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78" r:id="rId6"/>
    <p:sldId id="270" r:id="rId7"/>
    <p:sldId id="279" r:id="rId8"/>
    <p:sldId id="280" r:id="rId9"/>
    <p:sldId id="296" r:id="rId10"/>
    <p:sldId id="281" r:id="rId11"/>
    <p:sldId id="282" r:id="rId12"/>
    <p:sldId id="297" r:id="rId13"/>
    <p:sldId id="283" r:id="rId14"/>
    <p:sldId id="284" r:id="rId15"/>
    <p:sldId id="285" r:id="rId16"/>
    <p:sldId id="286" r:id="rId17"/>
    <p:sldId id="299" r:id="rId18"/>
    <p:sldId id="298" r:id="rId19"/>
    <p:sldId id="295" r:id="rId20"/>
    <p:sldId id="288" r:id="rId21"/>
    <p:sldId id="289" r:id="rId22"/>
    <p:sldId id="305" r:id="rId23"/>
    <p:sldId id="290" r:id="rId24"/>
    <p:sldId id="291" r:id="rId25"/>
    <p:sldId id="292" r:id="rId26"/>
    <p:sldId id="300" r:id="rId27"/>
    <p:sldId id="301" r:id="rId28"/>
    <p:sldId id="302" r:id="rId29"/>
    <p:sldId id="304" r:id="rId30"/>
    <p:sldId id="303" r:id="rId31"/>
    <p:sldId id="306" r:id="rId32"/>
    <p:sldId id="309" r:id="rId33"/>
    <p:sldId id="307" r:id="rId34"/>
    <p:sldId id="308" r:id="rId35"/>
    <p:sldId id="310" r:id="rId36"/>
    <p:sldId id="311" r:id="rId37"/>
    <p:sldId id="313" r:id="rId38"/>
    <p:sldId id="312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93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1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0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41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85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15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10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75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19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7CD8-2838-E643-8A67-D1BAC7A44E84}" type="datetimeFigureOut">
              <a:rPr lang="fr-FR" smtClean="0"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631B-DEE4-9D42-9C05-D83CB93D7B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91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63737"/>
            <a:ext cx="7772400" cy="223879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  <a:latin typeface="Cambria"/>
                <a:cs typeface="Cambria"/>
              </a:rPr>
              <a:t>Urgences chirurgicales en obstétrique</a:t>
            </a:r>
            <a:br>
              <a:rPr lang="fr-FR" b="1" dirty="0" smtClean="0">
                <a:solidFill>
                  <a:srgbClr val="1F497D"/>
                </a:solidFill>
                <a:latin typeface="Cambria"/>
                <a:cs typeface="Cambria"/>
              </a:rPr>
            </a:br>
            <a:r>
              <a:rPr lang="fr-FR" sz="3100" dirty="0" smtClean="0">
                <a:solidFill>
                  <a:srgbClr val="1F497D"/>
                </a:solidFill>
                <a:latin typeface="Cambria"/>
                <a:cs typeface="Cambria"/>
              </a:rPr>
              <a:t>Cas cliniques</a:t>
            </a:r>
            <a:endParaRPr lang="fr-FR" sz="3100" dirty="0">
              <a:solidFill>
                <a:srgbClr val="1F497D"/>
              </a:solidFill>
              <a:latin typeface="Cambria"/>
              <a:cs typeface="Cambri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89761" y="4409561"/>
            <a:ext cx="3560819" cy="1386850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 smtClean="0">
                <a:solidFill>
                  <a:schemeClr val="tx2"/>
                </a:solidFill>
                <a:latin typeface="Cambria"/>
                <a:cs typeface="Cambria"/>
              </a:rPr>
              <a:t>Dr Jérémy Sroussi</a:t>
            </a:r>
          </a:p>
          <a:p>
            <a:r>
              <a:rPr lang="fr-FR" dirty="0" smtClean="0">
                <a:solidFill>
                  <a:schemeClr val="tx1"/>
                </a:solidFill>
                <a:latin typeface="Cambria"/>
                <a:cs typeface="Cambria"/>
              </a:rPr>
              <a:t>CCA </a:t>
            </a:r>
            <a:r>
              <a:rPr lang="fr-FR" dirty="0" smtClean="0">
                <a:solidFill>
                  <a:schemeClr val="tx1"/>
                </a:solidFill>
                <a:latin typeface="Cambria"/>
                <a:cs typeface="Cambria"/>
              </a:rPr>
              <a:t>Gynéco Obstétrique</a:t>
            </a:r>
            <a:endParaRPr lang="fr-FR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r>
              <a:rPr lang="fr-FR" dirty="0" err="1">
                <a:solidFill>
                  <a:schemeClr val="tx1"/>
                </a:solidFill>
                <a:latin typeface="Cambria"/>
                <a:cs typeface="Cambria"/>
              </a:rPr>
              <a:t>j</a:t>
            </a:r>
            <a:r>
              <a:rPr lang="fr-FR" dirty="0" err="1" smtClean="0">
                <a:solidFill>
                  <a:schemeClr val="tx1"/>
                </a:solidFill>
                <a:latin typeface="Cambria"/>
                <a:cs typeface="Cambria"/>
              </a:rPr>
              <a:t>eremy.sroussi@</a:t>
            </a:r>
            <a:r>
              <a:rPr lang="fr-FR" dirty="0" err="1" smtClean="0">
                <a:solidFill>
                  <a:schemeClr val="tx1"/>
                </a:solidFill>
                <a:latin typeface="Cambria"/>
                <a:cs typeface="Cambria"/>
              </a:rPr>
              <a:t>gmail.com</a:t>
            </a:r>
            <a:endParaRPr lang="fr-FR" dirty="0" smtClean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6" y="3534996"/>
            <a:ext cx="3228022" cy="13868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6" y="5102986"/>
            <a:ext cx="3228022" cy="12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5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4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dirty="0">
                <a:latin typeface="Cambria"/>
                <a:cs typeface="Cambria"/>
              </a:rPr>
              <a:t>Malgré votre prise en charge initiale, puis une administration de </a:t>
            </a:r>
            <a:r>
              <a:rPr lang="fr-FR" dirty="0" err="1">
                <a:latin typeface="Cambria"/>
                <a:cs typeface="Cambria"/>
              </a:rPr>
              <a:t>sulprostone</a:t>
            </a:r>
            <a:r>
              <a:rPr lang="fr-FR" dirty="0">
                <a:latin typeface="Cambria"/>
                <a:cs typeface="Cambria"/>
              </a:rPr>
              <a:t> (</a:t>
            </a:r>
            <a:r>
              <a:rPr lang="fr-FR" dirty="0" err="1">
                <a:latin typeface="Cambria"/>
                <a:cs typeface="Cambria"/>
              </a:rPr>
              <a:t>Nalador</a:t>
            </a:r>
            <a:r>
              <a:rPr lang="fr-FR" dirty="0">
                <a:latin typeface="Cambria"/>
                <a:cs typeface="Cambria"/>
              </a:rPr>
              <a:t>®) à M75, une atonie utérine persiste, les saignements sont estimés à 2 litres, et il persiste un saignement actif. La tension est à 10/5 après remplissage, le pouls est à 125/min. Le bilan biologique prélevé à M65 est le suivant :</a:t>
            </a:r>
          </a:p>
          <a:p>
            <a:pPr marL="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algn="just"/>
            <a:r>
              <a:rPr lang="fr-FR" dirty="0">
                <a:latin typeface="Cambria"/>
                <a:cs typeface="Cambria"/>
              </a:rPr>
              <a:t>	</a:t>
            </a:r>
            <a:r>
              <a:rPr lang="fr-FR" dirty="0" err="1">
                <a:latin typeface="Cambria"/>
                <a:cs typeface="Cambria"/>
              </a:rPr>
              <a:t>Hb</a:t>
            </a:r>
            <a:r>
              <a:rPr lang="fr-FR" dirty="0">
                <a:latin typeface="Cambria"/>
                <a:cs typeface="Cambria"/>
              </a:rPr>
              <a:t> 			7,5 g/L	</a:t>
            </a:r>
          </a:p>
          <a:p>
            <a:pPr algn="just"/>
            <a:r>
              <a:rPr lang="fr-FR" dirty="0">
                <a:latin typeface="Cambria"/>
                <a:cs typeface="Cambria"/>
              </a:rPr>
              <a:t>	GB 			6G/L (4-10)</a:t>
            </a:r>
          </a:p>
          <a:p>
            <a:pPr algn="just"/>
            <a:r>
              <a:rPr lang="fr-FR" dirty="0">
                <a:latin typeface="Cambria"/>
                <a:cs typeface="Cambria"/>
              </a:rPr>
              <a:t>	Plaquettes		75000/mm3 (15000-450000)</a:t>
            </a:r>
          </a:p>
          <a:p>
            <a:pPr algn="just"/>
            <a:r>
              <a:rPr lang="fr-FR" dirty="0">
                <a:latin typeface="Cambria"/>
                <a:cs typeface="Cambria"/>
              </a:rPr>
              <a:t>	TP			55%</a:t>
            </a:r>
          </a:p>
          <a:p>
            <a:pPr algn="just"/>
            <a:r>
              <a:rPr lang="fr-FR" dirty="0">
                <a:latin typeface="Cambria"/>
                <a:cs typeface="Cambria"/>
              </a:rPr>
              <a:t>	TCA		</a:t>
            </a:r>
            <a:r>
              <a:rPr lang="fr-FR" dirty="0" smtClean="0">
                <a:latin typeface="Cambria"/>
                <a:cs typeface="Cambria"/>
              </a:rPr>
              <a:t>       2 </a:t>
            </a:r>
            <a:r>
              <a:rPr lang="fr-FR" dirty="0">
                <a:latin typeface="Cambria"/>
                <a:cs typeface="Cambria"/>
              </a:rPr>
              <a:t>x témoin</a:t>
            </a:r>
          </a:p>
          <a:p>
            <a:pPr algn="just"/>
            <a:r>
              <a:rPr lang="fr-FR" dirty="0">
                <a:latin typeface="Cambria"/>
                <a:cs typeface="Cambria"/>
              </a:rPr>
              <a:t>	Fibrinogène		0,9 g/L (2-4)</a:t>
            </a:r>
          </a:p>
          <a:p>
            <a:pPr algn="just"/>
            <a:endParaRPr lang="fr-FR" dirty="0">
              <a:latin typeface="Cambria"/>
              <a:cs typeface="Cambria"/>
            </a:endParaRPr>
          </a:p>
          <a:p>
            <a:pPr marL="0" indent="0" algn="just">
              <a:buNone/>
            </a:pPr>
            <a:r>
              <a:rPr lang="fr-FR" dirty="0" smtClean="0">
                <a:latin typeface="Cambria"/>
                <a:cs typeface="Cambria"/>
              </a:rPr>
              <a:t>		Q4/ Qu’en </a:t>
            </a:r>
            <a:r>
              <a:rPr lang="fr-FR" dirty="0">
                <a:latin typeface="Cambria"/>
                <a:cs typeface="Cambria"/>
              </a:rPr>
              <a:t>pensez-vous ? Que faites-vous ?</a:t>
            </a: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9491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4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latin typeface="Cambria"/>
                <a:cs typeface="Cambria"/>
              </a:rPr>
              <a:t>Il s’agit d’une HPP grave avec CIVD.</a:t>
            </a:r>
          </a:p>
          <a:p>
            <a:r>
              <a:rPr lang="fr-FR" dirty="0">
                <a:latin typeface="Cambria"/>
                <a:cs typeface="Cambria"/>
              </a:rPr>
              <a:t>CIVD car thrombopénie, TP bas, TCA allongé, </a:t>
            </a:r>
            <a:r>
              <a:rPr lang="fr-FR" dirty="0" err="1">
                <a:latin typeface="Cambria"/>
                <a:cs typeface="Cambria"/>
              </a:rPr>
              <a:t>hypofibrinogénémie</a:t>
            </a:r>
            <a:r>
              <a:rPr lang="fr-FR" dirty="0">
                <a:latin typeface="Cambria"/>
                <a:cs typeface="Cambria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 </a:t>
            </a: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-Faire acheminer en grande urgence les culots globulaires et PFC</a:t>
            </a: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-Début rapide des transfusions</a:t>
            </a: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-Poursuite </a:t>
            </a:r>
            <a:r>
              <a:rPr lang="fr-FR" dirty="0" err="1">
                <a:latin typeface="Cambria"/>
                <a:cs typeface="Cambria"/>
              </a:rPr>
              <a:t>Nalador</a:t>
            </a:r>
            <a:endParaRPr lang="fr-FR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-Mise en place d’un ballon de Bakri dans la cavité utérine.</a:t>
            </a: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9491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mbria"/>
                <a:cs typeface="Cambria"/>
              </a:rPr>
              <a:t>Ballon de Bakri</a:t>
            </a: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Picture 3" descr="Bakri in Uter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2" b="1337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68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5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Q5/</a:t>
            </a:r>
            <a:r>
              <a:rPr lang="fr-FR" dirty="0">
                <a:latin typeface="Cambria"/>
                <a:cs typeface="Cambria"/>
              </a:rPr>
              <a:t>Comment se décide la suite de la prise en charge si le problème hémorragique n’est pas réglé ?</a:t>
            </a:r>
            <a:r>
              <a:rPr lang="fr-FR" dirty="0" smtClean="0">
                <a:effectLst/>
                <a:latin typeface="Cambria"/>
                <a:cs typeface="Cambria"/>
              </a:rPr>
              <a:t> </a:t>
            </a: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9491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5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mbria"/>
                <a:cs typeface="Cambria"/>
              </a:rPr>
              <a:t>Si centre avec plateau technique d’embolisation sur place : </a:t>
            </a:r>
            <a:endParaRPr lang="fr-FR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	</a:t>
            </a:r>
            <a:r>
              <a:rPr lang="fr-FR" dirty="0" smtClean="0">
                <a:latin typeface="Cambria"/>
                <a:cs typeface="Cambria"/>
              </a:rPr>
              <a:t>		privilégier </a:t>
            </a:r>
            <a:r>
              <a:rPr lang="fr-FR" dirty="0">
                <a:latin typeface="Cambria"/>
                <a:cs typeface="Cambria"/>
              </a:rPr>
              <a:t>l’embolisation +++ </a:t>
            </a:r>
            <a:endParaRPr lang="fr-FR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fr-FR" dirty="0" smtClean="0">
              <a:latin typeface="Cambria"/>
              <a:cs typeface="Cambria"/>
            </a:endParaRPr>
          </a:p>
          <a:p>
            <a:r>
              <a:rPr lang="fr-FR" dirty="0" smtClean="0">
                <a:latin typeface="Cambria"/>
                <a:cs typeface="Cambria"/>
              </a:rPr>
              <a:t>Si </a:t>
            </a:r>
            <a:r>
              <a:rPr lang="fr-FR" dirty="0">
                <a:latin typeface="Cambria"/>
                <a:cs typeface="Cambria"/>
              </a:rPr>
              <a:t>centre sans plateau d’embolisation : transfert dans un centre qui en a un, SI ET SEULEMENT SI PATIENTE TRANSPORTABLE ET STABLE +++</a:t>
            </a:r>
          </a:p>
          <a:p>
            <a:pPr marL="0" indent="0">
              <a:buNone/>
            </a:pP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5501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6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latin typeface="Cambria"/>
                <a:cs typeface="Cambria"/>
              </a:rPr>
              <a:t>Vous </a:t>
            </a:r>
            <a:r>
              <a:rPr lang="fr-FR" dirty="0">
                <a:latin typeface="Cambria"/>
                <a:cs typeface="Cambria"/>
              </a:rPr>
              <a:t>posez un ballon de Bakri, la poche de recueil est remplie d’un litre au bout de 10 minutes. La patiente a déjà reçu 3 culots globulaires, et 3 PFC, son </a:t>
            </a:r>
            <a:r>
              <a:rPr lang="fr-FR" dirty="0" err="1">
                <a:latin typeface="Cambria"/>
                <a:cs typeface="Cambria"/>
              </a:rPr>
              <a:t>hemocue</a:t>
            </a:r>
            <a:r>
              <a:rPr lang="fr-FR" dirty="0">
                <a:latin typeface="Cambria"/>
                <a:cs typeface="Cambria"/>
              </a:rPr>
              <a:t> est à 6g/</a:t>
            </a:r>
            <a:r>
              <a:rPr lang="fr-FR" dirty="0" err="1">
                <a:latin typeface="Cambria"/>
                <a:cs typeface="Cambria"/>
              </a:rPr>
              <a:t>dL</a:t>
            </a:r>
            <a:r>
              <a:rPr lang="fr-FR" dirty="0">
                <a:latin typeface="Cambria"/>
                <a:cs typeface="Cambria"/>
              </a:rPr>
              <a:t>, sa tension artérielle est à 8/4, FC 140/min, avec 2 malaises répondant au remplissage. </a:t>
            </a:r>
            <a:endParaRPr lang="fr-FR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fr-FR" dirty="0">
              <a:latin typeface="Cambria"/>
              <a:cs typeface="Cambria"/>
            </a:endParaRPr>
          </a:p>
          <a:p>
            <a:r>
              <a:rPr lang="fr-FR" dirty="0" smtClean="0">
                <a:latin typeface="Cambria"/>
                <a:cs typeface="Cambria"/>
              </a:rPr>
              <a:t>Q6/Quelles </a:t>
            </a:r>
            <a:r>
              <a:rPr lang="fr-FR" dirty="0">
                <a:latin typeface="Cambria"/>
                <a:cs typeface="Cambria"/>
              </a:rPr>
              <a:t>sont vos options thérapeutiques ?</a:t>
            </a:r>
          </a:p>
          <a:p>
            <a:pPr marL="0" indent="0">
              <a:buNone/>
            </a:pP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2732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6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>
                <a:latin typeface="Cambria"/>
                <a:cs typeface="Cambria"/>
              </a:rPr>
              <a:t>Aucune autre option qu’une laparotomie d’hémostase en grande </a:t>
            </a:r>
            <a:r>
              <a:rPr lang="fr-FR" b="1" dirty="0" smtClean="0">
                <a:latin typeface="Cambria"/>
                <a:cs typeface="Cambria"/>
              </a:rPr>
              <a:t>urgence +++</a:t>
            </a:r>
            <a:endParaRPr lang="fr-FR" b="1" dirty="0">
              <a:latin typeface="Cambria"/>
              <a:cs typeface="Cambria"/>
            </a:endParaRPr>
          </a:p>
          <a:p>
            <a:r>
              <a:rPr lang="fr-FR" dirty="0">
                <a:latin typeface="Cambria"/>
                <a:cs typeface="Cambria"/>
              </a:rPr>
              <a:t>Prévenir un chirurgien d’astreinte expert</a:t>
            </a:r>
          </a:p>
          <a:p>
            <a:r>
              <a:rPr lang="fr-FR" dirty="0">
                <a:latin typeface="Cambria"/>
                <a:cs typeface="Cambria"/>
              </a:rPr>
              <a:t>Ligatures vasculaires 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	Selon </a:t>
            </a:r>
            <a:r>
              <a:rPr lang="fr-FR" dirty="0" err="1" smtClean="0">
                <a:latin typeface="Cambria"/>
                <a:cs typeface="Cambria"/>
              </a:rPr>
              <a:t>Tsirulnikov</a:t>
            </a:r>
            <a:r>
              <a:rPr lang="fr-FR" dirty="0">
                <a:latin typeface="Cambria"/>
                <a:cs typeface="Cambria"/>
              </a:rPr>
              <a:t> </a:t>
            </a:r>
            <a:r>
              <a:rPr lang="fr-FR" dirty="0" smtClean="0">
                <a:latin typeface="Cambria"/>
                <a:cs typeface="Cambria"/>
              </a:rPr>
              <a:t>(</a:t>
            </a:r>
            <a:r>
              <a:rPr lang="fr-FR" dirty="0">
                <a:latin typeface="Cambria"/>
                <a:cs typeface="Cambria"/>
              </a:rPr>
              <a:t>ligaments ronds, artères utérines, ligaments </a:t>
            </a:r>
            <a:r>
              <a:rPr lang="fr-FR" dirty="0" smtClean="0">
                <a:latin typeface="Cambria"/>
                <a:cs typeface="Cambria"/>
              </a:rPr>
              <a:t>							utéro</a:t>
            </a:r>
            <a:r>
              <a:rPr lang="fr-FR" dirty="0">
                <a:latin typeface="Cambria"/>
                <a:cs typeface="Cambria"/>
              </a:rPr>
              <a:t>-ovariens)</a:t>
            </a:r>
          </a:p>
          <a:p>
            <a:pPr marL="457200" lvl="1" indent="0">
              <a:buNone/>
            </a:pPr>
            <a:r>
              <a:rPr lang="fr-FR" dirty="0">
                <a:latin typeface="Cambria"/>
                <a:cs typeface="Cambria"/>
              </a:rPr>
              <a:t>	Des artères iliaques internes (attention iliaques externes, uretères)</a:t>
            </a:r>
          </a:p>
          <a:p>
            <a:r>
              <a:rPr lang="fr-FR" dirty="0">
                <a:latin typeface="Cambria"/>
                <a:cs typeface="Cambria"/>
              </a:rPr>
              <a:t>Capitonnage utérin selon Lynch</a:t>
            </a:r>
          </a:p>
          <a:p>
            <a:r>
              <a:rPr lang="fr-FR" dirty="0">
                <a:latin typeface="Cambria"/>
                <a:cs typeface="Cambria"/>
              </a:rPr>
              <a:t> Si échec, hystérectomie d’hémostase.</a:t>
            </a: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 </a:t>
            </a:r>
          </a:p>
          <a:p>
            <a:r>
              <a:rPr lang="fr-FR" dirty="0">
                <a:latin typeface="Cambria"/>
                <a:cs typeface="Cambria"/>
              </a:rPr>
              <a:t>Faire acheminer les culots globulaires en grande vitesse et transfusions</a:t>
            </a:r>
          </a:p>
          <a:p>
            <a:r>
              <a:rPr lang="fr-FR" dirty="0">
                <a:latin typeface="Cambria"/>
                <a:cs typeface="Cambria"/>
              </a:rPr>
              <a:t>Réanimation +++</a:t>
            </a:r>
          </a:p>
          <a:p>
            <a:r>
              <a:rPr lang="fr-FR" dirty="0">
                <a:latin typeface="Cambria"/>
                <a:cs typeface="Cambria"/>
              </a:rPr>
              <a:t>Adrénaline si choc hémorragique</a:t>
            </a:r>
          </a:p>
          <a:p>
            <a:r>
              <a:rPr lang="fr-FR" dirty="0">
                <a:latin typeface="Cambria"/>
                <a:cs typeface="Cambria"/>
              </a:rPr>
              <a:t>Bilans biologiques à intervalles courts</a:t>
            </a:r>
          </a:p>
        </p:txBody>
      </p:sp>
    </p:spTree>
    <p:extLst>
      <p:ext uri="{BB962C8B-B14F-4D97-AF65-F5344CB8AC3E}">
        <p14:creationId xmlns:p14="http://schemas.microsoft.com/office/powerpoint/2010/main" val="62732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mbria"/>
                <a:cs typeface="Cambria"/>
              </a:rPr>
              <a:t>Capitonnage B Lynch</a:t>
            </a:r>
            <a:endParaRPr lang="fr-FR" dirty="0">
              <a:latin typeface="Cambria"/>
              <a:cs typeface="Cambria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1750113"/>
            <a:ext cx="49863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4108"/>
          <a:stretch>
            <a:fillRect/>
          </a:stretch>
        </p:blipFill>
        <p:spPr bwMode="auto">
          <a:xfrm>
            <a:off x="848170" y="1750113"/>
            <a:ext cx="3112401" cy="412033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7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mbria"/>
                <a:cs typeface="Cambria"/>
              </a:rPr>
              <a:t>Ligature des hypogastriques</a:t>
            </a:r>
            <a:endParaRPr lang="fr-FR" sz="3100" dirty="0">
              <a:latin typeface="Cambria"/>
              <a:cs typeface="Cambria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4" b="19734"/>
          <a:stretch>
            <a:fillRect/>
          </a:stretch>
        </p:blipFill>
        <p:spPr bwMode="auto">
          <a:xfrm>
            <a:off x="594905" y="1607493"/>
            <a:ext cx="4578015" cy="39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859916"/>
            <a:ext cx="34067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59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96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énoncé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Cambria"/>
                <a:cs typeface="Cambria"/>
              </a:rPr>
              <a:t>Mme Z, 38 ans</a:t>
            </a:r>
          </a:p>
          <a:p>
            <a:r>
              <a:rPr lang="fr-FR" dirty="0" smtClean="0">
                <a:latin typeface="Cambria"/>
                <a:cs typeface="Cambria"/>
              </a:rPr>
              <a:t>IMC 30</a:t>
            </a:r>
          </a:p>
          <a:p>
            <a:r>
              <a:rPr lang="fr-FR" dirty="0" smtClean="0">
                <a:latin typeface="Cambria"/>
                <a:cs typeface="Cambria"/>
              </a:rPr>
              <a:t>6</a:t>
            </a:r>
            <a:r>
              <a:rPr lang="fr-FR" baseline="30000" dirty="0" smtClean="0">
                <a:latin typeface="Cambria"/>
                <a:cs typeface="Cambria"/>
              </a:rPr>
              <a:t>ème</a:t>
            </a:r>
            <a:r>
              <a:rPr lang="fr-FR" dirty="0" smtClean="0">
                <a:latin typeface="Cambria"/>
                <a:cs typeface="Cambria"/>
              </a:rPr>
              <a:t> geste, 5</a:t>
            </a:r>
            <a:r>
              <a:rPr lang="fr-FR" baseline="30000" dirty="0" smtClean="0">
                <a:latin typeface="Cambria"/>
                <a:cs typeface="Cambria"/>
              </a:rPr>
              <a:t>ème</a:t>
            </a:r>
            <a:r>
              <a:rPr lang="fr-FR" dirty="0" smtClean="0">
                <a:latin typeface="Cambria"/>
                <a:cs typeface="Cambria"/>
              </a:rPr>
              <a:t> pare</a:t>
            </a:r>
          </a:p>
          <a:p>
            <a:r>
              <a:rPr lang="fr-FR" dirty="0" smtClean="0">
                <a:latin typeface="Cambria"/>
                <a:cs typeface="Cambria"/>
              </a:rPr>
              <a:t>Grossesse bien suivie</a:t>
            </a:r>
          </a:p>
          <a:p>
            <a:r>
              <a:rPr lang="fr-FR" dirty="0" smtClean="0">
                <a:latin typeface="Cambria"/>
                <a:cs typeface="Cambria"/>
              </a:rPr>
              <a:t>Diabète gestationnel sous régime seul</a:t>
            </a:r>
          </a:p>
          <a:p>
            <a:r>
              <a:rPr lang="fr-FR" dirty="0" smtClean="0">
                <a:latin typeface="Cambria"/>
                <a:cs typeface="Cambria"/>
              </a:rPr>
              <a:t>Fœtus estimé au 97</a:t>
            </a:r>
            <a:r>
              <a:rPr lang="fr-FR" baseline="30000" dirty="0" smtClean="0">
                <a:latin typeface="Cambria"/>
                <a:cs typeface="Cambria"/>
              </a:rPr>
              <a:t>ème</a:t>
            </a:r>
            <a:r>
              <a:rPr lang="fr-FR" dirty="0" smtClean="0">
                <a:latin typeface="Cambria"/>
                <a:cs typeface="Cambria"/>
              </a:rPr>
              <a:t> percentile</a:t>
            </a:r>
          </a:p>
          <a:p>
            <a:r>
              <a:rPr lang="fr-FR" dirty="0" smtClean="0">
                <a:latin typeface="Cambria"/>
                <a:cs typeface="Cambria"/>
              </a:rPr>
              <a:t>Utérus </a:t>
            </a:r>
            <a:r>
              <a:rPr lang="fr-FR" dirty="0" err="1" smtClean="0">
                <a:latin typeface="Cambria"/>
                <a:cs typeface="Cambria"/>
              </a:rPr>
              <a:t>myomateux</a:t>
            </a:r>
            <a:r>
              <a:rPr lang="fr-FR" dirty="0" smtClean="0">
                <a:latin typeface="Cambria"/>
                <a:cs typeface="Cambria"/>
              </a:rPr>
              <a:t> : un myome intra mural à écho T1</a:t>
            </a: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355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énoncé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Cambria"/>
                <a:cs typeface="Cambria"/>
              </a:rPr>
              <a:t>Mme S, 24 ans</a:t>
            </a:r>
          </a:p>
          <a:p>
            <a:r>
              <a:rPr lang="fr-FR" dirty="0" smtClean="0">
                <a:latin typeface="Cambria"/>
                <a:cs typeface="Cambria"/>
              </a:rPr>
              <a:t>Tabac 10 cigarettes par jour</a:t>
            </a:r>
          </a:p>
          <a:p>
            <a:r>
              <a:rPr lang="fr-FR" dirty="0" smtClean="0">
                <a:latin typeface="Cambria"/>
                <a:cs typeface="Cambria"/>
              </a:rPr>
              <a:t>Jamais de grossesse</a:t>
            </a:r>
          </a:p>
          <a:p>
            <a:r>
              <a:rPr lang="fr-FR" dirty="0" smtClean="0">
                <a:latin typeface="Cambria"/>
                <a:cs typeface="Cambria"/>
              </a:rPr>
              <a:t>Pas de contraception</a:t>
            </a:r>
          </a:p>
          <a:p>
            <a:r>
              <a:rPr lang="fr-FR" dirty="0" smtClean="0">
                <a:latin typeface="Cambria"/>
                <a:cs typeface="Cambria"/>
              </a:rPr>
              <a:t>A eu ses règles il y a 3 jours</a:t>
            </a:r>
          </a:p>
          <a:p>
            <a:r>
              <a:rPr lang="fr-FR" dirty="0" smtClean="0">
                <a:latin typeface="Cambria"/>
                <a:cs typeface="Cambria"/>
              </a:rPr>
              <a:t>Pas de rapport sexuel récent</a:t>
            </a:r>
          </a:p>
          <a:p>
            <a:r>
              <a:rPr lang="fr-FR" dirty="0" smtClean="0">
                <a:latin typeface="Cambria"/>
                <a:cs typeface="Cambria"/>
              </a:rPr>
              <a:t>Douleurs pelviennes aigues intenses en fosse iliaque droite depuis 2 heures</a:t>
            </a: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2813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1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mbria"/>
                <a:cs typeface="Cambria"/>
              </a:rPr>
              <a:t>Q1 / Diagnostics à évoquer ?</a:t>
            </a: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7834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1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A ne jamais oublier sinon zéro</a:t>
            </a:r>
          </a:p>
          <a:p>
            <a:endParaRPr lang="fr-FR" dirty="0">
              <a:latin typeface="Cambria"/>
              <a:cs typeface="Cambria"/>
            </a:endParaRPr>
          </a:p>
          <a:p>
            <a:r>
              <a:rPr lang="fr-FR" dirty="0" smtClean="0">
                <a:latin typeface="Cambria"/>
                <a:cs typeface="Cambria"/>
              </a:rPr>
              <a:t>GEU droite +++</a:t>
            </a:r>
          </a:p>
          <a:p>
            <a:r>
              <a:rPr lang="fr-FR" dirty="0" smtClean="0">
                <a:latin typeface="Cambria"/>
                <a:cs typeface="Cambria"/>
              </a:rPr>
              <a:t>Appendicite</a:t>
            </a:r>
          </a:p>
          <a:p>
            <a:r>
              <a:rPr lang="fr-FR" dirty="0" smtClean="0">
                <a:latin typeface="Cambria"/>
                <a:cs typeface="Cambria"/>
              </a:rPr>
              <a:t>Torsion d’annexe droite</a:t>
            </a:r>
          </a:p>
          <a:p>
            <a:r>
              <a:rPr lang="fr-FR" dirty="0" smtClean="0">
                <a:latin typeface="Cambria"/>
                <a:cs typeface="Cambria"/>
              </a:rPr>
              <a:t>Salpingite aigue droite</a:t>
            </a:r>
          </a:p>
          <a:p>
            <a:pPr marL="0" indent="0">
              <a:buNone/>
            </a:pPr>
            <a:endParaRPr lang="fr-FR" dirty="0" smtClean="0">
              <a:latin typeface="Cambria"/>
              <a:cs typeface="Cambria"/>
            </a:endParaRP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8610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1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fr-FR" u="sng" dirty="0" smtClean="0">
                <a:solidFill>
                  <a:srgbClr val="FF0000"/>
                </a:solidFill>
                <a:latin typeface="Cambria" charset="0"/>
              </a:rPr>
              <a:t>Causes gynécologiques (avec grossesse)</a:t>
            </a:r>
            <a:r>
              <a:rPr lang="fr-FR" b="1" dirty="0" smtClean="0">
                <a:latin typeface="Cambria" charset="0"/>
              </a:rPr>
              <a:t> </a:t>
            </a:r>
            <a:r>
              <a:rPr lang="fr-FR" b="1" dirty="0" smtClean="0">
                <a:solidFill>
                  <a:srgbClr val="FF0000"/>
                </a:solidFill>
                <a:latin typeface="Cambria" charset="0"/>
              </a:rPr>
              <a:t>:</a:t>
            </a:r>
            <a:endParaRPr lang="fr-FR" dirty="0" smtClean="0">
              <a:solidFill>
                <a:srgbClr val="FF0000"/>
              </a:solidFill>
              <a:latin typeface="Cambria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latin typeface="Cambria" charset="0"/>
              </a:rPr>
              <a:t>Grossesse extra utérine +++ : </a:t>
            </a: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latin typeface="Cambria" charset="0"/>
              </a:rPr>
              <a:t>Fausse couche spontanée</a:t>
            </a:r>
          </a:p>
          <a:p>
            <a:pPr>
              <a:lnSpc>
                <a:spcPct val="80000"/>
              </a:lnSpc>
              <a:buNone/>
            </a:pPr>
            <a:endParaRPr lang="fr-FR" u="sng" dirty="0" smtClean="0">
              <a:solidFill>
                <a:srgbClr val="FF0000"/>
              </a:solidFill>
              <a:latin typeface="Cambria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FR" u="sng" dirty="0" smtClean="0">
                <a:solidFill>
                  <a:srgbClr val="FF0000"/>
                </a:solidFill>
                <a:latin typeface="Cambria" charset="0"/>
              </a:rPr>
              <a:t>Causes gynécologiques (hors grossesse)</a:t>
            </a:r>
            <a:r>
              <a:rPr lang="fr-FR" b="1" dirty="0" smtClean="0">
                <a:solidFill>
                  <a:srgbClr val="FF0000"/>
                </a:solidFill>
                <a:latin typeface="Cambria" charset="0"/>
              </a:rPr>
              <a:t> :</a:t>
            </a:r>
            <a:endParaRPr lang="fr-FR" dirty="0" smtClean="0">
              <a:solidFill>
                <a:srgbClr val="FF0000"/>
              </a:solidFill>
              <a:latin typeface="Cambria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latin typeface="Cambria" charset="0"/>
              </a:rPr>
              <a:t>Infection génitale haute (endométrite/salpingite) </a:t>
            </a: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latin typeface="Cambria" charset="0"/>
              </a:rPr>
              <a:t>Endométriose</a:t>
            </a: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latin typeface="Cambria" charset="0"/>
              </a:rPr>
              <a:t>Kyste ovarien bénin ou malin (Torsion </a:t>
            </a:r>
            <a:r>
              <a:rPr lang="fr-FR" dirty="0" err="1" smtClean="0">
                <a:latin typeface="Cambria" charset="0"/>
              </a:rPr>
              <a:t>annexielle</a:t>
            </a:r>
            <a:r>
              <a:rPr lang="fr-FR" dirty="0" smtClean="0">
                <a:latin typeface="Cambria" charset="0"/>
              </a:rPr>
              <a:t> , rupture de kyste ovarien, hémorragie intra-kystique…)</a:t>
            </a: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latin typeface="Cambria" charset="0"/>
              </a:rPr>
              <a:t>Fibrome utérin</a:t>
            </a:r>
            <a:r>
              <a:rPr lang="fr-FR" b="1" dirty="0" smtClean="0">
                <a:latin typeface="Cambria" charset="0"/>
              </a:rPr>
              <a:t> </a:t>
            </a:r>
            <a:r>
              <a:rPr lang="fr-FR" dirty="0" smtClean="0">
                <a:latin typeface="Cambria" charset="0"/>
              </a:rPr>
              <a:t>(Nécrobiose de fibrome, torsion d</a:t>
            </a:r>
            <a:r>
              <a:rPr lang="ja-JP" altLang="fr-FR" dirty="0" smtClean="0">
                <a:latin typeface="Cambria" charset="0"/>
              </a:rPr>
              <a:t>’</a:t>
            </a:r>
            <a:r>
              <a:rPr lang="fr-FR" dirty="0" smtClean="0">
                <a:latin typeface="Cambria" charset="0"/>
              </a:rPr>
              <a:t>un fibrome pédiculé)</a:t>
            </a: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latin typeface="Cambria" charset="0"/>
              </a:rPr>
              <a:t>Douleurs d’ovulation ou dysménorrhée simples</a:t>
            </a:r>
          </a:p>
          <a:p>
            <a:pPr>
              <a:lnSpc>
                <a:spcPct val="80000"/>
              </a:lnSpc>
              <a:buNone/>
            </a:pPr>
            <a:endParaRPr lang="fr-FR" dirty="0" smtClean="0">
              <a:latin typeface="Cambria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FR" u="sng" dirty="0" smtClean="0">
                <a:solidFill>
                  <a:srgbClr val="FF0000"/>
                </a:solidFill>
                <a:latin typeface="Cambria" charset="0"/>
              </a:rPr>
              <a:t>Causes  extra-gynécologiques</a:t>
            </a:r>
            <a:r>
              <a:rPr lang="fr-FR" b="1" dirty="0" smtClean="0">
                <a:solidFill>
                  <a:srgbClr val="FF0000"/>
                </a:solidFill>
                <a:latin typeface="Cambria" charset="0"/>
              </a:rPr>
              <a:t> :</a:t>
            </a:r>
            <a:endParaRPr lang="fr-FR" dirty="0" smtClean="0">
              <a:solidFill>
                <a:srgbClr val="FF0000"/>
              </a:solidFill>
              <a:latin typeface="Cambria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latin typeface="Cambria" charset="0"/>
              </a:rPr>
              <a:t>Urologiques: 	Infection urinaire, colique néphrétique…</a:t>
            </a: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latin typeface="Cambria" charset="0"/>
              </a:rPr>
              <a:t>Digestives: 		Péritonite, appendicite, sigmoïdite…</a:t>
            </a: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7834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2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 Q2 / Points forts de votre interrogatoire et examen clinique ?</a:t>
            </a: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7834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2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>
                <a:latin typeface="Cambria"/>
                <a:cs typeface="Cambria"/>
              </a:rPr>
              <a:t>Interrogatoire</a:t>
            </a:r>
          </a:p>
          <a:p>
            <a:r>
              <a:rPr lang="fr-FR" dirty="0" smtClean="0">
                <a:latin typeface="Cambria"/>
                <a:cs typeface="Cambria"/>
              </a:rPr>
              <a:t>Intensité </a:t>
            </a:r>
            <a:r>
              <a:rPr lang="fr-FR" dirty="0">
                <a:latin typeface="Cambria"/>
                <a:cs typeface="Cambria"/>
              </a:rPr>
              <a:t>des douleurs avec échelle de 0 à 10	</a:t>
            </a:r>
          </a:p>
          <a:p>
            <a:r>
              <a:rPr lang="fr-FR" dirty="0">
                <a:latin typeface="Cambria"/>
                <a:cs typeface="Cambria"/>
              </a:rPr>
              <a:t>Consommation d’antalgiques				</a:t>
            </a:r>
          </a:p>
          <a:p>
            <a:r>
              <a:rPr lang="fr-FR" dirty="0">
                <a:latin typeface="Cambria"/>
                <a:cs typeface="Cambria"/>
              </a:rPr>
              <a:t>Début brutal ou progressif					</a:t>
            </a:r>
            <a:endParaRPr lang="fr-FR" dirty="0" smtClean="0">
              <a:latin typeface="Cambria"/>
              <a:cs typeface="Cambria"/>
            </a:endParaRPr>
          </a:p>
          <a:p>
            <a:r>
              <a:rPr lang="fr-FR" dirty="0" smtClean="0">
                <a:latin typeface="Cambria"/>
                <a:cs typeface="Cambria"/>
              </a:rPr>
              <a:t>Date de début des douleurs					</a:t>
            </a:r>
          </a:p>
          <a:p>
            <a:r>
              <a:rPr lang="fr-FR" dirty="0" smtClean="0">
                <a:latin typeface="Cambria"/>
                <a:cs typeface="Cambria"/>
              </a:rPr>
              <a:t>Localisation </a:t>
            </a:r>
            <a:r>
              <a:rPr lang="fr-FR" dirty="0">
                <a:latin typeface="Cambria"/>
                <a:cs typeface="Cambria"/>
              </a:rPr>
              <a:t>des douleurs, irradiation			</a:t>
            </a:r>
          </a:p>
          <a:p>
            <a:r>
              <a:rPr lang="fr-FR" dirty="0">
                <a:latin typeface="Cambria"/>
                <a:cs typeface="Cambria"/>
              </a:rPr>
              <a:t>Signes d’accompagnement : fièvre, métrorragies, leucorrhée ?		</a:t>
            </a:r>
          </a:p>
          <a:p>
            <a:r>
              <a:rPr lang="fr-FR" dirty="0">
                <a:latin typeface="Cambria"/>
                <a:cs typeface="Cambria"/>
              </a:rPr>
              <a:t>Positions antalgiques	</a:t>
            </a:r>
            <a:r>
              <a:rPr lang="fr-FR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078346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2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latin typeface="Cambria"/>
                <a:cs typeface="Cambria"/>
              </a:rPr>
              <a:t>Examen clinique</a:t>
            </a:r>
            <a:endParaRPr lang="fr-FR" dirty="0" smtClean="0">
              <a:latin typeface="Cambria"/>
              <a:cs typeface="Cambria"/>
            </a:endParaRPr>
          </a:p>
          <a:p>
            <a:r>
              <a:rPr lang="fr-FR" dirty="0" smtClean="0">
                <a:latin typeface="Cambria"/>
                <a:cs typeface="Cambria"/>
              </a:rPr>
              <a:t>Prise des constantes, pouls, température, tension artérielle		</a:t>
            </a:r>
          </a:p>
          <a:p>
            <a:r>
              <a:rPr lang="fr-FR" dirty="0" smtClean="0">
                <a:latin typeface="Cambria"/>
                <a:cs typeface="Cambria"/>
              </a:rPr>
              <a:t>Palpation abdominale, recherche d’une défense	</a:t>
            </a:r>
          </a:p>
          <a:p>
            <a:r>
              <a:rPr lang="fr-FR" dirty="0" smtClean="0">
                <a:latin typeface="Cambria"/>
                <a:cs typeface="Cambria"/>
              </a:rPr>
              <a:t>Toucher vaginal, recherche d’une douleur à la mobilisation des culs de sacs vaginaux, du Douglas.										</a:t>
            </a:r>
          </a:p>
          <a:p>
            <a:r>
              <a:rPr lang="fr-FR" dirty="0" smtClean="0">
                <a:latin typeface="Cambria"/>
                <a:cs typeface="Cambria"/>
              </a:rPr>
              <a:t>Examen au spéculum, à la recherche de saignements </a:t>
            </a:r>
            <a:r>
              <a:rPr lang="fr-FR" dirty="0" err="1" smtClean="0">
                <a:latin typeface="Cambria"/>
                <a:cs typeface="Cambria"/>
              </a:rPr>
              <a:t>endo</a:t>
            </a:r>
            <a:r>
              <a:rPr lang="fr-FR" dirty="0" smtClean="0">
                <a:latin typeface="Cambria"/>
                <a:cs typeface="Cambria"/>
              </a:rPr>
              <a:t>-utérins, leucorrhée suspecte…</a:t>
            </a:r>
            <a:r>
              <a:rPr lang="fr-FR" dirty="0" smtClean="0">
                <a:effectLst/>
                <a:latin typeface="Cambria"/>
                <a:cs typeface="Cambria"/>
              </a:rPr>
              <a:t> </a:t>
            </a:r>
            <a:endParaRPr lang="fr-FR" dirty="0" smtClean="0">
              <a:latin typeface="Cambria"/>
              <a:cs typeface="Cambria"/>
            </a:endParaRP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86104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3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TA 15/9, FC 100/min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Défense en fosse iliaque droite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Pas de fièvre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HCG positifs à 2560</a:t>
            </a:r>
          </a:p>
          <a:p>
            <a:pPr marL="0" indent="0">
              <a:buNone/>
            </a:pPr>
            <a:endParaRPr lang="fr-FR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Q3/ Quel examen diagnostique est fondamental ? </a:t>
            </a: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86104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3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Echographie </a:t>
            </a:r>
            <a:r>
              <a:rPr lang="fr-FR" dirty="0" err="1" smtClean="0">
                <a:latin typeface="Cambria"/>
                <a:cs typeface="Cambria"/>
              </a:rPr>
              <a:t>endovaginale</a:t>
            </a:r>
            <a:endParaRPr lang="fr-FR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fr-FR" dirty="0" smtClean="0">
              <a:latin typeface="Cambria"/>
              <a:cs typeface="Cambria"/>
            </a:endParaRPr>
          </a:p>
          <a:p>
            <a:r>
              <a:rPr lang="fr-FR" dirty="0" smtClean="0">
                <a:latin typeface="Cambria"/>
                <a:cs typeface="Cambria"/>
              </a:rPr>
              <a:t>Localiser la grossesse +++</a:t>
            </a:r>
          </a:p>
          <a:p>
            <a:r>
              <a:rPr lang="fr-FR" dirty="0" smtClean="0">
                <a:latin typeface="Cambria"/>
                <a:cs typeface="Cambria"/>
              </a:rPr>
              <a:t>Vérifier la présence d’un kyste ovarien, ou masse tubaire, d’un épanchement péritonéal</a:t>
            </a: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86104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4</a:t>
            </a:r>
            <a:endParaRPr lang="fr-FR" sz="3100" dirty="0">
              <a:latin typeface="Cambria"/>
              <a:cs typeface="Cambria"/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10916" r="57414" b="70221"/>
          <a:stretch>
            <a:fillRect/>
          </a:stretch>
        </p:blipFill>
        <p:spPr bwMode="auto">
          <a:xfrm>
            <a:off x="595559" y="1783812"/>
            <a:ext cx="3384118" cy="271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51" y="2759663"/>
            <a:ext cx="4692139" cy="33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79676" y="2634225"/>
            <a:ext cx="4587813" cy="831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10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1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mbria"/>
                <a:cs typeface="Cambria"/>
              </a:rPr>
              <a:t>14h32: Accouchement VB, fille de 4200 grammes</a:t>
            </a:r>
          </a:p>
          <a:p>
            <a:r>
              <a:rPr lang="fr-FR" dirty="0" smtClean="0">
                <a:latin typeface="Cambria"/>
                <a:cs typeface="Cambria"/>
              </a:rPr>
              <a:t>Hémorragie génitale de sang rouge abondante mais mal évaluée</a:t>
            </a:r>
          </a:p>
          <a:p>
            <a:endParaRPr lang="fr-FR" dirty="0">
              <a:latin typeface="Cambria"/>
              <a:cs typeface="Cambria"/>
            </a:endParaRPr>
          </a:p>
          <a:p>
            <a:r>
              <a:rPr lang="fr-FR" dirty="0" smtClean="0">
                <a:latin typeface="Cambria"/>
                <a:cs typeface="Cambria"/>
              </a:rPr>
              <a:t>15h12 : vous êtes appelé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Q1/ Diagnostic ? Définition ?</a:t>
            </a:r>
          </a:p>
          <a:p>
            <a:endParaRPr lang="fr-FR" dirty="0" smtClean="0">
              <a:latin typeface="Cambria"/>
              <a:cs typeface="Cambria"/>
            </a:endParaRP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59676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4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mbria"/>
                <a:cs typeface="Cambria"/>
              </a:rPr>
              <a:t>Q4 / Diagnostic probable  ? CAT ?</a:t>
            </a: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86104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>
                <a:latin typeface="Cambria"/>
                <a:cs typeface="Cambria"/>
              </a:rPr>
              <a:t>R</a:t>
            </a:r>
            <a:r>
              <a:rPr lang="fr-FR" sz="3100" dirty="0" smtClean="0">
                <a:latin typeface="Cambria"/>
                <a:cs typeface="Cambria"/>
              </a:rPr>
              <a:t>éponse 4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Torsion d’annexe droite 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avec Grossesse intra utérine </a:t>
            </a:r>
          </a:p>
          <a:p>
            <a:endParaRPr lang="fr-FR" dirty="0">
              <a:latin typeface="Cambria"/>
              <a:cs typeface="Cambria"/>
            </a:endParaRPr>
          </a:p>
          <a:p>
            <a:r>
              <a:rPr lang="fr-FR" dirty="0" smtClean="0">
                <a:latin typeface="Cambria"/>
                <a:cs typeface="Cambria"/>
              </a:rPr>
              <a:t>Indication chirurgicale en urgence</a:t>
            </a:r>
          </a:p>
          <a:p>
            <a:r>
              <a:rPr lang="fr-FR" dirty="0" err="1" smtClean="0">
                <a:latin typeface="Cambria"/>
                <a:cs typeface="Cambria"/>
              </a:rPr>
              <a:t>Coelioscopie</a:t>
            </a:r>
            <a:endParaRPr lang="fr-FR" dirty="0" smtClean="0">
              <a:latin typeface="Cambria"/>
              <a:cs typeface="Cambria"/>
            </a:endParaRPr>
          </a:p>
          <a:p>
            <a:r>
              <a:rPr lang="fr-FR" dirty="0" smtClean="0">
                <a:latin typeface="Cambria"/>
                <a:cs typeface="Cambria"/>
              </a:rPr>
              <a:t>Avertir du risque de fausse couche, et d’ovariectomie droite (rare)</a:t>
            </a: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3337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>
                <a:latin typeface="Cambria"/>
                <a:cs typeface="Cambria"/>
              </a:rPr>
              <a:t>R</a:t>
            </a:r>
            <a:r>
              <a:rPr lang="fr-FR" sz="3100" dirty="0" smtClean="0">
                <a:latin typeface="Cambria"/>
                <a:cs typeface="Cambria"/>
              </a:rPr>
              <a:t>éponse 4</a:t>
            </a:r>
            <a:endParaRPr lang="fr-FR" sz="3100" dirty="0">
              <a:latin typeface="Cambria"/>
              <a:cs typeface="Cambria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b="604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436463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5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>
                <a:latin typeface="Cambria"/>
                <a:cs typeface="Cambria"/>
              </a:rPr>
              <a:t>Coelio</a:t>
            </a:r>
            <a:r>
              <a:rPr lang="fr-FR" dirty="0" smtClean="0">
                <a:latin typeface="Cambria"/>
                <a:cs typeface="Cambria"/>
              </a:rPr>
              <a:t>: Torsion annexe droite 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Détorsion ovaire droit, bonne recoloration, pas de geste sur le kyste ovarien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Suites simples</a:t>
            </a:r>
          </a:p>
          <a:p>
            <a:pPr marL="0" indent="0">
              <a:buNone/>
            </a:pPr>
            <a:endParaRPr lang="fr-FR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Consulte à 30 SA, douleurs abdominales brutales très intenses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Q5 / Quels diagnostics évoquer ?</a:t>
            </a:r>
          </a:p>
          <a:p>
            <a:pPr marL="0" indent="0">
              <a:buNone/>
            </a:pP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3337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5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</a:t>
            </a:r>
            <a:r>
              <a:rPr lang="fr-FR" b="1" dirty="0" smtClean="0">
                <a:latin typeface="Cambria"/>
                <a:cs typeface="Cambria"/>
              </a:rPr>
              <a:t>Causes obstétricales : </a:t>
            </a: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		</a:t>
            </a:r>
            <a:r>
              <a:rPr lang="fr-FR" sz="3000" dirty="0" smtClean="0">
                <a:latin typeface="Cambria"/>
                <a:cs typeface="Cambria"/>
              </a:rPr>
              <a:t>Travail prématuré</a:t>
            </a:r>
          </a:p>
          <a:p>
            <a:pPr marL="457200" lvl="1" indent="0">
              <a:buNone/>
            </a:pPr>
            <a:r>
              <a:rPr lang="fr-FR" sz="3000" dirty="0" smtClean="0">
                <a:latin typeface="Cambria"/>
                <a:cs typeface="Cambria"/>
              </a:rPr>
              <a:t>	Menace d’accouchement prématuré</a:t>
            </a:r>
          </a:p>
          <a:p>
            <a:pPr marL="457200" lvl="1" indent="0">
              <a:buNone/>
            </a:pPr>
            <a:r>
              <a:rPr lang="fr-FR" sz="3000" dirty="0" smtClean="0">
                <a:latin typeface="Cambria"/>
                <a:cs typeface="Cambria"/>
              </a:rPr>
              <a:t>	Hématome rétro placentaire</a:t>
            </a:r>
          </a:p>
          <a:p>
            <a:pPr marL="457200" lvl="1" indent="0">
              <a:buNone/>
            </a:pPr>
            <a:r>
              <a:rPr lang="fr-FR" dirty="0" smtClean="0">
                <a:latin typeface="Cambria"/>
                <a:cs typeface="Cambria"/>
              </a:rPr>
              <a:t> </a:t>
            </a:r>
          </a:p>
          <a:p>
            <a:pPr marL="0" indent="0">
              <a:buNone/>
            </a:pPr>
            <a:r>
              <a:rPr lang="fr-FR" b="1" dirty="0" smtClean="0">
                <a:latin typeface="Cambria"/>
                <a:cs typeface="Cambria"/>
              </a:rPr>
              <a:t>	Causes non obstétricales :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	</a:t>
            </a:r>
            <a:r>
              <a:rPr lang="fr-FR" sz="3000" dirty="0" smtClean="0">
                <a:latin typeface="Cambria"/>
                <a:cs typeface="Cambria"/>
              </a:rPr>
              <a:t>Appendicite</a:t>
            </a:r>
          </a:p>
          <a:p>
            <a:pPr marL="0" indent="0">
              <a:buNone/>
            </a:pPr>
            <a:r>
              <a:rPr lang="fr-FR" sz="3000" dirty="0" smtClean="0">
                <a:latin typeface="Cambria"/>
                <a:cs typeface="Cambria"/>
              </a:rPr>
              <a:t>		Torsion d’annexe</a:t>
            </a:r>
          </a:p>
          <a:p>
            <a:pPr marL="0" indent="0">
              <a:buNone/>
            </a:pPr>
            <a:r>
              <a:rPr lang="fr-FR" sz="3000" dirty="0" smtClean="0">
                <a:latin typeface="Cambria"/>
                <a:cs typeface="Cambria"/>
              </a:rPr>
              <a:t>		Colique néphrétique</a:t>
            </a:r>
            <a:endParaRPr lang="fr-FR"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3337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6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Elle se plaint également de métrorragies de sang rouge. La </a:t>
            </a:r>
            <a:r>
              <a:rPr lang="fr-FR" dirty="0">
                <a:latin typeface="Cambria"/>
                <a:cs typeface="Cambria"/>
              </a:rPr>
              <a:t>TA est à 17/10. L’utérus est tonique, le col est ouvert à 2 doigts. Le </a:t>
            </a:r>
            <a:r>
              <a:rPr lang="fr-FR" dirty="0" smtClean="0">
                <a:latin typeface="Cambria"/>
                <a:cs typeface="Cambria"/>
              </a:rPr>
              <a:t>Rythme Cardiaque </a:t>
            </a:r>
            <a:r>
              <a:rPr lang="fr-FR" dirty="0" err="1" smtClean="0">
                <a:latin typeface="Cambria"/>
                <a:cs typeface="Cambria"/>
              </a:rPr>
              <a:t>Foetal</a:t>
            </a:r>
            <a:r>
              <a:rPr lang="fr-FR" dirty="0" smtClean="0">
                <a:latin typeface="Cambria"/>
                <a:cs typeface="Cambria"/>
              </a:rPr>
              <a:t> </a:t>
            </a:r>
            <a:r>
              <a:rPr lang="fr-FR" dirty="0">
                <a:latin typeface="Cambria"/>
                <a:cs typeface="Cambria"/>
              </a:rPr>
              <a:t>montre 2 ralentissements tardifs à 70 </a:t>
            </a:r>
            <a:r>
              <a:rPr lang="fr-FR" dirty="0" err="1">
                <a:latin typeface="Cambria"/>
                <a:cs typeface="Cambria"/>
              </a:rPr>
              <a:t>bpm</a:t>
            </a:r>
            <a:r>
              <a:rPr lang="fr-FR" dirty="0">
                <a:latin typeface="Cambria"/>
                <a:cs typeface="Cambria"/>
              </a:rPr>
              <a:t>, sur un fond peu oscillant.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Q6/  </a:t>
            </a:r>
            <a:r>
              <a:rPr lang="fr-FR" dirty="0">
                <a:latin typeface="Cambria"/>
                <a:cs typeface="Cambria"/>
              </a:rPr>
              <a:t>Quel examen complémentaire vous est nécessaire pour faire le diagnostic ?</a:t>
            </a:r>
          </a:p>
          <a:p>
            <a:pPr marL="0" indent="0">
              <a:buNone/>
            </a:pPr>
            <a:endParaRPr lang="fr-FR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67866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6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Aucun,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Le diagnostic est clinique, </a:t>
            </a: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	</a:t>
            </a:r>
            <a:r>
              <a:rPr lang="fr-FR" dirty="0" smtClean="0">
                <a:latin typeface="Cambria"/>
                <a:cs typeface="Cambria"/>
              </a:rPr>
              <a:t>Extraction fœtale en urgence</a:t>
            </a:r>
          </a:p>
          <a:p>
            <a:pPr marL="0" indent="0">
              <a:buNone/>
            </a:pPr>
            <a:endParaRPr lang="fr-FR" sz="30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fr-FR"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22932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7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Q7/  Quel est le diagnostic ? Que faites vous ?</a:t>
            </a:r>
          </a:p>
          <a:p>
            <a:pPr marL="0" indent="0">
              <a:buNone/>
            </a:pP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48024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n°2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7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Hématome rétro-placentaire sur pré-éclampsie </a:t>
            </a:r>
            <a:r>
              <a:rPr lang="fr-FR">
                <a:latin typeface="Cambria"/>
                <a:cs typeface="Cambria"/>
              </a:rPr>
              <a:t>sévère </a:t>
            </a:r>
            <a:r>
              <a:rPr lang="fr-FR" smtClean="0">
                <a:latin typeface="Cambria"/>
                <a:cs typeface="Cambria"/>
              </a:rPr>
              <a:t>à 30 SA</a:t>
            </a:r>
            <a:endParaRPr lang="fr-FR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fr-FR" b="1" dirty="0" smtClean="0">
                <a:latin typeface="Cambria"/>
                <a:cs typeface="Cambria"/>
              </a:rPr>
              <a:t>Que </a:t>
            </a:r>
            <a:r>
              <a:rPr lang="fr-FR" b="1" dirty="0">
                <a:latin typeface="Cambria"/>
                <a:cs typeface="Cambria"/>
              </a:rPr>
              <a:t>faites-vous ?</a:t>
            </a:r>
            <a:endParaRPr lang="fr-FR" dirty="0">
              <a:latin typeface="Cambria"/>
              <a:cs typeface="Cambria"/>
            </a:endParaRPr>
          </a:p>
          <a:p>
            <a:r>
              <a:rPr lang="fr-FR" dirty="0">
                <a:latin typeface="Cambria"/>
                <a:cs typeface="Cambria"/>
              </a:rPr>
              <a:t>Pas de transfert +++</a:t>
            </a:r>
          </a:p>
          <a:p>
            <a:r>
              <a:rPr lang="fr-FR" dirty="0">
                <a:latin typeface="Cambria"/>
                <a:cs typeface="Cambria"/>
              </a:rPr>
              <a:t>Pas de corticothérapie +++ (pas le temps !)</a:t>
            </a:r>
          </a:p>
          <a:p>
            <a:r>
              <a:rPr lang="fr-FR" dirty="0">
                <a:latin typeface="Cambria"/>
                <a:cs typeface="Cambria"/>
              </a:rPr>
              <a:t>Extraction fœtale en urgence par césarienne, sous anesthésie générale.</a:t>
            </a:r>
          </a:p>
          <a:p>
            <a:r>
              <a:rPr lang="fr-FR" dirty="0">
                <a:latin typeface="Cambria"/>
                <a:cs typeface="Cambria"/>
              </a:rPr>
              <a:t>Prévenir l’équipe pédiatrique et transfert secondaire par SAMU du bébé.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8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1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		Hémorragie du post </a:t>
            </a:r>
            <a:r>
              <a:rPr lang="fr-FR" dirty="0" err="1" smtClean="0">
                <a:latin typeface="Cambria"/>
                <a:cs typeface="Cambria"/>
              </a:rPr>
              <a:t>partum</a:t>
            </a:r>
            <a:endParaRPr lang="fr-FR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Définition : 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Hémorragie génitale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Dans les 24 heures suivant l’accouchement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Supérieure à 500 cc si VB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				   1000 cc si césarienne</a:t>
            </a:r>
          </a:p>
          <a:p>
            <a:endParaRPr lang="fr-FR" dirty="0" smtClean="0">
              <a:latin typeface="Cambria"/>
              <a:cs typeface="Cambria"/>
            </a:endParaRP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146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2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Q2/ Facteurs de risques d’HPP 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Présents dans ce cas ?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Absents dans ce cas ?</a:t>
            </a:r>
          </a:p>
          <a:p>
            <a:pPr marL="0" indent="0">
              <a:buNone/>
            </a:pPr>
            <a:endParaRPr lang="fr-FR" dirty="0" smtClean="0">
              <a:latin typeface="Cambria"/>
              <a:cs typeface="Cambria"/>
            </a:endParaRP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44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2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				Facteurs de risques d’HPP ?</a:t>
            </a: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</a:t>
            </a:r>
            <a:r>
              <a:rPr lang="fr-FR" u="sng" dirty="0" smtClean="0">
                <a:latin typeface="Cambria"/>
                <a:cs typeface="Cambria"/>
              </a:rPr>
              <a:t>Présents</a:t>
            </a:r>
            <a:endParaRPr lang="fr-FR" dirty="0">
              <a:latin typeface="Cambria"/>
              <a:cs typeface="Cambria"/>
            </a:endParaRPr>
          </a:p>
          <a:p>
            <a:pPr lvl="1"/>
            <a:r>
              <a:rPr lang="fr-FR" dirty="0">
                <a:latin typeface="Cambria"/>
                <a:cs typeface="Cambria"/>
              </a:rPr>
              <a:t>multiparité</a:t>
            </a:r>
          </a:p>
          <a:p>
            <a:pPr lvl="1"/>
            <a:r>
              <a:rPr lang="fr-FR" dirty="0">
                <a:latin typeface="Cambria"/>
                <a:cs typeface="Cambria"/>
              </a:rPr>
              <a:t>fibrome intra cavitaire</a:t>
            </a:r>
          </a:p>
          <a:p>
            <a:pPr lvl="1"/>
            <a:r>
              <a:rPr lang="fr-FR" dirty="0">
                <a:latin typeface="Cambria"/>
                <a:cs typeface="Cambria"/>
              </a:rPr>
              <a:t>macrosomie, diabète gestationnel</a:t>
            </a:r>
          </a:p>
          <a:p>
            <a:pPr marL="0" indent="0">
              <a:buNone/>
            </a:pPr>
            <a:endParaRPr lang="fr-FR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	</a:t>
            </a:r>
            <a:r>
              <a:rPr lang="fr-FR" u="sng" dirty="0" smtClean="0">
                <a:latin typeface="Cambria"/>
                <a:cs typeface="Cambria"/>
              </a:rPr>
              <a:t>Absents</a:t>
            </a:r>
            <a:endParaRPr lang="fr-FR" dirty="0">
              <a:latin typeface="Cambria"/>
              <a:cs typeface="Cambria"/>
            </a:endParaRPr>
          </a:p>
          <a:p>
            <a:pPr lvl="1"/>
            <a:r>
              <a:rPr lang="fr-FR" dirty="0">
                <a:latin typeface="Cambria"/>
                <a:cs typeface="Cambria"/>
              </a:rPr>
              <a:t>travail long ou très rapide</a:t>
            </a:r>
          </a:p>
          <a:p>
            <a:pPr lvl="1"/>
            <a:r>
              <a:rPr lang="fr-FR" dirty="0">
                <a:latin typeface="Cambria"/>
                <a:cs typeface="Cambria"/>
              </a:rPr>
              <a:t>Hautes doses d’Ocytocine</a:t>
            </a:r>
          </a:p>
          <a:p>
            <a:pPr lvl="1"/>
            <a:r>
              <a:rPr lang="fr-FR" dirty="0" smtClean="0">
                <a:latin typeface="Cambria"/>
                <a:cs typeface="Cambria"/>
              </a:rPr>
              <a:t>Antécédents </a:t>
            </a:r>
            <a:r>
              <a:rPr lang="fr-FR" dirty="0">
                <a:latin typeface="Cambria"/>
                <a:cs typeface="Cambria"/>
              </a:rPr>
              <a:t>d’hémorragie du post </a:t>
            </a:r>
            <a:r>
              <a:rPr lang="fr-FR" dirty="0" err="1">
                <a:latin typeface="Cambria"/>
                <a:cs typeface="Cambria"/>
              </a:rPr>
              <a:t>partum</a:t>
            </a:r>
            <a:endParaRPr lang="fr-FR" dirty="0">
              <a:latin typeface="Cambria"/>
              <a:cs typeface="Cambria"/>
            </a:endParaRPr>
          </a:p>
          <a:p>
            <a:pPr lvl="1"/>
            <a:r>
              <a:rPr lang="fr-FR" dirty="0">
                <a:latin typeface="Cambria"/>
                <a:cs typeface="Cambria"/>
              </a:rPr>
              <a:t>Anomalies placentaires (prævia, </a:t>
            </a:r>
            <a:r>
              <a:rPr lang="fr-FR" dirty="0" err="1">
                <a:latin typeface="Cambria"/>
                <a:cs typeface="Cambria"/>
              </a:rPr>
              <a:t>accreta</a:t>
            </a:r>
            <a:r>
              <a:rPr lang="fr-FR" dirty="0">
                <a:latin typeface="Cambria"/>
                <a:cs typeface="Cambria"/>
              </a:rPr>
              <a:t>…)</a:t>
            </a:r>
          </a:p>
          <a:p>
            <a:pPr lvl="1"/>
            <a:r>
              <a:rPr lang="fr-FR" dirty="0" err="1">
                <a:latin typeface="Cambria"/>
                <a:cs typeface="Cambria"/>
              </a:rPr>
              <a:t>Surdistension</a:t>
            </a:r>
            <a:r>
              <a:rPr lang="fr-FR" dirty="0">
                <a:latin typeface="Cambria"/>
                <a:cs typeface="Cambria"/>
              </a:rPr>
              <a:t> utérine (hydramnios, gémellaire…)</a:t>
            </a:r>
          </a:p>
          <a:p>
            <a:pPr lvl="1"/>
            <a:r>
              <a:rPr lang="fr-FR" dirty="0">
                <a:latin typeface="Cambria"/>
                <a:cs typeface="Cambria"/>
              </a:rPr>
              <a:t>Anomalies de l’hémostase</a:t>
            </a:r>
          </a:p>
          <a:p>
            <a:pPr marL="0" indent="0">
              <a:buNone/>
            </a:pPr>
            <a:r>
              <a:rPr lang="fr-FR" dirty="0">
                <a:latin typeface="Cambria"/>
                <a:cs typeface="Cambria"/>
              </a:rPr>
              <a:t> </a:t>
            </a:r>
          </a:p>
          <a:p>
            <a:pPr marL="0" lvl="0" indent="0">
              <a:buNone/>
            </a:pPr>
            <a:r>
              <a:rPr lang="fr-FR" dirty="0" smtClean="0">
                <a:latin typeface="Cambria"/>
                <a:cs typeface="Cambria"/>
              </a:rPr>
              <a:t>	A </a:t>
            </a:r>
            <a:r>
              <a:rPr lang="fr-FR" dirty="0">
                <a:latin typeface="Cambria"/>
                <a:cs typeface="Cambria"/>
              </a:rPr>
              <a:t>part… </a:t>
            </a:r>
            <a:r>
              <a:rPr lang="fr-FR" dirty="0" smtClean="0">
                <a:latin typeface="Cambria"/>
                <a:cs typeface="Cambria"/>
              </a:rPr>
              <a:t>plaies </a:t>
            </a:r>
            <a:r>
              <a:rPr lang="fr-FR" dirty="0">
                <a:latin typeface="Cambria"/>
                <a:cs typeface="Cambria"/>
              </a:rPr>
              <a:t>de la filière génitale (forceps, </a:t>
            </a:r>
            <a:r>
              <a:rPr lang="fr-FR" dirty="0" err="1">
                <a:latin typeface="Cambria"/>
                <a:cs typeface="Cambria"/>
              </a:rPr>
              <a:t>episio</a:t>
            </a:r>
            <a:r>
              <a:rPr lang="fr-FR" dirty="0">
                <a:latin typeface="Cambria"/>
                <a:cs typeface="Cambria"/>
              </a:rPr>
              <a:t>…)</a:t>
            </a:r>
          </a:p>
          <a:p>
            <a:pPr marL="0" indent="0">
              <a:buNone/>
            </a:pPr>
            <a:endParaRPr lang="fr-FR" dirty="0" smtClean="0">
              <a:latin typeface="Cambria"/>
              <a:cs typeface="Cambria"/>
            </a:endParaRP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146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Question 3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/>
                <a:cs typeface="Cambria"/>
              </a:rPr>
              <a:t>Q3/ Premiers gestes systématiques devant toute HPP ?</a:t>
            </a:r>
          </a:p>
          <a:p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6003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mbria"/>
                <a:cs typeface="Cambria"/>
              </a:rPr>
              <a:t>Cas n°1</a:t>
            </a:r>
            <a:br>
              <a:rPr lang="fr-FR" dirty="0" smtClean="0">
                <a:latin typeface="Cambria"/>
                <a:cs typeface="Cambria"/>
              </a:rPr>
            </a:br>
            <a:r>
              <a:rPr lang="fr-FR" sz="3100" dirty="0" smtClean="0">
                <a:latin typeface="Cambria"/>
                <a:cs typeface="Cambria"/>
              </a:rPr>
              <a:t>Réponse 3</a:t>
            </a:r>
            <a:endParaRPr lang="fr-FR" sz="3100" dirty="0"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0547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Noter l’heure de l’appel</a:t>
            </a:r>
          </a:p>
          <a:p>
            <a:r>
              <a:rPr lang="fr-FR" dirty="0"/>
              <a:t>Appel immédiat de l’équipe complète de garde +++ (senior, interne, externe, anesthésiste)     				</a:t>
            </a:r>
            <a:r>
              <a:rPr lang="fr-FR" dirty="0" smtClean="0"/>
              <a:t>	(</a:t>
            </a:r>
            <a:r>
              <a:rPr lang="fr-FR" dirty="0"/>
              <a:t>PMZ)</a:t>
            </a:r>
          </a:p>
          <a:p>
            <a:r>
              <a:rPr lang="fr-FR" dirty="0"/>
              <a:t>Sondage urinaire à demeure	</a:t>
            </a:r>
            <a:r>
              <a:rPr lang="fr-FR" dirty="0" smtClean="0"/>
              <a:t>	</a:t>
            </a:r>
            <a:r>
              <a:rPr lang="fr-FR" dirty="0"/>
              <a:t>	(PMZ)</a:t>
            </a:r>
          </a:p>
          <a:p>
            <a:r>
              <a:rPr lang="fr-FR" dirty="0"/>
              <a:t>Quantification et estimation des pertes 	(PMZ)</a:t>
            </a:r>
          </a:p>
          <a:p>
            <a:r>
              <a:rPr lang="fr-FR" dirty="0"/>
              <a:t>Evaluation de la stabilité hémodynamique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Révision utérine 				</a:t>
            </a:r>
            <a:r>
              <a:rPr lang="fr-FR" dirty="0" smtClean="0"/>
              <a:t>	(</a:t>
            </a:r>
            <a:r>
              <a:rPr lang="fr-FR" dirty="0"/>
              <a:t>PMZ)</a:t>
            </a:r>
          </a:p>
          <a:p>
            <a:r>
              <a:rPr lang="fr-FR" dirty="0"/>
              <a:t>Révision de la filière génitale sous </a:t>
            </a:r>
            <a:r>
              <a:rPr lang="fr-FR" dirty="0" smtClean="0"/>
              <a:t>valves (</a:t>
            </a:r>
            <a:r>
              <a:rPr lang="fr-FR" dirty="0"/>
              <a:t>PMZ)</a:t>
            </a:r>
          </a:p>
          <a:p>
            <a:r>
              <a:rPr lang="fr-FR" dirty="0"/>
              <a:t>Massage utérin				</a:t>
            </a:r>
            <a:r>
              <a:rPr lang="fr-FR" dirty="0" smtClean="0"/>
              <a:t>		(</a:t>
            </a:r>
            <a:r>
              <a:rPr lang="fr-FR" dirty="0"/>
              <a:t>PMZ)</a:t>
            </a:r>
          </a:p>
          <a:p>
            <a:r>
              <a:rPr lang="fr-FR" dirty="0"/>
              <a:t>Perfusion d’ocytocine			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Réanimation, remplissage			</a:t>
            </a:r>
            <a:r>
              <a:rPr lang="fr-FR" dirty="0" smtClean="0"/>
              <a:t>	(</a:t>
            </a:r>
            <a:r>
              <a:rPr lang="fr-FR" dirty="0"/>
              <a:t>PMZ)</a:t>
            </a:r>
          </a:p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voie veineuse, scope etc…</a:t>
            </a:r>
          </a:p>
          <a:p>
            <a:r>
              <a:rPr lang="fr-FR" dirty="0"/>
              <a:t>Commande de culots globulaires	</a:t>
            </a:r>
          </a:p>
          <a:p>
            <a:r>
              <a:rPr lang="fr-FR" dirty="0"/>
              <a:t>Bilan biologique en urgence			</a:t>
            </a:r>
          </a:p>
          <a:p>
            <a:r>
              <a:rPr lang="fr-FR" dirty="0"/>
              <a:t>Avec NFS, Plaquettes, TP, TCA, </a:t>
            </a:r>
            <a:r>
              <a:rPr lang="fr-FR" dirty="0" smtClean="0"/>
              <a:t>fibrinogène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03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mbria"/>
                <a:cs typeface="Cambria"/>
              </a:rPr>
              <a:t>Sac de </a:t>
            </a:r>
            <a:r>
              <a:rPr lang="fr-FR" dirty="0" err="1" smtClean="0">
                <a:latin typeface="Cambria"/>
                <a:cs typeface="Cambria"/>
              </a:rPr>
              <a:t>receuil</a:t>
            </a: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b="1337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1293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773</Words>
  <Application>Microsoft Macintosh PowerPoint</Application>
  <PresentationFormat>Présentation à l'écran (4:3)</PresentationFormat>
  <Paragraphs>217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Urgences chirurgicales en obstétrique Cas cliniques</vt:lpstr>
      <vt:lpstr>Cas n°1 énoncé</vt:lpstr>
      <vt:lpstr>Cas n°1 Question 1</vt:lpstr>
      <vt:lpstr>Cas n°1 Réponse 1</vt:lpstr>
      <vt:lpstr>Cas n°1 Question 2</vt:lpstr>
      <vt:lpstr>Cas n°1 Réponse 2</vt:lpstr>
      <vt:lpstr>Cas n°1 Question 3</vt:lpstr>
      <vt:lpstr>Cas n°1 Réponse 3</vt:lpstr>
      <vt:lpstr>Sac de receuil</vt:lpstr>
      <vt:lpstr>Cas n°1 Question 4</vt:lpstr>
      <vt:lpstr>Cas n°1 Réponse 4</vt:lpstr>
      <vt:lpstr>Ballon de Bakri</vt:lpstr>
      <vt:lpstr>Cas n°1 Question 5</vt:lpstr>
      <vt:lpstr>Cas n°1 Réponse 5</vt:lpstr>
      <vt:lpstr>Cas n°1 Question 6</vt:lpstr>
      <vt:lpstr>Cas n°1 Réponse 6</vt:lpstr>
      <vt:lpstr>Capitonnage B Lynch</vt:lpstr>
      <vt:lpstr>Ligature des hypogastriques</vt:lpstr>
      <vt:lpstr>Cas n°2</vt:lpstr>
      <vt:lpstr>Cas n°2 énoncé</vt:lpstr>
      <vt:lpstr>Cas n°2 Question 1</vt:lpstr>
      <vt:lpstr>Cas n°2 Réponse 1</vt:lpstr>
      <vt:lpstr>Cas n°2 Réponse 1</vt:lpstr>
      <vt:lpstr>Cas n°2 Question 2</vt:lpstr>
      <vt:lpstr>Cas n°2 Réponse 2</vt:lpstr>
      <vt:lpstr>Cas n°2 Réponse 2</vt:lpstr>
      <vt:lpstr>Cas n°2 Question 3</vt:lpstr>
      <vt:lpstr>Cas n°2 Réponse 3</vt:lpstr>
      <vt:lpstr>Cas n°2 Question 4</vt:lpstr>
      <vt:lpstr>Cas n°2 Question 4</vt:lpstr>
      <vt:lpstr>Cas n°2 Réponse 4</vt:lpstr>
      <vt:lpstr>Cas n°2 Réponse 4</vt:lpstr>
      <vt:lpstr>Cas n°2 Question 5</vt:lpstr>
      <vt:lpstr>Cas n°2 Réponse 5</vt:lpstr>
      <vt:lpstr>Cas n°2 Question 6</vt:lpstr>
      <vt:lpstr>Cas n°2 Réponse 6</vt:lpstr>
      <vt:lpstr>Cas n°2 Question 7</vt:lpstr>
      <vt:lpstr>Cas n°2 Réponse 7</vt:lpstr>
    </vt:vector>
  </TitlesOfParts>
  <Company>Sroussi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Urgences chirurgicales en obstétrique</dc:title>
  <dc:creator>Jérémy Sroussi</dc:creator>
  <cp:lastModifiedBy>Jérémy Sroussi</cp:lastModifiedBy>
  <cp:revision>19</cp:revision>
  <dcterms:created xsi:type="dcterms:W3CDTF">2013-11-13T02:12:18Z</dcterms:created>
  <dcterms:modified xsi:type="dcterms:W3CDTF">2013-11-13T21:50:53Z</dcterms:modified>
</cp:coreProperties>
</file>