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6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8146A2-FC44-4092-9EFA-2B4F86F6677D}" type="datetimeFigureOut">
              <a:rPr lang="fr-FR"/>
              <a:pPr>
                <a:defRPr/>
              </a:pPr>
              <a:t>05/12/2013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3C8BF3-B23A-48DF-93E7-22146F7080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EC078A-7057-4126-AAF8-9F5D4B332B28}" type="slidenum">
              <a:rPr lang="fr-FR" altLang="fr-FR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/>
              <a:t>2</a:t>
            </a:fld>
            <a:endParaRPr lang="fr-FR" altLang="fr-FR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427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851255-A22F-42FA-AB1D-C564FE568E43}" type="slidenum">
              <a:rPr lang="fr-FR" altLang="fr-FR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/>
              <a:t>29</a:t>
            </a:fld>
            <a:endParaRPr lang="fr-FR" altLang="fr-FR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216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C60ABF-4B7B-4E1F-9FE2-F61369D5F1AA}" type="slidenum">
              <a:rPr lang="fr-FR" altLang="fr-FR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/>
              <a:t>30</a:t>
            </a:fld>
            <a:endParaRPr lang="fr-FR" altLang="fr-FR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421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382BD2-3EF5-4B1D-A243-2680A6563BBF}" type="slidenum">
              <a:rPr lang="fr-FR" altLang="fr-FR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/>
              <a:t>31</a:t>
            </a:fld>
            <a:endParaRPr lang="fr-FR" altLang="fr-FR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625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13F741-D440-4B68-9837-5EB01C4DC9A5}" type="slidenum">
              <a:rPr lang="fr-FR" altLang="fr-FR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/>
              <a:t>32</a:t>
            </a:fld>
            <a:endParaRPr lang="fr-FR" altLang="fr-FR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830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15149D-4518-42B7-9665-25F7BE2C7C39}" type="slidenum">
              <a:rPr lang="fr-FR" altLang="fr-FR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/>
              <a:t>33</a:t>
            </a:fld>
            <a:endParaRPr lang="fr-FR" altLang="fr-FR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035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CED13E5-0A67-4902-8854-AF5E5E51A24D}" type="slidenum">
              <a:rPr lang="fr-FR" altLang="fr-FR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/>
              <a:t>38</a:t>
            </a:fld>
            <a:endParaRPr lang="fr-FR" altLang="fr-FR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649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797DA3-2D50-4EBE-93EA-13949D029C4B}" type="slidenum">
              <a:rPr lang="fr-FR" altLang="fr-FR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fr-FR" altLang="fr-FR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0854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C3E409-9BBF-4E3A-9D52-CDF25C60EB14}" type="slidenum">
              <a:rPr lang="fr-FR" altLang="fr-FR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fr-FR" altLang="fr-FR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1059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C35499-CB2A-4F2E-8542-EB37369A68BB}" type="slidenum">
              <a:rPr lang="fr-FR" altLang="fr-FR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fr-FR" altLang="fr-FR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1264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A0CC32-BB7F-4057-BE55-C461F9DB6074}" type="slidenum">
              <a:rPr lang="fr-FR" altLang="fr-FR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fr-FR" altLang="fr-FR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1469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749B60-F0E3-44B1-8174-31B763AB88D5}" type="slidenum">
              <a:rPr lang="fr-FR" altLang="fr-FR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/>
              <a:t>14</a:t>
            </a:fld>
            <a:endParaRPr lang="fr-FR" altLang="fr-FR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861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3122D1-AFE0-4799-B87D-FA52D81FB287}" type="slidenum">
              <a:rPr lang="fr-FR" altLang="fr-FR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/>
              <a:t>46</a:t>
            </a:fld>
            <a:endParaRPr lang="fr-FR" altLang="fr-FR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1981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2F542D-DD21-46F0-AA0B-31530E83E97D}" type="slidenum">
              <a:rPr lang="fr-FR" altLang="fr-FR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fr-FR" altLang="fr-FR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2185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C2AD6B-8045-4840-9A41-D5E8BD295108}" type="slidenum">
              <a:rPr lang="fr-FR" altLang="fr-FR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fr-FR" altLang="fr-FR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2390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C922C2-A749-44CE-80B4-208BBBCCE01E}" type="slidenum">
              <a:rPr lang="fr-FR" altLang="fr-FR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fr-FR" altLang="fr-FR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2595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3ABC9-107B-4552-B327-F5574D78BB15}" type="slidenum">
              <a:rPr lang="fr-FR" altLang="fr-FR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fr-FR" altLang="fr-FR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3107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9E8DAA-FF3E-42DE-8A87-A610EE66838E}" type="slidenum">
              <a:rPr lang="fr-FR" altLang="fr-FR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fr-FR" altLang="fr-FR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3312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CF6D2F-18F8-4BAD-85AC-C7A199EEF4CB}" type="slidenum">
              <a:rPr lang="fr-FR" altLang="fr-FR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fr-FR" altLang="fr-FR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3517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A37AE9-5E06-4A6D-B592-BC8571A8CF46}" type="slidenum">
              <a:rPr lang="fr-FR" altLang="fr-FR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fr-FR" altLang="fr-FR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3721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EF54FE-22EF-4670-BC70-775F95747E6A}" type="slidenum">
              <a:rPr lang="fr-FR" altLang="fr-FR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/>
              <a:t>57</a:t>
            </a:fld>
            <a:endParaRPr lang="fr-FR" altLang="fr-FR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26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934979-FBCA-453B-AEC7-BD279774B133}" type="slidenum">
              <a:rPr lang="fr-FR" altLang="fr-FR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fr-FR" altLang="fr-FR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4131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BCC93B-A999-4517-88D5-47B829A75C2D}" type="slidenum">
              <a:rPr lang="fr-FR" altLang="fr-FR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/>
              <a:t>17</a:t>
            </a:fld>
            <a:endParaRPr lang="fr-FR" altLang="fr-FR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270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6E5AE-E1C7-4C72-901A-23A28149546B}" type="slidenum">
              <a:rPr lang="fr-FR" altLang="fr-FR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fr-FR" altLang="fr-FR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4336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BB4EB1-2889-4833-9032-AB16741C8140}" type="slidenum">
              <a:rPr lang="fr-FR" altLang="fr-FR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/>
              <a:t>18</a:t>
            </a:fld>
            <a:endParaRPr lang="fr-FR" altLang="fr-FR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475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A699CE-F955-4B11-8749-4A0C2E6B35CD}" type="slidenum">
              <a:rPr lang="fr-FR" altLang="fr-FR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/>
              <a:t>19</a:t>
            </a:fld>
            <a:endParaRPr lang="fr-FR" altLang="fr-FR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680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850E7D-5419-45B1-BB38-1A2BB7541860}" type="slidenum">
              <a:rPr lang="fr-FR" altLang="fr-FR" sz="1200">
                <a:solidFill>
                  <a:srgbClr val="000000"/>
                </a:solidFill>
                <a:ea typeface="ＭＳ Ｐゴシック"/>
                <a:cs typeface="ＭＳ Ｐゴシック"/>
              </a:rPr>
              <a:pPr algn="r"/>
              <a:t>25</a:t>
            </a:fld>
            <a:endParaRPr lang="fr-FR" altLang="fr-FR" sz="12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397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80A0DA-7A02-49C5-8435-2111A00D74C2}" type="slidenum">
              <a:rPr lang="fr-FR" altLang="fr-FR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r-FR" altLang="fr-FR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8601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FBC422-B7D9-45FB-A171-0F20122E335B}" type="slidenum">
              <a:rPr lang="fr-FR" altLang="fr-FR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fr-FR" altLang="fr-FR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8806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307248-B391-4E47-B1B3-0F902C79AD0E}" type="slidenum">
              <a:rPr lang="fr-FR" altLang="fr-FR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fr-FR" altLang="fr-FR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9011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AD566-F494-4D1F-934C-17A3D20C0CFB}" type="datetimeFigureOut">
              <a:rPr lang="fr-FR"/>
              <a:pPr>
                <a:defRPr/>
              </a:pPr>
              <a:t>05/12/2013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0B24-0A2E-4366-AC79-6FAD5277A9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8726-18A2-40E1-8D3D-8CFF59DA6D83}" type="datetimeFigureOut">
              <a:rPr lang="fr-FR"/>
              <a:pPr>
                <a:defRPr/>
              </a:pPr>
              <a:t>05/12/2013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522A8-40DB-4786-83E6-93E3053A79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6" y="274640"/>
            <a:ext cx="2314575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1" y="274640"/>
            <a:ext cx="6791325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BE85-A976-4881-9111-8F5136147480}" type="datetimeFigureOut">
              <a:rPr lang="fr-FR"/>
              <a:pPr>
                <a:defRPr/>
              </a:pPr>
              <a:t>05/12/2013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9745-FF29-41AD-B786-DC8A4C5CD7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16E756-C185-4271-8338-4505021049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09B479-C0C0-4021-BFCE-688AB1E816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32A9E1-D4E4-4BC7-B3B7-BC8748F4D5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9735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78C6F1-9281-4633-8BA9-0C613B6297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721A72-B99B-45B8-B281-28FB712D76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A18362-F2F7-4AB0-A40D-5BAF3BC450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A52468-3D56-442E-9E10-EF62DCFFCC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C24EB6-2825-416E-B11B-2CFE9F2647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28B2F-7A73-49E5-AE51-D23E36C2055E}" type="datetimeFigureOut">
              <a:rPr lang="fr-FR"/>
              <a:pPr>
                <a:defRPr/>
              </a:pPr>
              <a:t>05/12/2013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5B74-2C5E-4B80-B443-7A6E644542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E4358B-56AD-4CEE-A2C2-6233E20668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12EBF1-9E90-4213-9016-C5BF596FC4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93834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482DEB-D8CF-460F-B49D-79F0C9FE7E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06F158-32FB-486D-B382-3D3D2F5EE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fld id="{C59DBDB7-E9B4-4849-9781-EA96927A51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fld id="{065430F1-74F8-46B3-BC05-4982FC01E9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fld id="{031B95CA-0552-4AE6-B3C4-4F1CC7A870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fld id="{9202877B-6A9F-4EC0-8B3B-8F47E8BF67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fld id="{7BFC1928-6456-4B43-98F5-E5DCAA58B7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fld id="{B6DE36C2-525C-44C5-BF42-D6D65EF135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39858-07A7-4AD3-B1F2-531F529F5BF3}" type="datetimeFigureOut">
              <a:rPr lang="fr-FR"/>
              <a:pPr>
                <a:defRPr/>
              </a:pPr>
              <a:t>05/12/2013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7F2EE-201D-40B9-BFA7-6ED3894D79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fld id="{8D3CF142-3A46-4F36-942F-549CC029D2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fld id="{F027F3AC-1577-45BF-BD0E-ADFF434343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fld id="{EF1E7A9A-E061-474F-A332-00ECCA2070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fld id="{D748740A-73F8-4A42-96DE-D8F923BC9E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28" charset="-128"/>
              </a:defRPr>
            </a:lvl1pPr>
          </a:lstStyle>
          <a:p>
            <a:pPr>
              <a:defRPr/>
            </a:pPr>
            <a:fld id="{7EAC48B7-F9A7-4F34-A769-E5086DF03E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47F562-7C54-4686-BCC2-8452A5EE38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0EAA46-0D0F-4F3B-BD0F-24CF32A855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519B57-E972-4592-9E15-BFF25A437F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2A7A4D-EB62-4C30-9F0A-1C2F4B8BDF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026229-0CEC-4D1D-BE57-DFD9228ACA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1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9E05-FFB6-413C-9C7D-5DB341FC8BAE}" type="datetimeFigureOut">
              <a:rPr lang="fr-FR"/>
              <a:pPr>
                <a:defRPr/>
              </a:pPr>
              <a:t>05/12/2013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E6629-AB2E-46D5-BDF0-04967DC18E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BF21DD-F897-4CA3-8362-F821FC3E12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95C9CF-78D1-44AB-96F2-AAB9DD910F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6DBBB8-7274-4111-B6C2-96C6D58D62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968608-6CD5-4437-B0C0-D7A309C2A4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321475-F90E-4D81-A9EC-BAFAE1BD16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EE19D7-03ED-4EF5-B0A1-931D1A734C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1D73F-0ABE-40FC-B148-18DCC9C395DE}" type="datetimeFigureOut">
              <a:rPr lang="fr-FR"/>
              <a:pPr>
                <a:defRPr/>
              </a:pPr>
              <a:t>05/12/2013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F61C6-4D12-49B9-A793-0194A253FE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DAD1-D5E6-4CA3-BEFA-19072BA665B2}" type="datetimeFigureOut">
              <a:rPr lang="fr-FR"/>
              <a:pPr>
                <a:defRPr/>
              </a:pPr>
              <a:t>05/12/2013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3EA4-9F2B-4C80-87CC-7DB5244A50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6A138-F6AD-4F09-9518-29A07BDA5ED1}" type="datetimeFigureOut">
              <a:rPr lang="fr-FR"/>
              <a:pPr>
                <a:defRPr/>
              </a:pPr>
              <a:t>05/12/2013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C207-40FD-4039-AD89-1D878790AF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FAE7-A43D-49AC-8DF3-1949D7B1296D}" type="datetimeFigureOut">
              <a:rPr lang="fr-FR"/>
              <a:pPr>
                <a:defRPr/>
              </a:pPr>
              <a:t>05/12/2013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90116-173D-4FA6-A0DD-F546B86FBF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ADDA1-942A-47C2-8478-1A999921B218}" type="datetimeFigureOut">
              <a:rPr lang="fr-FR"/>
              <a:pPr>
                <a:defRPr/>
              </a:pPr>
              <a:t>05/12/2013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C352F-9DA8-4D7C-9FA4-5DB4EAE132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583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BE9A75-93CF-4980-82C4-B1D9DD18A1C6}" type="datetimeFigureOut">
              <a:rPr lang="fr-FR"/>
              <a:pPr>
                <a:defRPr/>
              </a:pPr>
              <a:t>05/12/2013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AD4AD8-6608-4D30-8262-49F4F693AD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B74B2CB4-28E1-42A6-820A-C1DB84425F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1B01EA-2EAE-4942-B4A7-D40097520E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6EDC5F8-7CDE-4248-9258-E59CAC0335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9400" y="1181100"/>
            <a:ext cx="8469313" cy="5486400"/>
          </a:xfrm>
        </p:spPr>
        <p:txBody>
          <a:bodyPr/>
          <a:lstStyle/>
          <a:p>
            <a:r>
              <a:rPr lang="fr-FR" altLang="fr-FR" sz="28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Défaillance circulatoire :</a:t>
            </a:r>
            <a:endParaRPr lang="fr-FR" altLang="fr-FR" sz="2400" b="1" smtClean="0">
              <a:solidFill>
                <a:schemeClr val="accent2"/>
              </a:solidFill>
              <a:latin typeface="Arial" charset="0"/>
              <a:ea typeface="ＭＳ Ｐゴシック"/>
              <a:cs typeface="ＭＳ Ｐゴシック"/>
            </a:endParaRPr>
          </a:p>
          <a:p>
            <a:endParaRPr lang="fr-FR" altLang="fr-FR" sz="2400" smtClean="0">
              <a:latin typeface="Arial" charset="0"/>
              <a:ea typeface="ＭＳ Ｐゴシック"/>
              <a:cs typeface="ＭＳ Ｐゴシック"/>
            </a:endParaRPr>
          </a:p>
          <a:p>
            <a:r>
              <a:rPr lang="fr-FR" altLang="fr-FR" sz="2400" b="1" smtClean="0">
                <a:latin typeface="Arial" charset="0"/>
                <a:ea typeface="ＭＳ Ｐゴシック"/>
                <a:cs typeface="ＭＳ Ｐゴシック"/>
              </a:rPr>
              <a:t>Signes en rapport avec une hypercapnie :</a:t>
            </a:r>
            <a:endParaRPr lang="fr-FR" altLang="fr-FR" sz="2400" smtClean="0">
              <a:latin typeface="Arial" charset="0"/>
              <a:ea typeface="ＭＳ Ｐゴシック"/>
              <a:cs typeface="ＭＳ Ｐゴシック"/>
            </a:endParaRPr>
          </a:p>
          <a:p>
            <a:pPr lvl="1"/>
            <a:r>
              <a:rPr lang="fr-FR" altLang="fr-FR" sz="2400" smtClean="0">
                <a:latin typeface="Arial" charset="0"/>
                <a:ea typeface="ＭＳ Ｐゴシック"/>
              </a:rPr>
              <a:t>Effet vasodilatateur du CO2 :</a:t>
            </a:r>
          </a:p>
          <a:p>
            <a:pPr lvl="2"/>
            <a:r>
              <a:rPr lang="fr-FR" altLang="fr-FR" sz="2000" smtClean="0">
                <a:latin typeface="Arial" charset="0"/>
                <a:ea typeface="ＭＳ Ｐゴシック"/>
              </a:rPr>
              <a:t>céphalées</a:t>
            </a:r>
          </a:p>
          <a:p>
            <a:pPr lvl="2"/>
            <a:r>
              <a:rPr lang="fr-FR" altLang="fr-FR" sz="2000" smtClean="0">
                <a:latin typeface="Arial" charset="0"/>
                <a:ea typeface="ＭＳ Ｐゴシック"/>
              </a:rPr>
              <a:t>hypervascularisation des conjonctives, érythrose faciale</a:t>
            </a:r>
            <a:endParaRPr lang="fr-FR" altLang="fr-FR" smtClean="0">
              <a:latin typeface="Arial" charset="0"/>
              <a:ea typeface="ＭＳ Ｐゴシック"/>
            </a:endParaRPr>
          </a:p>
          <a:p>
            <a:pPr lvl="1"/>
            <a:r>
              <a:rPr lang="fr-FR" altLang="fr-FR" sz="2400" smtClean="0">
                <a:latin typeface="Arial" charset="0"/>
                <a:ea typeface="ＭＳ Ｐゴシック"/>
              </a:rPr>
              <a:t>Réaction adrénergique au "stress hypercapnique" :</a:t>
            </a:r>
          </a:p>
          <a:p>
            <a:pPr lvl="2"/>
            <a:r>
              <a:rPr lang="fr-FR" altLang="fr-FR" sz="2000" smtClean="0">
                <a:latin typeface="Arial" charset="0"/>
                <a:ea typeface="ＭＳ Ｐゴシック"/>
              </a:rPr>
              <a:t>tremblements</a:t>
            </a:r>
          </a:p>
          <a:p>
            <a:pPr lvl="2"/>
            <a:r>
              <a:rPr lang="fr-FR" altLang="fr-FR" sz="2000" smtClean="0">
                <a:latin typeface="Arial" charset="0"/>
                <a:ea typeface="ＭＳ Ｐゴシック"/>
              </a:rPr>
              <a:t>sueurs</a:t>
            </a:r>
          </a:p>
          <a:p>
            <a:pPr lvl="2"/>
            <a:r>
              <a:rPr lang="fr-FR" altLang="fr-FR" sz="2000" smtClean="0">
                <a:latin typeface="Arial" charset="0"/>
                <a:ea typeface="ＭＳ Ｐゴシック"/>
              </a:rPr>
              <a:t>tachycardie</a:t>
            </a:r>
          </a:p>
          <a:p>
            <a:pPr lvl="2"/>
            <a:r>
              <a:rPr lang="fr-FR" altLang="fr-FR" sz="2000" smtClean="0">
                <a:latin typeface="Arial" charset="0"/>
                <a:ea typeface="ＭＳ Ｐゴシック"/>
              </a:rPr>
              <a:t>hypertension artérielle</a:t>
            </a:r>
            <a:endParaRPr lang="fr-FR" altLang="fr-FR" smtClean="0">
              <a:latin typeface="Arial" charset="0"/>
              <a:ea typeface="ＭＳ Ｐゴシック"/>
            </a:endParaRPr>
          </a:p>
          <a:p>
            <a:r>
              <a:rPr lang="fr-FR" altLang="fr-FR" sz="2400" b="1" smtClean="0">
                <a:latin typeface="Arial" charset="0"/>
                <a:ea typeface="ＭＳ Ｐゴシック"/>
                <a:cs typeface="ＭＳ Ｐゴシック"/>
              </a:rPr>
              <a:t>Signes en rapport avec une hypoxie :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400" smtClean="0">
                <a:latin typeface="Arial" charset="0"/>
                <a:ea typeface="ヒラギノ角ゴ Pro W3"/>
                <a:cs typeface="ヒラギノ角ゴ Pro W3"/>
              </a:rPr>
              <a:t>- Troubles du rythme, ischémie myocardique</a:t>
            </a:r>
            <a:endParaRPr lang="fr-FR" altLang="fr-FR" sz="2400" smtClean="0">
              <a:latin typeface="Arial" charset="0"/>
              <a:ea typeface="ＭＳ Ｐゴシック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title"/>
          </p:nvPr>
        </p:nvSpPr>
        <p:spPr>
          <a:xfrm>
            <a:off x="663575" y="114300"/>
            <a:ext cx="7772400" cy="660400"/>
          </a:xfrm>
        </p:spPr>
        <p:txBody>
          <a:bodyPr/>
          <a:lstStyle/>
          <a:p>
            <a:r>
              <a:rPr lang="fr-FR" altLang="fr-FR" sz="32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Diagnostic : Signes de gravité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9400" y="1143000"/>
            <a:ext cx="8596313" cy="530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4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Défaillance circulatoire :</a:t>
            </a:r>
          </a:p>
          <a:p>
            <a:pPr>
              <a:lnSpc>
                <a:spcPct val="90000"/>
              </a:lnSpc>
            </a:pPr>
            <a:endParaRPr lang="fr-FR" altLang="fr-FR" sz="2400" smtClean="0">
              <a:latin typeface="Arial" charset="0"/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r>
              <a:rPr lang="fr-FR" altLang="fr-FR" sz="2400" b="1" smtClean="0">
                <a:latin typeface="Arial" charset="0"/>
                <a:ea typeface="ＭＳ Ｐゴシック"/>
                <a:cs typeface="ＭＳ Ｐゴシック"/>
              </a:rPr>
              <a:t>Insuffisance circulatoire ou état de choc :</a:t>
            </a:r>
            <a:endParaRPr lang="fr-FR" altLang="fr-FR" sz="2400" smtClean="0">
              <a:latin typeface="Arial" charset="0"/>
              <a:ea typeface="ＭＳ Ｐゴシック"/>
              <a:cs typeface="ＭＳ Ｐゴシック"/>
            </a:endParaRPr>
          </a:p>
          <a:p>
            <a:pPr lvl="1">
              <a:lnSpc>
                <a:spcPct val="90000"/>
              </a:lnSpc>
            </a:pPr>
            <a:r>
              <a:rPr lang="fr-FR" altLang="fr-FR" sz="2400" smtClean="0">
                <a:latin typeface="Arial" charset="0"/>
                <a:ea typeface="ＭＳ Ｐゴシック"/>
              </a:rPr>
              <a:t>signes d’hypoperfusion tissulaire </a:t>
            </a:r>
          </a:p>
          <a:p>
            <a:pPr lvl="1">
              <a:lnSpc>
                <a:spcPct val="90000"/>
              </a:lnSpc>
            </a:pPr>
            <a:r>
              <a:rPr lang="fr-FR" altLang="fr-FR" sz="2400" smtClean="0">
                <a:latin typeface="Arial" charset="0"/>
                <a:ea typeface="ＭＳ Ｐゴシック"/>
              </a:rPr>
              <a:t>hypoxie touchant l’ensemble des organes. </a:t>
            </a:r>
          </a:p>
          <a:p>
            <a:pPr lvl="1">
              <a:lnSpc>
                <a:spcPct val="90000"/>
              </a:lnSpc>
            </a:pPr>
            <a:r>
              <a:rPr lang="fr-FR" altLang="fr-FR" sz="2400" smtClean="0">
                <a:latin typeface="Arial" charset="0"/>
                <a:ea typeface="ＭＳ Ｐゴシック"/>
              </a:rPr>
              <a:t>signes cliniques :</a:t>
            </a:r>
          </a:p>
          <a:p>
            <a:pPr lvl="2">
              <a:lnSpc>
                <a:spcPct val="90000"/>
              </a:lnSpc>
            </a:pPr>
            <a:r>
              <a:rPr lang="fr-FR" altLang="fr-FR" smtClean="0">
                <a:latin typeface="Arial" charset="0"/>
                <a:ea typeface="ＭＳ Ｐゴシック"/>
              </a:rPr>
              <a:t>peau froide, marbrures </a:t>
            </a:r>
          </a:p>
          <a:p>
            <a:pPr lvl="2">
              <a:lnSpc>
                <a:spcPct val="90000"/>
              </a:lnSpc>
            </a:pPr>
            <a:r>
              <a:rPr lang="fr-FR" altLang="fr-FR" smtClean="0">
                <a:latin typeface="Arial" charset="0"/>
                <a:ea typeface="ＭＳ Ｐゴシック"/>
              </a:rPr>
              <a:t>hypotension artérielle : PAS &lt; 90 mm Hg ou diminution &gt; 50 mm Hg par rapport à la tension artérielle normale </a:t>
            </a:r>
          </a:p>
          <a:p>
            <a:pPr lvl="2">
              <a:lnSpc>
                <a:spcPct val="90000"/>
              </a:lnSpc>
            </a:pPr>
            <a:r>
              <a:rPr lang="fr-FR" altLang="fr-FR" smtClean="0">
                <a:latin typeface="Arial" charset="0"/>
                <a:ea typeface="ＭＳ Ｐゴシック"/>
              </a:rPr>
              <a:t>tachycardie &gt; 120/min </a:t>
            </a:r>
          </a:p>
          <a:p>
            <a:pPr lvl="2">
              <a:lnSpc>
                <a:spcPct val="90000"/>
              </a:lnSpc>
            </a:pPr>
            <a:r>
              <a:rPr lang="fr-FR" altLang="fr-FR" smtClean="0">
                <a:latin typeface="Arial" charset="0"/>
                <a:ea typeface="ＭＳ Ｐゴシック"/>
              </a:rPr>
              <a:t>polypnée &gt; 25-30/min </a:t>
            </a:r>
          </a:p>
          <a:p>
            <a:pPr lvl="2">
              <a:lnSpc>
                <a:spcPct val="90000"/>
              </a:lnSpc>
            </a:pPr>
            <a:r>
              <a:rPr lang="fr-FR" altLang="fr-FR" smtClean="0">
                <a:latin typeface="Arial" charset="0"/>
                <a:ea typeface="ＭＳ Ｐゴシック"/>
              </a:rPr>
              <a:t>oligurie </a:t>
            </a:r>
          </a:p>
          <a:p>
            <a:pPr lvl="2">
              <a:lnSpc>
                <a:spcPct val="90000"/>
              </a:lnSpc>
            </a:pPr>
            <a:r>
              <a:rPr lang="fr-FR" altLang="fr-FR" smtClean="0">
                <a:latin typeface="Arial" charset="0"/>
                <a:ea typeface="ＭＳ Ｐゴシック"/>
              </a:rPr>
              <a:t>troubles de conscience</a:t>
            </a:r>
            <a:endParaRPr lang="fr-FR" altLang="fr-FR" sz="1800" smtClean="0">
              <a:ea typeface="ＭＳ Ｐゴシック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title"/>
          </p:nvPr>
        </p:nvSpPr>
        <p:spPr>
          <a:xfrm>
            <a:off x="708025" y="241300"/>
            <a:ext cx="7772400" cy="723900"/>
          </a:xfrm>
        </p:spPr>
        <p:txBody>
          <a:bodyPr/>
          <a:lstStyle/>
          <a:p>
            <a:r>
              <a:rPr lang="fr-FR" altLang="fr-FR" sz="32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Diagnostic : Signes de gravité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204788"/>
            <a:ext cx="7772400" cy="750887"/>
          </a:xfrm>
        </p:spPr>
        <p:txBody>
          <a:bodyPr/>
          <a:lstStyle/>
          <a:p>
            <a:r>
              <a:rPr lang="fr-FR" altLang="fr-FR" sz="36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Conduite à Tenir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88" y="1236663"/>
            <a:ext cx="8450262" cy="546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400" b="1" smtClean="0">
                <a:latin typeface="Arial" charset="0"/>
                <a:ea typeface="ＭＳ Ｐゴシック"/>
                <a:cs typeface="ＭＳ Ｐゴシック"/>
              </a:rPr>
              <a:t>Urgence thérapeutique.</a:t>
            </a:r>
          </a:p>
          <a:p>
            <a:pPr>
              <a:lnSpc>
                <a:spcPct val="80000"/>
              </a:lnSpc>
            </a:pPr>
            <a:r>
              <a:rPr lang="fr-FR" altLang="fr-FR" sz="2400" b="1" smtClean="0">
                <a:latin typeface="Arial" charset="0"/>
                <a:ea typeface="ＭＳ Ｐゴシック"/>
                <a:cs typeface="ＭＳ Ｐゴシック"/>
              </a:rPr>
              <a:t>Appel du réanimateur</a:t>
            </a:r>
            <a:r>
              <a:rPr lang="fr-FR" altLang="fr-FR" sz="2400" smtClean="0">
                <a:latin typeface="Arial" charset="0"/>
                <a:ea typeface="ＭＳ Ｐゴシック"/>
                <a:cs typeface="ＭＳ Ｐゴシック"/>
              </a:rPr>
              <a:t>.</a:t>
            </a:r>
          </a:p>
          <a:p>
            <a:pPr>
              <a:lnSpc>
                <a:spcPct val="80000"/>
              </a:lnSpc>
            </a:pPr>
            <a:endParaRPr lang="fr-FR" altLang="fr-FR" sz="2400" smtClean="0">
              <a:latin typeface="Arial" charset="0"/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r>
              <a:rPr lang="fr-FR" altLang="fr-FR" sz="2400" b="1" smtClean="0">
                <a:latin typeface="Arial" charset="0"/>
                <a:ea typeface="ＭＳ Ｐゴシック"/>
                <a:cs typeface="ＭＳ Ｐゴシック"/>
              </a:rPr>
              <a:t>Surveillance </a:t>
            </a:r>
            <a:r>
              <a:rPr lang="fr-FR" altLang="fr-FR" sz="2400" smtClean="0">
                <a:latin typeface="Arial" charset="0"/>
                <a:ea typeface="ＭＳ Ｐゴシック"/>
                <a:cs typeface="ＭＳ Ｐゴシック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fr-FR" altLang="fr-FR" sz="2400" smtClean="0">
                <a:latin typeface="Arial" charset="0"/>
                <a:ea typeface="ＭＳ Ｐゴシック"/>
              </a:rPr>
              <a:t>FC, SaO2, TA, FR</a:t>
            </a:r>
          </a:p>
          <a:p>
            <a:pPr lvl="1">
              <a:lnSpc>
                <a:spcPct val="80000"/>
              </a:lnSpc>
            </a:pPr>
            <a:endParaRPr lang="fr-FR" altLang="fr-FR" sz="2400" smtClean="0">
              <a:latin typeface="Arial" charset="0"/>
              <a:ea typeface="ＭＳ Ｐゴシック"/>
            </a:endParaRPr>
          </a:p>
          <a:p>
            <a:pPr>
              <a:lnSpc>
                <a:spcPct val="80000"/>
              </a:lnSpc>
            </a:pPr>
            <a:r>
              <a:rPr lang="fr-FR" altLang="fr-FR" sz="2400" b="1" smtClean="0">
                <a:solidFill>
                  <a:srgbClr val="FF3300"/>
                </a:solidFill>
                <a:latin typeface="Arial" charset="0"/>
                <a:ea typeface="ＭＳ Ｐゴシック"/>
                <a:cs typeface="ＭＳ Ｐゴシック"/>
              </a:rPr>
              <a:t>Oxygénothérapie</a:t>
            </a:r>
            <a:r>
              <a:rPr lang="fr-FR" altLang="fr-FR" sz="2400" smtClean="0">
                <a:latin typeface="Arial" charset="0"/>
                <a:ea typeface="ＭＳ Ｐゴシック"/>
                <a:cs typeface="ＭＳ Ｐゴシック"/>
              </a:rPr>
              <a:t> au masque facial pour SpO2 &gt; 90 %.</a:t>
            </a:r>
          </a:p>
          <a:p>
            <a:pPr>
              <a:lnSpc>
                <a:spcPct val="80000"/>
              </a:lnSpc>
            </a:pPr>
            <a:r>
              <a:rPr lang="fr-FR" altLang="fr-FR" sz="2400" smtClean="0">
                <a:latin typeface="Arial" charset="0"/>
                <a:ea typeface="ＭＳ Ｐゴシック"/>
                <a:cs typeface="ＭＳ Ｐゴシック"/>
              </a:rPr>
              <a:t>Pose d’une voie veineuse de gros calibre.</a:t>
            </a:r>
          </a:p>
          <a:p>
            <a:pPr>
              <a:lnSpc>
                <a:spcPct val="80000"/>
              </a:lnSpc>
            </a:pPr>
            <a:r>
              <a:rPr lang="fr-FR" altLang="fr-FR" sz="2400" smtClean="0">
                <a:latin typeface="Arial" charset="0"/>
                <a:ea typeface="ＭＳ Ｐゴシック"/>
                <a:cs typeface="ＭＳ Ｐゴシック"/>
              </a:rPr>
              <a:t>Réalisation d’une </a:t>
            </a:r>
            <a:r>
              <a:rPr lang="fr-FR" altLang="fr-FR" sz="2400" b="1" smtClean="0">
                <a:latin typeface="Arial" charset="0"/>
                <a:ea typeface="ＭＳ Ｐゴシック"/>
                <a:cs typeface="ＭＳ Ｐゴシック"/>
              </a:rPr>
              <a:t>radiographie de thorax</a:t>
            </a:r>
            <a:r>
              <a:rPr lang="fr-FR" altLang="fr-FR" sz="2400" smtClean="0">
                <a:latin typeface="Arial" charset="0"/>
                <a:ea typeface="ＭＳ Ｐゴシック"/>
                <a:cs typeface="ＭＳ Ｐゴシック"/>
              </a:rPr>
              <a:t> de face au lit</a:t>
            </a:r>
          </a:p>
          <a:p>
            <a:pPr>
              <a:lnSpc>
                <a:spcPct val="80000"/>
              </a:lnSpc>
            </a:pPr>
            <a:r>
              <a:rPr lang="fr-FR" altLang="fr-FR" sz="2400" b="1" smtClean="0">
                <a:latin typeface="Arial" charset="0"/>
                <a:ea typeface="ＭＳ Ｐゴシック"/>
                <a:cs typeface="ＭＳ Ｐゴシック"/>
              </a:rPr>
              <a:t>Prélèvements</a:t>
            </a:r>
            <a:r>
              <a:rPr lang="fr-FR" altLang="fr-FR" sz="2400" smtClean="0">
                <a:latin typeface="Arial" charset="0"/>
                <a:ea typeface="ＭＳ Ｐゴシック"/>
                <a:cs typeface="ＭＳ Ｐゴシック"/>
              </a:rPr>
              <a:t> :</a:t>
            </a:r>
          </a:p>
          <a:p>
            <a:pPr lvl="1">
              <a:lnSpc>
                <a:spcPct val="80000"/>
              </a:lnSpc>
            </a:pPr>
            <a:r>
              <a:rPr lang="fr-FR" altLang="fr-FR" sz="2400" smtClean="0">
                <a:latin typeface="Arial" charset="0"/>
                <a:ea typeface="ＭＳ Ｐゴシック"/>
              </a:rPr>
              <a:t>Gaz du sang (orientation diagnostique)</a:t>
            </a:r>
          </a:p>
          <a:p>
            <a:pPr lvl="1">
              <a:lnSpc>
                <a:spcPct val="80000"/>
              </a:lnSpc>
            </a:pPr>
            <a:r>
              <a:rPr lang="fr-FR" altLang="fr-FR" sz="2400" smtClean="0">
                <a:latin typeface="Arial" charset="0"/>
                <a:ea typeface="ＭＳ Ｐゴシック"/>
              </a:rPr>
              <a:t>NFS-plaquettes (hémoglobine, leucocytes)</a:t>
            </a:r>
          </a:p>
          <a:p>
            <a:pPr lvl="1">
              <a:lnSpc>
                <a:spcPct val="80000"/>
              </a:lnSpc>
            </a:pPr>
            <a:r>
              <a:rPr lang="fr-FR" altLang="fr-FR" sz="2400" smtClean="0">
                <a:latin typeface="Arial" charset="0"/>
                <a:ea typeface="ＭＳ Ｐゴシック"/>
              </a:rPr>
              <a:t>Ionogramme sanguin, urée, créatinine (rééquilibration hydroélectrolytique), acide lactique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1950" y="1123950"/>
            <a:ext cx="8470900" cy="5276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400" b="1" smtClean="0">
                <a:latin typeface="Arial" charset="0"/>
                <a:ea typeface="ＭＳ Ｐゴシック"/>
                <a:cs typeface="ＭＳ Ｐゴシック"/>
              </a:rPr>
              <a:t>Instauration d’une assistance ventilatoire :</a:t>
            </a:r>
          </a:p>
          <a:p>
            <a:pPr>
              <a:lnSpc>
                <a:spcPct val="80000"/>
              </a:lnSpc>
            </a:pPr>
            <a:endParaRPr lang="fr-FR" altLang="fr-FR" sz="2400" b="1" smtClean="0">
              <a:latin typeface="Arial" charset="0"/>
              <a:ea typeface="ＭＳ Ｐゴシック"/>
              <a:cs typeface="ＭＳ Ｐゴシック"/>
            </a:endParaRPr>
          </a:p>
          <a:p>
            <a:pPr lvl="1">
              <a:lnSpc>
                <a:spcPct val="80000"/>
              </a:lnSpc>
            </a:pPr>
            <a:r>
              <a:rPr lang="fr-FR" altLang="fr-FR" sz="2400" smtClean="0">
                <a:latin typeface="Arial" charset="0"/>
                <a:ea typeface="ＭＳ Ｐゴシック"/>
              </a:rPr>
              <a:t> </a:t>
            </a:r>
            <a:r>
              <a:rPr lang="fr-FR" altLang="fr-FR" sz="2400" b="1" smtClean="0">
                <a:solidFill>
                  <a:schemeClr val="accent2"/>
                </a:solidFill>
                <a:latin typeface="Arial" charset="0"/>
                <a:ea typeface="ＭＳ Ｐゴシック"/>
              </a:rPr>
              <a:t>Ventilation non invasive</a:t>
            </a:r>
          </a:p>
          <a:p>
            <a:pPr lvl="2">
              <a:lnSpc>
                <a:spcPct val="80000"/>
              </a:lnSpc>
            </a:pPr>
            <a:r>
              <a:rPr lang="fr-FR" altLang="fr-FR" smtClean="0">
                <a:latin typeface="Arial" charset="0"/>
                <a:ea typeface="ＭＳ Ｐゴシック"/>
              </a:rPr>
              <a:t>Indication : BPCO, OAP cardiogénique.</a:t>
            </a:r>
          </a:p>
          <a:p>
            <a:pPr lvl="2">
              <a:lnSpc>
                <a:spcPct val="80000"/>
              </a:lnSpc>
            </a:pPr>
            <a:r>
              <a:rPr lang="fr-FR" altLang="fr-FR" smtClean="0">
                <a:latin typeface="Arial" charset="0"/>
                <a:ea typeface="ＭＳ Ｐゴシック"/>
              </a:rPr>
              <a:t>En l’absence de troubles de conscience (Glasgow &gt; 9), vomissements, sepsis sévère, troubles du rythme, syndrome coronarien aigu, dysmorphie faciale, pneumothorax.</a:t>
            </a:r>
          </a:p>
          <a:p>
            <a:pPr lvl="2">
              <a:lnSpc>
                <a:spcPct val="80000"/>
              </a:lnSpc>
            </a:pPr>
            <a:endParaRPr lang="fr-FR" altLang="fr-FR" smtClean="0">
              <a:latin typeface="Arial" charset="0"/>
              <a:ea typeface="ＭＳ Ｐゴシック"/>
            </a:endParaRPr>
          </a:p>
          <a:p>
            <a:pPr lvl="1">
              <a:lnSpc>
                <a:spcPct val="80000"/>
              </a:lnSpc>
            </a:pPr>
            <a:r>
              <a:rPr lang="fr-FR" altLang="fr-FR" sz="2400" smtClean="0">
                <a:latin typeface="Arial" charset="0"/>
                <a:ea typeface="ＭＳ Ｐゴシック"/>
              </a:rPr>
              <a:t> </a:t>
            </a:r>
            <a:r>
              <a:rPr lang="fr-FR" altLang="fr-FR" sz="2400" b="1" smtClean="0">
                <a:solidFill>
                  <a:schemeClr val="accent2"/>
                </a:solidFill>
                <a:latin typeface="Arial" charset="0"/>
                <a:ea typeface="ＭＳ Ｐゴシック"/>
              </a:rPr>
              <a:t>Ventilation invasive</a:t>
            </a:r>
            <a:r>
              <a:rPr lang="fr-FR" altLang="fr-FR" sz="2400" smtClean="0">
                <a:latin typeface="Arial" charset="0"/>
                <a:ea typeface="ＭＳ Ｐゴシック"/>
              </a:rPr>
              <a:t>  </a:t>
            </a:r>
          </a:p>
          <a:p>
            <a:pPr lvl="2">
              <a:lnSpc>
                <a:spcPct val="80000"/>
              </a:lnSpc>
            </a:pPr>
            <a:r>
              <a:rPr lang="fr-FR" altLang="fr-FR" smtClean="0">
                <a:latin typeface="Arial" charset="0"/>
                <a:ea typeface="ＭＳ Ｐゴシック"/>
              </a:rPr>
              <a:t>Troubles de conscience (Glasgow &lt; 9)</a:t>
            </a:r>
          </a:p>
          <a:p>
            <a:pPr lvl="2">
              <a:lnSpc>
                <a:spcPct val="80000"/>
              </a:lnSpc>
            </a:pPr>
            <a:r>
              <a:rPr lang="fr-FR" altLang="fr-FR" smtClean="0">
                <a:latin typeface="Arial" charset="0"/>
                <a:ea typeface="ＭＳ Ｐゴシック"/>
              </a:rPr>
              <a:t>Hypoxémie profonde</a:t>
            </a:r>
          </a:p>
          <a:p>
            <a:pPr lvl="2">
              <a:lnSpc>
                <a:spcPct val="80000"/>
              </a:lnSpc>
            </a:pPr>
            <a:r>
              <a:rPr lang="fr-FR" altLang="fr-FR" smtClean="0">
                <a:latin typeface="Arial" charset="0"/>
                <a:ea typeface="ＭＳ Ｐゴシック"/>
              </a:rPr>
              <a:t>Signes de choc</a:t>
            </a:r>
          </a:p>
          <a:p>
            <a:pPr>
              <a:lnSpc>
                <a:spcPct val="80000"/>
              </a:lnSpc>
            </a:pPr>
            <a:endParaRPr lang="fr-FR" altLang="fr-FR" sz="240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>
          <a:xfrm>
            <a:off x="673100" y="263525"/>
            <a:ext cx="7772400" cy="750888"/>
          </a:xfrm>
        </p:spPr>
        <p:txBody>
          <a:bodyPr/>
          <a:lstStyle/>
          <a:p>
            <a:r>
              <a:rPr lang="fr-FR" altLang="fr-FR" sz="36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Conduite à tenir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2"/>
          <p:cNvSpPr txBox="1">
            <a:spLocks noChangeArrowheads="1"/>
          </p:cNvSpPr>
          <p:nvPr/>
        </p:nvSpPr>
        <p:spPr bwMode="auto">
          <a:xfrm>
            <a:off x="2079625" y="1943100"/>
            <a:ext cx="52673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80000"/>
              </a:lnSpc>
              <a:buFontTx/>
              <a:buChar char="•"/>
            </a:pPr>
            <a:r>
              <a:rPr lang="fr-FR" altLang="fr-FR" sz="3200" b="1">
                <a:solidFill>
                  <a:srgbClr val="B2B2B2"/>
                </a:solidFill>
                <a:ea typeface="ＭＳ Ｐゴシック"/>
                <a:cs typeface="ＭＳ Ｐゴシック"/>
              </a:rPr>
              <a:t> Rappels physiologiques </a:t>
            </a:r>
          </a:p>
          <a:p>
            <a:pPr>
              <a:lnSpc>
                <a:spcPct val="180000"/>
              </a:lnSpc>
              <a:buFontTx/>
              <a:buChar char="•"/>
            </a:pPr>
            <a:r>
              <a:rPr lang="fr-FR" altLang="fr-FR" sz="3200" b="1">
                <a:solidFill>
                  <a:srgbClr val="B2B2B2"/>
                </a:solidFill>
                <a:ea typeface="ＭＳ Ｐゴシック"/>
                <a:cs typeface="ＭＳ Ｐゴシック"/>
              </a:rPr>
              <a:t> Diagnostic</a:t>
            </a:r>
          </a:p>
          <a:p>
            <a:pPr>
              <a:lnSpc>
                <a:spcPct val="180000"/>
              </a:lnSpc>
              <a:buFontTx/>
              <a:buChar char="•"/>
            </a:pPr>
            <a:r>
              <a:rPr lang="fr-FR" altLang="fr-FR" sz="3200" b="1">
                <a:solidFill>
                  <a:srgbClr val="000000"/>
                </a:solidFill>
                <a:ea typeface="ＭＳ Ｐゴシック"/>
                <a:cs typeface="ＭＳ Ｐゴシック"/>
              </a:rPr>
              <a:t> Orientation étiologique</a:t>
            </a:r>
            <a:endParaRPr lang="fr-FR" altLang="fr-FR" sz="3200" b="1">
              <a:solidFill>
                <a:srgbClr val="B2B2B2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180000"/>
              </a:lnSpc>
            </a:pPr>
            <a:endParaRPr lang="fr-FR" altLang="fr-FR" sz="1000" b="1">
              <a:solidFill>
                <a:srgbClr val="B2B2B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2638425" y="825500"/>
            <a:ext cx="3730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fr-FR" altLang="fr-FR" sz="9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3859213" y="674688"/>
            <a:ext cx="1266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altLang="fr-FR" sz="4000" b="1">
                <a:solidFill>
                  <a:srgbClr val="3333CC"/>
                </a:solidFill>
                <a:ea typeface="ＭＳ Ｐゴシック"/>
                <a:cs typeface="ＭＳ Ｐゴシック"/>
              </a:rPr>
              <a:t>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b="5255"/>
          <a:stretch>
            <a:fillRect/>
          </a:stretch>
        </p:blipFill>
        <p:spPr>
          <a:xfrm>
            <a:off x="741363" y="0"/>
            <a:ext cx="7807325" cy="6669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209550"/>
            <a:ext cx="7772400" cy="677863"/>
          </a:xfrm>
        </p:spPr>
        <p:txBody>
          <a:bodyPr/>
          <a:lstStyle/>
          <a:p>
            <a:r>
              <a:rPr lang="fr-FR" altLang="fr-FR" sz="32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Obstruction voies aériennes supérieures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165225"/>
            <a:ext cx="8315325" cy="52974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400" b="1" smtClean="0">
                <a:latin typeface="Arial" charset="0"/>
                <a:ea typeface="ＭＳ Ｐゴシック"/>
                <a:cs typeface="ＭＳ Ｐゴシック"/>
              </a:rPr>
              <a:t>Diagnostic clinique :</a:t>
            </a:r>
          </a:p>
          <a:p>
            <a:pPr lvl="1">
              <a:lnSpc>
                <a:spcPct val="80000"/>
              </a:lnSpc>
            </a:pPr>
            <a:r>
              <a:rPr lang="fr-FR" altLang="fr-FR" sz="2000" smtClean="0">
                <a:latin typeface="Arial" charset="0"/>
                <a:ea typeface="ＭＳ Ｐゴシック"/>
              </a:rPr>
              <a:t>Patient paniqué, portant souvent les mains à son cou, et gesticulant</a:t>
            </a:r>
          </a:p>
          <a:p>
            <a:pPr lvl="1">
              <a:lnSpc>
                <a:spcPct val="80000"/>
              </a:lnSpc>
            </a:pPr>
            <a:r>
              <a:rPr lang="fr-FR" altLang="fr-FR" sz="2000" smtClean="0">
                <a:latin typeface="Arial" charset="0"/>
                <a:ea typeface="ＭＳ Ｐゴシック"/>
              </a:rPr>
              <a:t>Bradypnée inspiratoire avec allongement du temps inspiratoire</a:t>
            </a:r>
          </a:p>
          <a:p>
            <a:pPr lvl="1">
              <a:lnSpc>
                <a:spcPct val="80000"/>
              </a:lnSpc>
            </a:pPr>
            <a:r>
              <a:rPr lang="fr-FR" altLang="fr-FR" sz="2000" smtClean="0">
                <a:latin typeface="Arial" charset="0"/>
                <a:ea typeface="ＭＳ Ｐゴシック"/>
              </a:rPr>
              <a:t>Absence de flux si obstruction totale</a:t>
            </a:r>
          </a:p>
          <a:p>
            <a:pPr lvl="1">
              <a:lnSpc>
                <a:spcPct val="80000"/>
              </a:lnSpc>
            </a:pPr>
            <a:r>
              <a:rPr lang="fr-FR" altLang="fr-FR" sz="2000" smtClean="0">
                <a:latin typeface="Arial" charset="0"/>
                <a:ea typeface="ＭＳ Ｐゴシック"/>
              </a:rPr>
              <a:t>Dysphonie, aphonie en cas d'obstruction totale</a:t>
            </a:r>
          </a:p>
          <a:p>
            <a:pPr lvl="1">
              <a:lnSpc>
                <a:spcPct val="80000"/>
              </a:lnSpc>
            </a:pPr>
            <a:r>
              <a:rPr lang="fr-FR" altLang="fr-FR" sz="2000" smtClean="0">
                <a:latin typeface="Arial" charset="0"/>
                <a:ea typeface="ＭＳ Ｐゴシック"/>
              </a:rPr>
              <a:t>A l’auscultation (seulement en cas d'obstruction partielle) : bruit inspiratoire dit de « cornage », stridor.</a:t>
            </a:r>
          </a:p>
          <a:p>
            <a:pPr lvl="1">
              <a:lnSpc>
                <a:spcPct val="80000"/>
              </a:lnSpc>
            </a:pPr>
            <a:endParaRPr lang="fr-FR" altLang="fr-FR" sz="2000" smtClean="0">
              <a:latin typeface="Arial" charset="0"/>
              <a:ea typeface="ＭＳ Ｐゴシック"/>
            </a:endParaRPr>
          </a:p>
          <a:p>
            <a:pPr>
              <a:lnSpc>
                <a:spcPct val="80000"/>
              </a:lnSpc>
            </a:pPr>
            <a:r>
              <a:rPr lang="fr-FR" altLang="fr-FR" sz="2400" b="1" smtClean="0">
                <a:latin typeface="Arial" charset="0"/>
                <a:ea typeface="ＭＳ Ｐゴシック"/>
                <a:cs typeface="ＭＳ Ｐゴシック"/>
              </a:rPr>
              <a:t>Principales étiologies :</a:t>
            </a:r>
          </a:p>
          <a:p>
            <a:pPr lvl="1">
              <a:lnSpc>
                <a:spcPct val="80000"/>
              </a:lnSpc>
            </a:pPr>
            <a:r>
              <a:rPr lang="fr-FR" altLang="fr-FR" sz="2000" b="1" smtClean="0">
                <a:latin typeface="Arial" charset="0"/>
                <a:ea typeface="ＭＳ Ｐゴシック"/>
              </a:rPr>
              <a:t> </a:t>
            </a:r>
            <a:r>
              <a:rPr lang="fr-FR" altLang="fr-FR" sz="2000" smtClean="0">
                <a:latin typeface="Arial" charset="0"/>
                <a:ea typeface="ＭＳ Ｐゴシック"/>
              </a:rPr>
              <a:t>Inhalation de corps étranger : </a:t>
            </a:r>
          </a:p>
          <a:p>
            <a:pPr lvl="2">
              <a:lnSpc>
                <a:spcPct val="80000"/>
              </a:lnSpc>
            </a:pPr>
            <a:r>
              <a:rPr lang="fr-FR" altLang="fr-FR" sz="1800" smtClean="0">
                <a:latin typeface="Arial" charset="0"/>
                <a:ea typeface="ＭＳ Ｐゴシック"/>
              </a:rPr>
              <a:t>chez le petit enfant (80% ont moins de 3 ans) </a:t>
            </a:r>
          </a:p>
          <a:p>
            <a:pPr lvl="2">
              <a:lnSpc>
                <a:spcPct val="80000"/>
              </a:lnSpc>
            </a:pPr>
            <a:r>
              <a:rPr lang="fr-FR" altLang="fr-FR" sz="1800" smtClean="0">
                <a:latin typeface="Arial" charset="0"/>
                <a:ea typeface="ＭＳ Ｐゴシック"/>
              </a:rPr>
              <a:t>chez le sujet âgé porteur d’anomalies de la déglutition ou de la dentition.</a:t>
            </a:r>
          </a:p>
          <a:p>
            <a:pPr lvl="1">
              <a:lnSpc>
                <a:spcPct val="80000"/>
              </a:lnSpc>
            </a:pPr>
            <a:r>
              <a:rPr lang="fr-FR" altLang="fr-FR" sz="2000" smtClean="0">
                <a:latin typeface="Arial" charset="0"/>
                <a:ea typeface="ＭＳ Ｐゴシック"/>
              </a:rPr>
              <a:t>Laryngite, épiglottite</a:t>
            </a:r>
          </a:p>
          <a:p>
            <a:pPr lvl="1">
              <a:lnSpc>
                <a:spcPct val="80000"/>
              </a:lnSpc>
            </a:pPr>
            <a:r>
              <a:rPr lang="fr-FR" altLang="fr-FR" sz="2000" smtClean="0">
                <a:latin typeface="Arial" charset="0"/>
                <a:ea typeface="ＭＳ Ｐゴシック"/>
              </a:rPr>
              <a:t>Œdème de Quincke</a:t>
            </a:r>
          </a:p>
          <a:p>
            <a:pPr lvl="1">
              <a:lnSpc>
                <a:spcPct val="80000"/>
              </a:lnSpc>
            </a:pPr>
            <a:r>
              <a:rPr lang="fr-FR" altLang="fr-FR" sz="2000" smtClean="0">
                <a:latin typeface="Arial" charset="0"/>
                <a:ea typeface="ＭＳ Ｐゴシック"/>
              </a:rPr>
              <a:t>Sténoses trachéales (bénignes ou non)</a:t>
            </a:r>
          </a:p>
          <a:p>
            <a:pPr lvl="1">
              <a:lnSpc>
                <a:spcPct val="80000"/>
              </a:lnSpc>
            </a:pPr>
            <a:r>
              <a:rPr lang="fr-FR" altLang="fr-FR" sz="2000" smtClean="0">
                <a:latin typeface="Arial" charset="0"/>
                <a:ea typeface="ＭＳ Ｐゴシック"/>
              </a:rPr>
              <a:t>Tumeur laryngée.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2"/>
          <p:cNvSpPr txBox="1">
            <a:spLocks noChangeArrowheads="1"/>
          </p:cNvSpPr>
          <p:nvPr/>
        </p:nvSpPr>
        <p:spPr bwMode="auto">
          <a:xfrm>
            <a:off x="2514600" y="2692400"/>
            <a:ext cx="39830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altLang="fr-FR" sz="4400" b="1">
                <a:solidFill>
                  <a:srgbClr val="3333CC"/>
                </a:solidFill>
                <a:ea typeface="ＭＳ Ｐゴシック"/>
                <a:cs typeface="ＭＳ Ｐゴシック"/>
              </a:rPr>
              <a:t>Cas clinique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2"/>
          <p:cNvSpPr txBox="1">
            <a:spLocks noChangeArrowheads="1"/>
          </p:cNvSpPr>
          <p:nvPr/>
        </p:nvSpPr>
        <p:spPr bwMode="auto">
          <a:xfrm>
            <a:off x="179388" y="581025"/>
            <a:ext cx="86629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Patient de 26 ans sans antécédents notables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Consultation aux Urgences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Sensation brutale d’essoufflement sans perte de connaissance</a:t>
            </a:r>
          </a:p>
          <a:p>
            <a:pPr>
              <a:lnSpc>
                <a:spcPct val="110000"/>
              </a:lnSpc>
            </a:pPr>
            <a:endParaRPr lang="fr-FR" altLang="fr-FR" sz="240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Fc 110/min 	PA 125/75mmHg   SpO2 88% 		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Polypnéique FR 29/min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Pas de cyanose 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Tympanisme et réduction vibrations vocales champ pulm G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Pas de murmure vésiculaire champ G </a:t>
            </a:r>
          </a:p>
          <a:p>
            <a:pPr>
              <a:lnSpc>
                <a:spcPct val="110000"/>
              </a:lnSpc>
            </a:pPr>
            <a:endParaRPr lang="fr-FR" altLang="fr-FR" sz="240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GDS :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pH 7,45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PaO2 55 mmHg en Air ambiant 		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PaCO2 24 mmHg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Image 2" descr="pic000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850" y="0"/>
            <a:ext cx="5859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2"/>
          <p:cNvSpPr txBox="1">
            <a:spLocks noChangeArrowheads="1"/>
          </p:cNvSpPr>
          <p:nvPr/>
        </p:nvSpPr>
        <p:spPr bwMode="auto">
          <a:xfrm>
            <a:off x="2478088" y="1828800"/>
            <a:ext cx="5265737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80000"/>
              </a:lnSpc>
              <a:buFontTx/>
              <a:buChar char="•"/>
            </a:pPr>
            <a:r>
              <a:rPr lang="fr-FR" altLang="fr-FR" sz="3200" b="1">
                <a:solidFill>
                  <a:srgbClr val="B2B2B2"/>
                </a:solidFill>
                <a:ea typeface="ＭＳ Ｐゴシック"/>
                <a:cs typeface="ＭＳ Ｐゴシック"/>
              </a:rPr>
              <a:t> Rappels physiologiques </a:t>
            </a:r>
          </a:p>
          <a:p>
            <a:pPr>
              <a:lnSpc>
                <a:spcPct val="180000"/>
              </a:lnSpc>
              <a:buFontTx/>
              <a:buChar char="•"/>
            </a:pPr>
            <a:r>
              <a:rPr lang="fr-FR" altLang="fr-FR" sz="3200" b="1">
                <a:solidFill>
                  <a:srgbClr val="000000"/>
                </a:solidFill>
                <a:ea typeface="ＭＳ Ｐゴシック"/>
                <a:cs typeface="ＭＳ Ｐゴシック"/>
              </a:rPr>
              <a:t> Diagnostic</a:t>
            </a:r>
            <a:endParaRPr lang="fr-FR" altLang="fr-FR" sz="3200" b="1">
              <a:solidFill>
                <a:srgbClr val="B2B2B2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180000"/>
              </a:lnSpc>
              <a:buFontTx/>
              <a:buChar char="•"/>
            </a:pPr>
            <a:r>
              <a:rPr lang="fr-FR" altLang="fr-FR" sz="3200" b="1">
                <a:solidFill>
                  <a:srgbClr val="B2B2B2"/>
                </a:solidFill>
                <a:ea typeface="ＭＳ Ｐゴシック"/>
                <a:cs typeface="ＭＳ Ｐゴシック"/>
              </a:rPr>
              <a:t> Orientation étiologique</a:t>
            </a:r>
          </a:p>
          <a:p>
            <a:pPr>
              <a:lnSpc>
                <a:spcPct val="180000"/>
              </a:lnSpc>
              <a:buFontTx/>
              <a:buChar char="•"/>
            </a:pPr>
            <a:r>
              <a:rPr lang="fr-FR" altLang="fr-FR" sz="3200" b="1">
                <a:solidFill>
                  <a:srgbClr val="B2B2B2"/>
                </a:solidFill>
                <a:ea typeface="ＭＳ Ｐゴシック"/>
                <a:cs typeface="ＭＳ Ｐゴシック"/>
              </a:rPr>
              <a:t> Cas cliniques</a:t>
            </a:r>
            <a:endParaRPr lang="fr-FR" altLang="fr-FR" sz="1000" b="1">
              <a:solidFill>
                <a:srgbClr val="B2B2B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2638425" y="825500"/>
            <a:ext cx="3730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fr-FR" altLang="fr-FR" sz="9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3859213" y="674688"/>
            <a:ext cx="1266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altLang="fr-FR" sz="4000" b="1">
                <a:solidFill>
                  <a:srgbClr val="3333CC"/>
                </a:solidFill>
                <a:ea typeface="ＭＳ Ｐゴシック"/>
                <a:cs typeface="ＭＳ Ｐゴシック"/>
              </a:rPr>
              <a:t>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3550"/>
            <a:ext cx="7772400" cy="766763"/>
          </a:xfrm>
        </p:spPr>
        <p:txBody>
          <a:bodyPr/>
          <a:lstStyle/>
          <a:p>
            <a:r>
              <a:rPr lang="fr-FR" altLang="fr-FR" sz="32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Pneumothorax</a:t>
            </a:r>
          </a:p>
        </p:txBody>
      </p:sp>
      <p:graphicFrame>
        <p:nvGraphicFramePr>
          <p:cNvPr id="297987" name="Group 3"/>
          <p:cNvGraphicFramePr>
            <a:graphicFrameLocks noGrp="1"/>
          </p:cNvGraphicFramePr>
          <p:nvPr>
            <p:ph idx="1"/>
          </p:nvPr>
        </p:nvGraphicFramePr>
        <p:xfrm>
          <a:off x="247650" y="1603375"/>
          <a:ext cx="8713788" cy="3852863"/>
        </p:xfrm>
        <a:graphic>
          <a:graphicData uri="http://schemas.openxmlformats.org/drawingml/2006/table">
            <a:tbl>
              <a:tblPr/>
              <a:tblGrid>
                <a:gridCol w="2905477"/>
                <a:gridCol w="2902656"/>
                <a:gridCol w="2905477"/>
              </a:tblGrid>
              <a:tr h="5302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Signes fonctionnels</a:t>
                      </a:r>
                    </a:p>
                  </a:txBody>
                  <a:tcPr marL="81280" marR="8128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Signes physiques</a:t>
                      </a:r>
                    </a:p>
                  </a:txBody>
                  <a:tcPr marL="81280" marR="8128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Signes de gravité</a:t>
                      </a:r>
                    </a:p>
                  </a:txBody>
                  <a:tcPr marL="81280" marR="8128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25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Douleur thoracique : brutale, homolatérale, rythmée par la respiration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Dyspnée d’intensité variable, inconstante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Toux sèche irritative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Aucun symptôme</a:t>
                      </a:r>
                    </a:p>
                  </a:txBody>
                  <a:tcPr marL="81280" marR="8128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Immobilité hémithorax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Diminution MV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Abolition vibrations vocales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Tympanisme à la percussion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L="81280" marR="8128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Dyspnée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Polypnée &gt; 25/min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Cyanose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Malaise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Hypotension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Tachycardie 120/min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Bradycardie &lt; 60/min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Cœur pulmonaire aigu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PNO bilatéral</a:t>
                      </a:r>
                    </a:p>
                  </a:txBody>
                  <a:tcPr marL="81280" marR="8128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65188" y="1704975"/>
            <a:ext cx="7656512" cy="4419600"/>
          </a:xfrm>
        </p:spPr>
        <p:txBody>
          <a:bodyPr/>
          <a:lstStyle/>
          <a:p>
            <a:r>
              <a:rPr lang="fr-FR" altLang="fr-FR" sz="2800" smtClean="0">
                <a:latin typeface="Arial" charset="0"/>
                <a:ea typeface="ＭＳ Ｐゴシック"/>
                <a:cs typeface="ＭＳ Ｐゴシック"/>
              </a:rPr>
              <a:t>Recherche de facteur de gravité sur Radio thorax :</a:t>
            </a:r>
          </a:p>
          <a:p>
            <a:pPr lvl="1"/>
            <a:r>
              <a:rPr lang="fr-FR" altLang="fr-FR" sz="2400" smtClean="0">
                <a:latin typeface="Arial" charset="0"/>
                <a:ea typeface="ＭＳ Ｐゴシック"/>
              </a:rPr>
              <a:t> Pneumothorax bilatéral</a:t>
            </a:r>
          </a:p>
          <a:p>
            <a:pPr lvl="1"/>
            <a:r>
              <a:rPr lang="fr-FR" altLang="fr-FR" sz="2400" smtClean="0">
                <a:latin typeface="Arial" charset="0"/>
                <a:ea typeface="ＭＳ Ｐゴシック"/>
              </a:rPr>
              <a:t> Pneumothorax compressif</a:t>
            </a:r>
          </a:p>
          <a:p>
            <a:pPr lvl="1"/>
            <a:r>
              <a:rPr lang="fr-FR" altLang="fr-FR" sz="2400" smtClean="0">
                <a:latin typeface="Arial" charset="0"/>
                <a:ea typeface="ＭＳ Ｐゴシック"/>
              </a:rPr>
              <a:t> Hémothorax</a:t>
            </a:r>
          </a:p>
          <a:p>
            <a:pPr lvl="1"/>
            <a:r>
              <a:rPr lang="fr-FR" altLang="fr-FR" sz="2400" smtClean="0">
                <a:latin typeface="Arial" charset="0"/>
                <a:ea typeface="ＭＳ Ｐゴシック"/>
              </a:rPr>
              <a:t> Bride</a:t>
            </a:r>
          </a:p>
          <a:p>
            <a:pPr lvl="1"/>
            <a:r>
              <a:rPr lang="fr-FR" altLang="fr-FR" sz="2400" smtClean="0">
                <a:latin typeface="Arial" charset="0"/>
                <a:ea typeface="ＭＳ Ｐゴシック"/>
              </a:rPr>
              <a:t> Pathologie sous-jacente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552450"/>
            <a:ext cx="7772400" cy="722313"/>
          </a:xfrm>
        </p:spPr>
        <p:txBody>
          <a:bodyPr/>
          <a:lstStyle/>
          <a:p>
            <a:r>
              <a:rPr lang="fr-FR" altLang="fr-FR" sz="32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Pneumothorax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E:\IMAGERIE 15 aout 2011\LECONS DE RADIOLOGIE\LECONS 3 &amp; 4\OUTILS\compress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788" y="250825"/>
            <a:ext cx="5053012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Image 1"/>
          <p:cNvPicPr>
            <a:picLocks noChangeAspect="1"/>
          </p:cNvPicPr>
          <p:nvPr/>
        </p:nvPicPr>
        <p:blipFill>
          <a:blip r:embed="rId2"/>
          <a:srcRect l="2718" t="8675"/>
          <a:stretch>
            <a:fillRect/>
          </a:stretch>
        </p:blipFill>
        <p:spPr bwMode="auto">
          <a:xfrm>
            <a:off x="1287463" y="203200"/>
            <a:ext cx="6299200" cy="63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Image 1"/>
          <p:cNvPicPr>
            <a:picLocks noChangeAspect="1"/>
          </p:cNvPicPr>
          <p:nvPr/>
        </p:nvPicPr>
        <p:blipFill>
          <a:blip r:embed="rId2">
            <a:lum bright="-6000" contrast="6000"/>
          </a:blip>
          <a:srcRect b="5846"/>
          <a:stretch>
            <a:fillRect/>
          </a:stretch>
        </p:blipFill>
        <p:spPr bwMode="auto">
          <a:xfrm>
            <a:off x="1524000" y="317500"/>
            <a:ext cx="5924550" cy="630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2"/>
          <p:cNvSpPr txBox="1">
            <a:spLocks noChangeArrowheads="1"/>
          </p:cNvSpPr>
          <p:nvPr/>
        </p:nvSpPr>
        <p:spPr bwMode="auto">
          <a:xfrm>
            <a:off x="2589213" y="2524125"/>
            <a:ext cx="363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altLang="fr-FR" sz="4000" b="1">
                <a:solidFill>
                  <a:srgbClr val="3333CC"/>
                </a:solidFill>
                <a:ea typeface="ＭＳ Ｐゴシック"/>
                <a:cs typeface="ＭＳ Ｐゴシック"/>
              </a:rPr>
              <a:t>Cas clinique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2"/>
          <p:cNvSpPr txBox="1">
            <a:spLocks noChangeArrowheads="1"/>
          </p:cNvSpPr>
          <p:nvPr/>
        </p:nvSpPr>
        <p:spPr bwMode="auto">
          <a:xfrm>
            <a:off x="323850" y="530225"/>
            <a:ext cx="808355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Homme 35 ans motocycliste 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Chute sans perte de connaissance 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Choc thoracique direct à G</a:t>
            </a:r>
          </a:p>
          <a:p>
            <a:pPr>
              <a:lnSpc>
                <a:spcPct val="110000"/>
              </a:lnSpc>
            </a:pPr>
            <a:endParaRPr lang="fr-FR" altLang="fr-FR" sz="240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Fc 120/min 	PA 75/40mmHg	 SpO2 83% 	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Agité et très algique Pas de cyanose, sueurs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Polypnéique 	FR 35/min</a:t>
            </a:r>
          </a:p>
          <a:p>
            <a:pPr>
              <a:lnSpc>
                <a:spcPct val="110000"/>
              </a:lnSpc>
            </a:pPr>
            <a:endParaRPr lang="fr-FR" altLang="fr-FR" sz="240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Immobilité de l’hémithorax G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Matité et diminution vibrations vocales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Pas de murmure vésiculaire champ pulmonaire G</a:t>
            </a:r>
          </a:p>
          <a:p>
            <a:pPr>
              <a:lnSpc>
                <a:spcPct val="19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Hémoglobine 6.5 g/dL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PaO2 55 mm Hg à l’air ambiant 		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PaCO2 50 mm Hg	pH 7,10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6" descr="Epanchement complet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1535113" y="749300"/>
            <a:ext cx="6246812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2"/>
          <p:cNvSpPr txBox="1">
            <a:spLocks noChangeArrowheads="1"/>
          </p:cNvSpPr>
          <p:nvPr/>
        </p:nvSpPr>
        <p:spPr bwMode="auto">
          <a:xfrm>
            <a:off x="323850" y="865188"/>
            <a:ext cx="8636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Diagnostic d’hémothorax traumatique</a:t>
            </a:r>
          </a:p>
          <a:p>
            <a:pPr>
              <a:lnSpc>
                <a:spcPct val="15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Mis sous oxygène 6 L/min</a:t>
            </a:r>
          </a:p>
          <a:p>
            <a:pPr>
              <a:lnSpc>
                <a:spcPct val="15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Pose perfusion et transfusion de 4 CG</a:t>
            </a:r>
          </a:p>
          <a:p>
            <a:pPr>
              <a:lnSpc>
                <a:spcPct val="15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Drainage pleural ramène 2500 mL de sang</a:t>
            </a:r>
          </a:p>
          <a:p>
            <a:pPr>
              <a:lnSpc>
                <a:spcPct val="150000"/>
              </a:lnSpc>
            </a:pPr>
            <a:endParaRPr lang="fr-FR" altLang="fr-FR" sz="240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15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PaO2 55 mm Hg en AA passe à PaO2 95 mm Hg</a:t>
            </a:r>
          </a:p>
          <a:p>
            <a:pPr>
              <a:lnSpc>
                <a:spcPct val="15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PaCO2 reste 52 mm Hg</a:t>
            </a:r>
          </a:p>
        </p:txBody>
      </p:sp>
      <p:sp>
        <p:nvSpPr>
          <p:cNvPr id="89090" name="Rectangle 4"/>
          <p:cNvSpPr>
            <a:spLocks noChangeArrowheads="1"/>
          </p:cNvSpPr>
          <p:nvPr/>
        </p:nvSpPr>
        <p:spPr bwMode="auto">
          <a:xfrm>
            <a:off x="354013" y="5802313"/>
            <a:ext cx="7219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Analgésie permet réduction de PaCO2 à 43 mm Hg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2"/>
          <p:cNvSpPr txBox="1">
            <a:spLocks noChangeArrowheads="1"/>
          </p:cNvSpPr>
          <p:nvPr/>
        </p:nvSpPr>
        <p:spPr bwMode="auto">
          <a:xfrm>
            <a:off x="2589213" y="2524125"/>
            <a:ext cx="363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altLang="fr-FR" sz="4000" b="1">
                <a:solidFill>
                  <a:srgbClr val="3333CC"/>
                </a:solidFill>
                <a:ea typeface="ＭＳ Ｐゴシック"/>
                <a:cs typeface="ＭＳ Ｐゴシック"/>
              </a:rPr>
              <a:t>Cas clinique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595313" y="787400"/>
            <a:ext cx="7772400" cy="800100"/>
          </a:xfrm>
        </p:spPr>
        <p:txBody>
          <a:bodyPr/>
          <a:lstStyle/>
          <a:p>
            <a:r>
              <a:rPr lang="fr-FR" altLang="fr-FR" sz="32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Détresse Respiratoire aigu</a:t>
            </a:r>
            <a:r>
              <a:rPr lang="fr-FR" altLang="ja-JP" sz="32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ë</a:t>
            </a:r>
            <a:endParaRPr lang="fr-FR" altLang="fr-FR" sz="3200" b="1" smtClean="0">
              <a:solidFill>
                <a:schemeClr val="accent2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828800"/>
            <a:ext cx="7321550" cy="3759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fr-FR" altLang="fr-FR" sz="2800" smtClean="0">
              <a:latin typeface="Arial" charset="0"/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r>
              <a:rPr lang="fr-FR" altLang="fr-FR" sz="2800" smtClean="0">
                <a:latin typeface="Arial" charset="0"/>
                <a:ea typeface="ＭＳ Ｐゴシック"/>
                <a:cs typeface="ＭＳ Ｐゴシック"/>
              </a:rPr>
              <a:t>Traduit l’inadéquation entre les charges imposées à l’appareil respiratoire et ses capacités à faire face à cette augmentation de charge.</a:t>
            </a:r>
          </a:p>
          <a:p>
            <a:pPr>
              <a:lnSpc>
                <a:spcPct val="90000"/>
              </a:lnSpc>
            </a:pPr>
            <a:endParaRPr lang="fr-FR" altLang="fr-FR" sz="2800" smtClean="0">
              <a:latin typeface="Arial" charset="0"/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r>
              <a:rPr lang="fr-FR" altLang="fr-FR" sz="2800" smtClean="0">
                <a:latin typeface="Arial" charset="0"/>
                <a:ea typeface="ＭＳ Ｐゴシック"/>
                <a:cs typeface="ＭＳ Ｐゴシック"/>
              </a:rPr>
              <a:t>Evolution : arr</a:t>
            </a:r>
            <a:r>
              <a:rPr lang="fr-FR" altLang="ja-JP" sz="2800" smtClean="0">
                <a:latin typeface="Arial" charset="0"/>
                <a:ea typeface="ＭＳ Ｐゴシック"/>
                <a:cs typeface="ＭＳ Ｐゴシック"/>
              </a:rPr>
              <a:t>êt cardiaque hypoxique</a:t>
            </a:r>
            <a:endParaRPr lang="fr-FR" altLang="fr-FR" sz="2800" smtClean="0">
              <a:latin typeface="Arial" charset="0"/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endParaRPr lang="fr-FR" altLang="fr-FR" sz="28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2"/>
          <p:cNvSpPr txBox="1">
            <a:spLocks noChangeArrowheads="1"/>
          </p:cNvSpPr>
          <p:nvPr/>
        </p:nvSpPr>
        <p:spPr bwMode="auto">
          <a:xfrm>
            <a:off x="444500" y="350838"/>
            <a:ext cx="7989888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Patient 56 ans sans antécédents notables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Consultation aux urgences 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Frisson brutal avec fièvre à 39°9C sans perte de connaissance</a:t>
            </a:r>
          </a:p>
          <a:p>
            <a:pPr>
              <a:lnSpc>
                <a:spcPct val="110000"/>
              </a:lnSpc>
            </a:pPr>
            <a:endParaRPr lang="fr-FR" altLang="fr-FR" sz="240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Fc 120/min 	PA 125/75mmHg SpO2 80%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Polypnéique FR 29/min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Cyanose, marbrures genoux 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Matité et augmentation vibrations vocales champ pulm Dt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Foyer de râles crépitants mi champ Dt </a:t>
            </a:r>
          </a:p>
          <a:p>
            <a:pPr>
              <a:lnSpc>
                <a:spcPct val="110000"/>
              </a:lnSpc>
            </a:pPr>
            <a:endParaRPr lang="fr-FR" altLang="fr-FR" sz="240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GDS 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pH 7,15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PaO2 50 mmHg à l’air ambiant 		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PaCO2 44 mmHg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8" descr="PFLA 2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1555750" y="23813"/>
            <a:ext cx="6124575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292100" y="971550"/>
            <a:ext cx="8601075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fr-FR" sz="2800">
                <a:solidFill>
                  <a:srgbClr val="000000"/>
                </a:solidFill>
                <a:ea typeface="ＭＳ Ｐゴシック"/>
                <a:cs typeface="ＭＳ Ｐゴシック"/>
              </a:rPr>
              <a:t>Diagnostic de pneumopathie franche lobaire aigu</a:t>
            </a:r>
            <a:r>
              <a:rPr lang="fr-FR" altLang="ja-JP" sz="2800">
                <a:solidFill>
                  <a:srgbClr val="000000"/>
                </a:solidFill>
                <a:ea typeface="ＭＳ Ｐゴシック"/>
                <a:cs typeface="ＭＳ Ｐゴシック"/>
              </a:rPr>
              <a:t>ë</a:t>
            </a:r>
            <a:endParaRPr lang="fr-FR" altLang="fr-FR" sz="280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150000"/>
              </a:lnSpc>
            </a:pPr>
            <a:r>
              <a:rPr lang="fr-FR" altLang="fr-FR" sz="2800">
                <a:solidFill>
                  <a:srgbClr val="000000"/>
                </a:solidFill>
                <a:ea typeface="ＭＳ Ｐゴシック"/>
                <a:cs typeface="ＭＳ Ｐゴシック"/>
              </a:rPr>
              <a:t>Mis sous oxygène 6 L/min</a:t>
            </a:r>
          </a:p>
          <a:p>
            <a:pPr>
              <a:lnSpc>
                <a:spcPct val="150000"/>
              </a:lnSpc>
            </a:pPr>
            <a:r>
              <a:rPr lang="fr-FR" altLang="fr-FR" sz="2800">
                <a:solidFill>
                  <a:srgbClr val="000000"/>
                </a:solidFill>
                <a:ea typeface="ＭＳ Ｐゴシック"/>
                <a:cs typeface="ＭＳ Ｐゴシック"/>
              </a:rPr>
              <a:t>PaO2 50 mm Hg en AA passe à PaO2 70 mm Hg</a:t>
            </a:r>
          </a:p>
          <a:p>
            <a:pPr>
              <a:lnSpc>
                <a:spcPct val="150000"/>
              </a:lnSpc>
            </a:pPr>
            <a:r>
              <a:rPr lang="fr-FR" altLang="fr-FR" sz="2800">
                <a:solidFill>
                  <a:srgbClr val="000000"/>
                </a:solidFill>
                <a:ea typeface="ＭＳ Ｐゴシック"/>
                <a:cs typeface="ＭＳ Ｐゴシック"/>
              </a:rPr>
              <a:t>Prélèvements microbiologiques</a:t>
            </a:r>
          </a:p>
          <a:p>
            <a:pPr>
              <a:lnSpc>
                <a:spcPct val="150000"/>
              </a:lnSpc>
            </a:pPr>
            <a:r>
              <a:rPr lang="fr-FR" altLang="fr-FR" sz="2800">
                <a:solidFill>
                  <a:srgbClr val="000000"/>
                </a:solidFill>
                <a:ea typeface="ＭＳ Ｐゴシック"/>
                <a:cs typeface="ＭＳ Ｐゴシック"/>
              </a:rPr>
              <a:t>Pose perfusion </a:t>
            </a:r>
          </a:p>
          <a:p>
            <a:pPr>
              <a:lnSpc>
                <a:spcPct val="150000"/>
              </a:lnSpc>
            </a:pPr>
            <a:r>
              <a:rPr lang="fr-FR" altLang="fr-FR" sz="2800">
                <a:solidFill>
                  <a:srgbClr val="000000"/>
                </a:solidFill>
                <a:ea typeface="ＭＳ Ｐゴシック"/>
                <a:cs typeface="ＭＳ Ｐゴシック"/>
              </a:rPr>
              <a:t>Antibiothérapie</a:t>
            </a:r>
          </a:p>
          <a:p>
            <a:pPr>
              <a:lnSpc>
                <a:spcPct val="150000"/>
              </a:lnSpc>
            </a:pPr>
            <a:endParaRPr lang="fr-FR" altLang="fr-FR" sz="280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150000"/>
              </a:lnSpc>
            </a:pPr>
            <a:endParaRPr lang="fr-FR" altLang="fr-FR" sz="28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2"/>
          <p:cNvSpPr txBox="1">
            <a:spLocks noChangeArrowheads="1"/>
          </p:cNvSpPr>
          <p:nvPr/>
        </p:nvSpPr>
        <p:spPr bwMode="auto">
          <a:xfrm>
            <a:off x="2589213" y="2524125"/>
            <a:ext cx="363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altLang="fr-FR" sz="4000" b="1">
                <a:solidFill>
                  <a:srgbClr val="3333CC"/>
                </a:solidFill>
                <a:ea typeface="ＭＳ Ｐゴシック"/>
                <a:cs typeface="ＭＳ Ｐゴシック"/>
              </a:rPr>
              <a:t>Cas clinique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2"/>
          <p:cNvSpPr txBox="1">
            <a:spLocks noChangeArrowheads="1"/>
          </p:cNvSpPr>
          <p:nvPr/>
        </p:nvSpPr>
        <p:spPr bwMode="auto">
          <a:xfrm>
            <a:off x="495300" y="60325"/>
            <a:ext cx="7989888" cy="65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Patient 76 ans 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Antécédents d’insuffisance cardiaque compliquant une cardiopathie ischémique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Dyspnée progressivement croissante de puis plusieurs jours avec apparition d’une orthopnée</a:t>
            </a:r>
          </a:p>
          <a:p>
            <a:pPr>
              <a:lnSpc>
                <a:spcPct val="110000"/>
              </a:lnSpc>
            </a:pPr>
            <a:endParaRPr lang="fr-FR" altLang="fr-FR" sz="240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Fc 150/min avec pouls irrégulier PA 165/75mmHg SpO2 80%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Polypnéique FR 29/min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Cyanose, marbrures genoux 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Crépitants bilatéraux  </a:t>
            </a:r>
          </a:p>
          <a:p>
            <a:pPr>
              <a:lnSpc>
                <a:spcPct val="110000"/>
              </a:lnSpc>
            </a:pPr>
            <a:endParaRPr lang="fr-FR" altLang="fr-FR" sz="240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GDS 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pH 7,30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PaO2 60 mmHg à l’air ambiant 		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PaCO2 32 mmHg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7913" y="220663"/>
            <a:ext cx="6683375" cy="641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25488" y="1268413"/>
            <a:ext cx="77724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smtClean="0">
                <a:latin typeface="Arial" charset="0"/>
                <a:ea typeface="ＭＳ Ｐゴシック"/>
                <a:cs typeface="ＭＳ Ｐゴシック"/>
              </a:rPr>
              <a:t>Diagnostic d’Œdème aigu pulmonaire cardiogénique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smtClean="0">
                <a:latin typeface="Arial" charset="0"/>
                <a:ea typeface="ＭＳ Ｐゴシック"/>
                <a:cs typeface="ＭＳ Ｐゴシック"/>
              </a:rPr>
              <a:t>Mis sous oxygène 6 L/min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smtClean="0">
                <a:latin typeface="Arial" charset="0"/>
                <a:ea typeface="ＭＳ Ｐゴシック"/>
                <a:cs typeface="ＭＳ Ｐゴシック"/>
              </a:rPr>
              <a:t>Discuter VNI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smtClean="0">
                <a:latin typeface="Arial" charset="0"/>
                <a:ea typeface="ＭＳ Ｐゴシック"/>
                <a:cs typeface="ＭＳ Ｐゴシック"/>
              </a:rPr>
              <a:t>Pose perfusion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smtClean="0">
                <a:latin typeface="Arial" charset="0"/>
                <a:ea typeface="ＭＳ Ｐゴシック"/>
                <a:cs typeface="ＭＳ Ｐゴシック"/>
              </a:rPr>
              <a:t>Diurétiques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smtClean="0">
                <a:latin typeface="Arial" charset="0"/>
                <a:ea typeface="ＭＳ Ｐゴシック"/>
                <a:cs typeface="ＭＳ Ｐゴシック"/>
              </a:rPr>
              <a:t>Correction hypertension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24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8" y="122238"/>
            <a:ext cx="8961437" cy="66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2"/>
          <p:cNvSpPr txBox="1">
            <a:spLocks noChangeArrowheads="1"/>
          </p:cNvSpPr>
          <p:nvPr/>
        </p:nvSpPr>
        <p:spPr bwMode="auto">
          <a:xfrm>
            <a:off x="2589213" y="2524125"/>
            <a:ext cx="363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altLang="fr-FR" sz="4000" b="1">
                <a:solidFill>
                  <a:srgbClr val="3333CC"/>
                </a:solidFill>
                <a:ea typeface="ＭＳ Ｐゴシック"/>
                <a:cs typeface="ＭＳ Ｐゴシック"/>
              </a:rPr>
              <a:t>Cas clinique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 Box 15"/>
          <p:cNvSpPr txBox="1">
            <a:spLocks noChangeArrowheads="1"/>
          </p:cNvSpPr>
          <p:nvPr/>
        </p:nvSpPr>
        <p:spPr bwMode="auto">
          <a:xfrm>
            <a:off x="323850" y="487363"/>
            <a:ext cx="8489950" cy="56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Homme 74 ans, Tabagique 80 PA 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Dyspnée de survenue progressive avec toux, expectorations purulentes</a:t>
            </a:r>
          </a:p>
          <a:p>
            <a:pPr>
              <a:lnSpc>
                <a:spcPct val="110000"/>
              </a:lnSpc>
            </a:pPr>
            <a:endParaRPr lang="fr-FR" altLang="fr-FR" sz="240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Fc 110/min 	PA 155/95mmHg	 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Agité  Polypnéique  FR 37/min	 SpO2 82%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Cyanose, sueurs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Distension thoracique avec tirage sus-claviculaire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Tympanisme et diminution des vibrations vocales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Sibilants dans les deux champs pulmonaires</a:t>
            </a:r>
          </a:p>
          <a:p>
            <a:pPr>
              <a:lnSpc>
                <a:spcPct val="19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Hémoglobine 16g/dL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PaO2 55 mm Hg à l’air ambiant		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PaCO2 90 mm Hg	pH 7,20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0"/>
            <a:ext cx="7772400" cy="876300"/>
          </a:xfrm>
        </p:spPr>
        <p:txBody>
          <a:bodyPr/>
          <a:lstStyle/>
          <a:p>
            <a:r>
              <a:rPr lang="fr-FR" altLang="fr-FR" sz="32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Diagnostic : Signes de lutte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16000"/>
            <a:ext cx="8458200" cy="568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4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Polypnée superficielle :</a:t>
            </a:r>
            <a:endParaRPr lang="fr-FR" altLang="fr-FR" sz="2400" smtClean="0">
              <a:solidFill>
                <a:schemeClr val="accent2"/>
              </a:solidFill>
              <a:latin typeface="Arial" charset="0"/>
              <a:ea typeface="ＭＳ Ｐゴシック"/>
              <a:cs typeface="ＭＳ Ｐゴシック"/>
            </a:endParaRPr>
          </a:p>
          <a:p>
            <a:pPr lvl="1">
              <a:lnSpc>
                <a:spcPct val="90000"/>
              </a:lnSpc>
            </a:pPr>
            <a:r>
              <a:rPr lang="fr-FR" altLang="fr-FR" sz="2000" smtClean="0">
                <a:latin typeface="Arial" charset="0"/>
                <a:ea typeface="ＭＳ Ｐゴシック"/>
              </a:rPr>
              <a:t>Accélération de la fréquence respiratoire et diminution du volume courant.</a:t>
            </a:r>
          </a:p>
          <a:p>
            <a:pPr lvl="1">
              <a:lnSpc>
                <a:spcPct val="90000"/>
              </a:lnSpc>
            </a:pPr>
            <a:r>
              <a:rPr lang="fr-FR" altLang="fr-FR" sz="2000" smtClean="0">
                <a:latin typeface="Arial" charset="0"/>
                <a:ea typeface="ＭＳ Ｐゴシック"/>
              </a:rPr>
              <a:t>Difficulté à la parole</a:t>
            </a:r>
          </a:p>
          <a:p>
            <a:pPr lvl="1">
              <a:lnSpc>
                <a:spcPct val="90000"/>
              </a:lnSpc>
            </a:pPr>
            <a:r>
              <a:rPr lang="fr-FR" altLang="fr-FR" sz="2000" smtClean="0">
                <a:latin typeface="Arial" charset="0"/>
                <a:ea typeface="ＭＳ Ｐゴシック"/>
              </a:rPr>
              <a:t>Inefficacité de la toux.</a:t>
            </a:r>
          </a:p>
          <a:p>
            <a:pPr lvl="1">
              <a:lnSpc>
                <a:spcPct val="90000"/>
              </a:lnSpc>
            </a:pPr>
            <a:r>
              <a:rPr lang="fr-FR" altLang="fr-FR" sz="2000" smtClean="0">
                <a:latin typeface="Arial" charset="0"/>
                <a:ea typeface="ＭＳ Ｐゴシック"/>
              </a:rPr>
              <a:t>Une normo-, voire une bradypnée = signes d’extrême gravité annonçant un arrêt respiratoire imminent.</a:t>
            </a:r>
          </a:p>
          <a:p>
            <a:pPr lvl="1">
              <a:lnSpc>
                <a:spcPct val="90000"/>
              </a:lnSpc>
            </a:pPr>
            <a:endParaRPr lang="fr-FR" altLang="fr-FR" sz="2000" smtClean="0">
              <a:latin typeface="Arial" charset="0"/>
              <a:ea typeface="ＭＳ Ｐゴシック"/>
            </a:endParaRPr>
          </a:p>
          <a:p>
            <a:pPr>
              <a:lnSpc>
                <a:spcPct val="90000"/>
              </a:lnSpc>
            </a:pPr>
            <a:r>
              <a:rPr lang="fr-FR" altLang="fr-FR" sz="24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Recrutement des muscles respiratoires accessoires :</a:t>
            </a:r>
            <a:endParaRPr lang="fr-FR" altLang="fr-FR" sz="2400" smtClean="0">
              <a:latin typeface="Arial" charset="0"/>
              <a:ea typeface="ＭＳ Ｐゴシック"/>
              <a:cs typeface="ＭＳ Ｐゴシック"/>
            </a:endParaRPr>
          </a:p>
          <a:p>
            <a:pPr lvl="1">
              <a:lnSpc>
                <a:spcPct val="90000"/>
              </a:lnSpc>
            </a:pPr>
            <a:r>
              <a:rPr lang="fr-FR" altLang="fr-FR" sz="2000" smtClean="0">
                <a:latin typeface="Arial" charset="0"/>
                <a:ea typeface="ＭＳ Ｐゴシック"/>
              </a:rPr>
              <a:t>augmentation du travail respiratoire, accélère la défaillance</a:t>
            </a:r>
          </a:p>
          <a:p>
            <a:pPr lvl="1">
              <a:lnSpc>
                <a:spcPct val="90000"/>
              </a:lnSpc>
            </a:pPr>
            <a:r>
              <a:rPr lang="fr-FR" altLang="fr-FR" sz="2000" b="1" smtClean="0">
                <a:latin typeface="Arial" charset="0"/>
                <a:ea typeface="ＭＳ Ｐゴシック"/>
              </a:rPr>
              <a:t>Muscles inspiratoires accessoires</a:t>
            </a:r>
            <a:r>
              <a:rPr lang="fr-FR" altLang="fr-FR" sz="2000" smtClean="0">
                <a:latin typeface="Arial" charset="0"/>
                <a:ea typeface="ＭＳ Ｐゴシック"/>
              </a:rPr>
              <a:t> :</a:t>
            </a:r>
          </a:p>
          <a:p>
            <a:pPr lvl="2">
              <a:lnSpc>
                <a:spcPct val="90000"/>
              </a:lnSpc>
            </a:pPr>
            <a:r>
              <a:rPr lang="fr-FR" altLang="fr-FR" sz="1800" smtClean="0">
                <a:latin typeface="Arial" charset="0"/>
                <a:ea typeface="ＭＳ Ｐゴシック"/>
              </a:rPr>
              <a:t>muscles scalènes, intercostaux et sterno-cléidomastoidiens</a:t>
            </a:r>
          </a:p>
          <a:p>
            <a:pPr lvl="1">
              <a:lnSpc>
                <a:spcPct val="90000"/>
              </a:lnSpc>
            </a:pPr>
            <a:r>
              <a:rPr lang="fr-FR" altLang="fr-FR" sz="2000" b="1" smtClean="0">
                <a:latin typeface="Arial" charset="0"/>
                <a:ea typeface="ＭＳ Ｐゴシック"/>
              </a:rPr>
              <a:t>Muscles expiratoires :</a:t>
            </a:r>
            <a:endParaRPr lang="fr-FR" altLang="fr-FR" sz="2000" smtClean="0">
              <a:latin typeface="Arial" charset="0"/>
              <a:ea typeface="ＭＳ Ｐゴシック"/>
            </a:endParaRPr>
          </a:p>
          <a:p>
            <a:pPr lvl="2">
              <a:lnSpc>
                <a:spcPct val="90000"/>
              </a:lnSpc>
            </a:pPr>
            <a:r>
              <a:rPr lang="fr-FR" altLang="fr-FR" sz="1800" smtClean="0">
                <a:latin typeface="Arial" charset="0"/>
                <a:ea typeface="ＭＳ Ｐゴシック"/>
              </a:rPr>
              <a:t>activation des muscles abdominaux lors de l’expiration</a:t>
            </a:r>
          </a:p>
          <a:p>
            <a:pPr lvl="2">
              <a:lnSpc>
                <a:spcPct val="90000"/>
              </a:lnSpc>
            </a:pPr>
            <a:r>
              <a:rPr lang="fr-FR" altLang="fr-FR" sz="1800" smtClean="0">
                <a:latin typeface="Arial" charset="0"/>
                <a:ea typeface="ＭＳ Ｐゴシック"/>
              </a:rPr>
              <a:t>expiration abdominale active</a:t>
            </a:r>
          </a:p>
          <a:p>
            <a:pPr lvl="1">
              <a:lnSpc>
                <a:spcPct val="90000"/>
              </a:lnSpc>
            </a:pPr>
            <a:r>
              <a:rPr lang="fr-FR" altLang="fr-FR" sz="2000" b="1" smtClean="0">
                <a:latin typeface="Arial" charset="0"/>
                <a:ea typeface="ＭＳ Ｐゴシック"/>
              </a:rPr>
              <a:t>Muscles dilatateurs des voies aériennes supérieures :</a:t>
            </a:r>
            <a:endParaRPr lang="fr-FR" altLang="fr-FR" sz="2000" smtClean="0">
              <a:latin typeface="Arial" charset="0"/>
              <a:ea typeface="ＭＳ Ｐゴシック"/>
            </a:endParaRPr>
          </a:p>
          <a:p>
            <a:pPr lvl="2">
              <a:lnSpc>
                <a:spcPct val="90000"/>
              </a:lnSpc>
            </a:pPr>
            <a:r>
              <a:rPr lang="fr-FR" altLang="fr-FR" sz="1800" smtClean="0">
                <a:latin typeface="Arial" charset="0"/>
                <a:ea typeface="ＭＳ Ｐゴシック"/>
              </a:rPr>
              <a:t>« battement des ailes du nez » (surtout chez l ’enfant)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63" y="512763"/>
            <a:ext cx="685165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0" name="Picture 6" descr="Scan60"/>
          <p:cNvPicPr>
            <a:picLocks noChangeAspect="1" noChangeArrowheads="1"/>
          </p:cNvPicPr>
          <p:nvPr/>
        </p:nvPicPr>
        <p:blipFill>
          <a:blip r:embed="rId4">
            <a:lum bright="-24000" contrast="-12000"/>
          </a:blip>
          <a:srcRect/>
          <a:stretch>
            <a:fillRect/>
          </a:stretch>
        </p:blipFill>
        <p:spPr bwMode="auto">
          <a:xfrm>
            <a:off x="366713" y="4684713"/>
            <a:ext cx="227965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6725" y="0"/>
            <a:ext cx="568642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ext Box 2"/>
          <p:cNvSpPr txBox="1">
            <a:spLocks noChangeArrowheads="1"/>
          </p:cNvSpPr>
          <p:nvPr/>
        </p:nvSpPr>
        <p:spPr bwMode="auto">
          <a:xfrm>
            <a:off x="222250" y="287338"/>
            <a:ext cx="8750300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fr-FR" sz="2800">
                <a:solidFill>
                  <a:srgbClr val="000000"/>
                </a:solidFill>
                <a:ea typeface="ＭＳ Ｐゴシック"/>
                <a:cs typeface="ＭＳ Ｐゴシック"/>
              </a:rPr>
              <a:t>Diagnostic de décompensation respiratoire de BPCO</a:t>
            </a:r>
          </a:p>
          <a:p>
            <a:pPr>
              <a:lnSpc>
                <a:spcPct val="150000"/>
              </a:lnSpc>
            </a:pPr>
            <a:r>
              <a:rPr lang="fr-FR" altLang="fr-FR" sz="2800">
                <a:solidFill>
                  <a:srgbClr val="000000"/>
                </a:solidFill>
                <a:ea typeface="ＭＳ Ｐゴシック"/>
                <a:cs typeface="ＭＳ Ｐゴシック"/>
              </a:rPr>
              <a:t>Mis sous oxygène 1 L/min</a:t>
            </a:r>
          </a:p>
          <a:p>
            <a:pPr>
              <a:lnSpc>
                <a:spcPct val="150000"/>
              </a:lnSpc>
            </a:pPr>
            <a:r>
              <a:rPr lang="fr-FR" altLang="fr-FR" sz="2800">
                <a:solidFill>
                  <a:srgbClr val="000000"/>
                </a:solidFill>
                <a:ea typeface="ＭＳ Ｐゴシック"/>
                <a:cs typeface="ＭＳ Ｐゴシック"/>
              </a:rPr>
              <a:t>Pose perfusion</a:t>
            </a:r>
          </a:p>
          <a:p>
            <a:pPr>
              <a:lnSpc>
                <a:spcPct val="150000"/>
              </a:lnSpc>
            </a:pPr>
            <a:r>
              <a:rPr lang="fr-FR" altLang="fr-FR" sz="2800">
                <a:solidFill>
                  <a:srgbClr val="000000"/>
                </a:solidFill>
                <a:ea typeface="ＭＳ Ｐゴシック"/>
                <a:cs typeface="ＭＳ Ｐゴシック"/>
              </a:rPr>
              <a:t>Kinésithérapie</a:t>
            </a:r>
          </a:p>
          <a:p>
            <a:pPr>
              <a:lnSpc>
                <a:spcPct val="150000"/>
              </a:lnSpc>
            </a:pPr>
            <a:r>
              <a:rPr lang="fr-FR" altLang="fr-FR" sz="2800">
                <a:solidFill>
                  <a:srgbClr val="000000"/>
                </a:solidFill>
                <a:ea typeface="ＭＳ Ｐゴシック"/>
                <a:cs typeface="ＭＳ Ｐゴシック"/>
              </a:rPr>
              <a:t>Indication à VNI</a:t>
            </a:r>
          </a:p>
          <a:p>
            <a:pPr>
              <a:lnSpc>
                <a:spcPct val="150000"/>
              </a:lnSpc>
            </a:pPr>
            <a:endParaRPr lang="fr-FR" altLang="fr-FR" sz="280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150000"/>
              </a:lnSpc>
            </a:pPr>
            <a:endParaRPr lang="fr-FR" altLang="fr-FR" sz="280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150000"/>
              </a:lnSpc>
            </a:pPr>
            <a:r>
              <a:rPr lang="fr-FR" altLang="fr-FR" sz="2800">
                <a:solidFill>
                  <a:srgbClr val="000000"/>
                </a:solidFill>
                <a:ea typeface="ＭＳ Ｐゴシック"/>
                <a:cs typeface="ＭＳ Ｐゴシック"/>
              </a:rPr>
              <a:t>PaO2 55 mm Hg en AA passe à PaO2 65 mm Hg</a:t>
            </a:r>
          </a:p>
          <a:p>
            <a:pPr>
              <a:lnSpc>
                <a:spcPct val="150000"/>
              </a:lnSpc>
            </a:pPr>
            <a:r>
              <a:rPr lang="fr-FR" altLang="fr-FR" sz="2800">
                <a:solidFill>
                  <a:srgbClr val="000000"/>
                </a:solidFill>
                <a:ea typeface="ＭＳ Ｐゴシック"/>
                <a:cs typeface="ＭＳ Ｐゴシック"/>
              </a:rPr>
              <a:t>PaCO2 en baisse à  55 mm Hg</a:t>
            </a:r>
          </a:p>
        </p:txBody>
      </p:sp>
      <p:pic>
        <p:nvPicPr>
          <p:cNvPr id="113666" name="Picture 4" descr="niv2_0406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6763" y="1104900"/>
            <a:ext cx="428466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330200"/>
            <a:ext cx="7761287" cy="1155700"/>
          </a:xfrm>
        </p:spPr>
        <p:txBody>
          <a:bodyPr/>
          <a:lstStyle/>
          <a:p>
            <a:r>
              <a:rPr lang="fr-FR" altLang="fr-FR" sz="32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Décompensation d’une pathologie respiratoire chronique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mtClean="0">
                <a:latin typeface="Arial" charset="0"/>
                <a:ea typeface="ＭＳ Ｐゴシック"/>
                <a:cs typeface="ＭＳ Ｐゴシック"/>
              </a:rPr>
              <a:t>GDS évocateurs :</a:t>
            </a:r>
          </a:p>
          <a:p>
            <a:pPr lvl="1"/>
            <a:r>
              <a:rPr lang="fr-FR" altLang="fr-FR" smtClean="0">
                <a:latin typeface="Arial" charset="0"/>
                <a:ea typeface="ＭＳ Ｐゴシック"/>
              </a:rPr>
              <a:t>Hypercapnie : PaCO2 &gt; 45 mmHg</a:t>
            </a:r>
          </a:p>
          <a:p>
            <a:pPr lvl="1"/>
            <a:r>
              <a:rPr lang="fr-FR" altLang="fr-FR" smtClean="0">
                <a:latin typeface="Arial" charset="0"/>
                <a:ea typeface="ＭＳ Ｐゴシック"/>
              </a:rPr>
              <a:t>Augmentation des bicarbonates témoignant d</a:t>
            </a:r>
            <a:r>
              <a:rPr lang="fr-FR" altLang="fr-FR" smtClean="0">
                <a:ea typeface="ＭＳ Ｐゴシック"/>
              </a:rPr>
              <a:t>’</a:t>
            </a:r>
            <a:r>
              <a:rPr lang="fr-FR" altLang="fr-FR" smtClean="0">
                <a:latin typeface="Arial" charset="0"/>
                <a:ea typeface="ＭＳ Ｐゴシック"/>
              </a:rPr>
              <a:t>une hypercapnie chronique</a:t>
            </a:r>
          </a:p>
          <a:p>
            <a:endParaRPr lang="fr-FR" altLang="fr-FR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1828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400" b="1" smtClean="0">
                <a:latin typeface="Arial" charset="0"/>
                <a:ea typeface="ＭＳ Ｐゴシック"/>
                <a:cs typeface="ＭＳ Ｐゴシック"/>
              </a:rPr>
              <a:t>Bronchopneumopathie chronique obstructive</a:t>
            </a:r>
            <a:endParaRPr lang="fr-FR" altLang="fr-FR" sz="2000" smtClean="0">
              <a:latin typeface="Arial" charset="0"/>
              <a:ea typeface="ＭＳ Ｐゴシック"/>
              <a:cs typeface="ＭＳ Ｐゴシック"/>
            </a:endParaRPr>
          </a:p>
          <a:p>
            <a:pPr lvl="1">
              <a:lnSpc>
                <a:spcPct val="90000"/>
              </a:lnSpc>
            </a:pPr>
            <a:r>
              <a:rPr lang="fr-FR" altLang="fr-FR" sz="2000" smtClean="0">
                <a:latin typeface="Arial" charset="0"/>
                <a:ea typeface="ＭＳ Ｐゴシック"/>
              </a:rPr>
              <a:t>Bronchite chronique</a:t>
            </a:r>
          </a:p>
          <a:p>
            <a:pPr lvl="1">
              <a:lnSpc>
                <a:spcPct val="90000"/>
              </a:lnSpc>
            </a:pPr>
            <a:r>
              <a:rPr lang="fr-FR" altLang="fr-FR" sz="2000" smtClean="0">
                <a:latin typeface="Arial" charset="0"/>
                <a:ea typeface="ＭＳ Ｐゴシック"/>
              </a:rPr>
              <a:t>Signes de distension thoracique </a:t>
            </a:r>
          </a:p>
          <a:p>
            <a:pPr lvl="1">
              <a:lnSpc>
                <a:spcPct val="90000"/>
              </a:lnSpc>
            </a:pPr>
            <a:r>
              <a:rPr lang="fr-FR" altLang="fr-FR" sz="2000" smtClean="0">
                <a:latin typeface="Arial" charset="0"/>
                <a:ea typeface="ＭＳ Ｐゴシック"/>
              </a:rPr>
              <a:t>Hypertrophie des muscles respiratoires accessoires </a:t>
            </a:r>
          </a:p>
          <a:p>
            <a:pPr lvl="1">
              <a:lnSpc>
                <a:spcPct val="90000"/>
              </a:lnSpc>
            </a:pPr>
            <a:r>
              <a:rPr lang="fr-FR" altLang="fr-FR" sz="2000" smtClean="0">
                <a:latin typeface="Arial" charset="0"/>
                <a:ea typeface="ＭＳ Ｐゴシック"/>
              </a:rPr>
              <a:t>R</a:t>
            </a:r>
            <a:r>
              <a:rPr lang="fr-FR" altLang="ja-JP" sz="2000" smtClean="0">
                <a:latin typeface="Arial" charset="0"/>
                <a:ea typeface="ＭＳ Ｐゴシック"/>
              </a:rPr>
              <a:t>âl</a:t>
            </a:r>
            <a:r>
              <a:rPr lang="fr-FR" altLang="fr-FR" sz="2000" smtClean="0">
                <a:latin typeface="Arial" charset="0"/>
                <a:ea typeface="ＭＳ Ｐゴシック"/>
              </a:rPr>
              <a:t>es sibilants ou ronchi à l</a:t>
            </a:r>
            <a:r>
              <a:rPr lang="fr-FR" altLang="fr-FR" sz="2000" smtClean="0">
                <a:ea typeface="ＭＳ Ｐゴシック"/>
              </a:rPr>
              <a:t>’</a:t>
            </a:r>
            <a:r>
              <a:rPr lang="fr-FR" altLang="fr-FR" sz="2000" smtClean="0">
                <a:latin typeface="Arial" charset="0"/>
                <a:ea typeface="ＭＳ Ｐゴシック"/>
              </a:rPr>
              <a:t>auscultation</a:t>
            </a:r>
          </a:p>
          <a:p>
            <a:pPr lvl="1">
              <a:lnSpc>
                <a:spcPct val="90000"/>
              </a:lnSpc>
            </a:pPr>
            <a:endParaRPr lang="fr-FR" altLang="fr-FR" sz="2000" smtClean="0">
              <a:latin typeface="Arial" charset="0"/>
              <a:ea typeface="ＭＳ Ｐゴシック"/>
            </a:endParaRPr>
          </a:p>
          <a:p>
            <a:pPr>
              <a:lnSpc>
                <a:spcPct val="90000"/>
              </a:lnSpc>
            </a:pPr>
            <a:r>
              <a:rPr lang="fr-FR" altLang="fr-FR" sz="2400" b="1" smtClean="0">
                <a:latin typeface="Arial" charset="0"/>
                <a:ea typeface="ＭＳ Ｐゴシック"/>
                <a:cs typeface="ＭＳ Ｐゴシック"/>
              </a:rPr>
              <a:t>Affections de la paroi thoracique</a:t>
            </a:r>
          </a:p>
          <a:p>
            <a:pPr lvl="1">
              <a:lnSpc>
                <a:spcPct val="90000"/>
              </a:lnSpc>
            </a:pPr>
            <a:r>
              <a:rPr lang="fr-FR" altLang="fr-FR" sz="1800" smtClean="0">
                <a:latin typeface="Arial" charset="0"/>
                <a:ea typeface="ＭＳ Ｐゴシック"/>
              </a:rPr>
              <a:t>D</a:t>
            </a:r>
            <a:r>
              <a:rPr lang="fr-FR" altLang="fr-FR" sz="1800" smtClean="0">
                <a:ea typeface="ヒラギノ角ゴ Pro W3"/>
                <a:cs typeface="ヒラギノ角ゴ Pro W3"/>
              </a:rPr>
              <a:t>é</a:t>
            </a:r>
            <a:r>
              <a:rPr lang="fr-FR" altLang="fr-FR" sz="1800" smtClean="0">
                <a:latin typeface="Arial" charset="0"/>
                <a:ea typeface="ヒラギノ角ゴ Pro W3"/>
                <a:cs typeface="ヒラギノ角ゴ Pro W3"/>
              </a:rPr>
              <a:t>f</a:t>
            </a:r>
            <a:r>
              <a:rPr lang="fr-FR" altLang="fr-FR" sz="1800" smtClean="0">
                <a:latin typeface="Arial" charset="0"/>
                <a:ea typeface="ＭＳ Ｐゴシック"/>
              </a:rPr>
              <a:t>ormations thoraciques : cyphose et scolioses </a:t>
            </a:r>
          </a:p>
          <a:p>
            <a:pPr lvl="1">
              <a:lnSpc>
                <a:spcPct val="90000"/>
              </a:lnSpc>
            </a:pPr>
            <a:r>
              <a:rPr lang="fr-FR" altLang="fr-FR" sz="1800" smtClean="0">
                <a:latin typeface="Arial" charset="0"/>
                <a:ea typeface="ＭＳ Ｐゴシック"/>
              </a:rPr>
              <a:t>Ob</a:t>
            </a:r>
            <a:r>
              <a:rPr lang="fr-FR" altLang="fr-FR" sz="1800" smtClean="0">
                <a:ea typeface="ＭＳ Ｐゴシック"/>
              </a:rPr>
              <a:t>é</a:t>
            </a:r>
            <a:r>
              <a:rPr lang="fr-FR" altLang="fr-FR" sz="1800" smtClean="0">
                <a:latin typeface="Arial" charset="0"/>
                <a:ea typeface="ＭＳ Ｐゴシック"/>
              </a:rPr>
              <a:t>sit</a:t>
            </a:r>
            <a:r>
              <a:rPr lang="fr-FR" altLang="fr-FR" sz="1800" smtClean="0">
                <a:ea typeface="ＭＳ Ｐゴシック"/>
              </a:rPr>
              <a:t>é</a:t>
            </a:r>
            <a:r>
              <a:rPr lang="fr-FR" altLang="fr-FR" sz="1800" smtClean="0">
                <a:latin typeface="Arial" charset="0"/>
                <a:ea typeface="ＭＳ Ｐゴシック"/>
              </a:rPr>
              <a:t> morbide</a:t>
            </a:r>
          </a:p>
          <a:p>
            <a:pPr lvl="1">
              <a:lnSpc>
                <a:spcPct val="90000"/>
              </a:lnSpc>
            </a:pPr>
            <a:endParaRPr lang="fr-FR" altLang="fr-FR" sz="1800" smtClean="0">
              <a:latin typeface="Arial" charset="0"/>
              <a:ea typeface="ＭＳ Ｐゴシック"/>
            </a:endParaRPr>
          </a:p>
          <a:p>
            <a:pPr>
              <a:lnSpc>
                <a:spcPct val="90000"/>
              </a:lnSpc>
            </a:pPr>
            <a:r>
              <a:rPr lang="fr-FR" altLang="fr-FR" sz="2400" b="1" smtClean="0">
                <a:latin typeface="Arial" charset="0"/>
                <a:ea typeface="ＭＳ Ｐゴシック"/>
                <a:cs typeface="ＭＳ Ｐゴシック"/>
              </a:rPr>
              <a:t>Pathologies neuromusculaires</a:t>
            </a:r>
            <a:endParaRPr lang="fr-FR" altLang="fr-FR" sz="2000" smtClean="0">
              <a:latin typeface="Arial" charset="0"/>
              <a:ea typeface="ＭＳ Ｐゴシック"/>
              <a:cs typeface="ＭＳ Ｐゴシック"/>
            </a:endParaRPr>
          </a:p>
          <a:p>
            <a:pPr lvl="1">
              <a:lnSpc>
                <a:spcPct val="90000"/>
              </a:lnSpc>
            </a:pPr>
            <a:r>
              <a:rPr lang="fr-FR" altLang="fr-FR" sz="1800" smtClean="0">
                <a:latin typeface="Arial" charset="0"/>
                <a:ea typeface="ＭＳ Ｐゴシック"/>
              </a:rPr>
              <a:t>Myasth</a:t>
            </a:r>
            <a:r>
              <a:rPr lang="fr-FR" altLang="fr-FR" sz="1800" smtClean="0">
                <a:ea typeface="ＭＳ Ｐゴシック"/>
              </a:rPr>
              <a:t>é</a:t>
            </a:r>
            <a:r>
              <a:rPr lang="fr-FR" altLang="fr-FR" sz="1800" smtClean="0">
                <a:latin typeface="Arial" charset="0"/>
                <a:ea typeface="ＭＳ Ｐゴシック"/>
              </a:rPr>
              <a:t>nie, neuropathie...</a:t>
            </a:r>
          </a:p>
        </p:txBody>
      </p:sp>
      <p:sp>
        <p:nvSpPr>
          <p:cNvPr id="116738" name="Rectangle 4"/>
          <p:cNvSpPr>
            <a:spLocks noGrp="1" noChangeArrowheads="1"/>
          </p:cNvSpPr>
          <p:nvPr>
            <p:ph type="title"/>
          </p:nvPr>
        </p:nvSpPr>
        <p:spPr>
          <a:xfrm>
            <a:off x="776288" y="292100"/>
            <a:ext cx="7772400" cy="1143000"/>
          </a:xfrm>
        </p:spPr>
        <p:txBody>
          <a:bodyPr/>
          <a:lstStyle/>
          <a:p>
            <a:r>
              <a:rPr lang="fr-FR" altLang="fr-FR" sz="32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Décompensation d’une pathologie respiratoire chronique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803400"/>
            <a:ext cx="8426450" cy="4406900"/>
          </a:xfrm>
        </p:spPr>
        <p:txBody>
          <a:bodyPr/>
          <a:lstStyle/>
          <a:p>
            <a:r>
              <a:rPr lang="fr-FR" altLang="fr-FR" sz="2400" b="1" smtClean="0">
                <a:latin typeface="Arial" charset="0"/>
                <a:ea typeface="ＭＳ Ｐゴシック"/>
                <a:cs typeface="ＭＳ Ｐゴシック"/>
              </a:rPr>
              <a:t>Recherche d</a:t>
            </a:r>
            <a:r>
              <a:rPr lang="fr-FR" altLang="fr-FR" sz="2400" b="1" smtClean="0">
                <a:ea typeface="ＭＳ Ｐゴシック"/>
                <a:cs typeface="ＭＳ Ｐゴシック"/>
              </a:rPr>
              <a:t>’</a:t>
            </a:r>
            <a:r>
              <a:rPr lang="fr-FR" altLang="fr-FR" sz="2400" b="1" smtClean="0">
                <a:latin typeface="Arial" charset="0"/>
                <a:ea typeface="ＭＳ Ｐゴシック"/>
                <a:cs typeface="ＭＳ Ｐゴシック"/>
              </a:rPr>
              <a:t>un facteur d</a:t>
            </a:r>
            <a:r>
              <a:rPr lang="fr-FR" altLang="fr-FR" sz="2400" b="1" smtClean="0">
                <a:ea typeface="ＭＳ Ｐゴシック"/>
                <a:cs typeface="ＭＳ Ｐゴシック"/>
              </a:rPr>
              <a:t>é</a:t>
            </a:r>
            <a:r>
              <a:rPr lang="fr-FR" altLang="fr-FR" sz="2400" b="1" smtClean="0">
                <a:latin typeface="Arial" charset="0"/>
                <a:ea typeface="ＭＳ Ｐゴシック"/>
                <a:cs typeface="ＭＳ Ｐゴシック"/>
              </a:rPr>
              <a:t>compensant :</a:t>
            </a:r>
            <a:endParaRPr lang="fr-FR" altLang="fr-FR" sz="2400" smtClean="0">
              <a:latin typeface="Arial" charset="0"/>
              <a:ea typeface="ＭＳ Ｐゴシック"/>
              <a:cs typeface="ＭＳ Ｐゴシック"/>
            </a:endParaRPr>
          </a:p>
          <a:p>
            <a:pPr lvl="1"/>
            <a:r>
              <a:rPr lang="fr-FR" altLang="fr-FR" sz="2400" b="1" smtClean="0">
                <a:solidFill>
                  <a:schemeClr val="accent2"/>
                </a:solidFill>
                <a:latin typeface="Arial" charset="0"/>
                <a:ea typeface="ＭＳ Ｐゴシック"/>
              </a:rPr>
              <a:t>infections respiratoires : bronchite ou pneumonie </a:t>
            </a:r>
          </a:p>
          <a:p>
            <a:pPr lvl="1"/>
            <a:r>
              <a:rPr lang="fr-FR" altLang="fr-FR" sz="2400" b="1" smtClean="0">
                <a:solidFill>
                  <a:schemeClr val="accent2"/>
                </a:solidFill>
                <a:latin typeface="Arial" charset="0"/>
                <a:ea typeface="ＭＳ Ｐゴシック"/>
              </a:rPr>
              <a:t>dysfonction cardiaque gauche </a:t>
            </a:r>
          </a:p>
          <a:p>
            <a:pPr lvl="1"/>
            <a:r>
              <a:rPr lang="fr-FR" altLang="fr-FR" sz="2400" b="1" smtClean="0">
                <a:solidFill>
                  <a:schemeClr val="accent2"/>
                </a:solidFill>
                <a:latin typeface="Arial" charset="0"/>
                <a:ea typeface="ＭＳ Ｐゴシック"/>
              </a:rPr>
              <a:t>embolie pulmonaire</a:t>
            </a:r>
            <a:endParaRPr lang="fr-FR" altLang="fr-FR" sz="2400" smtClean="0">
              <a:latin typeface="Arial" charset="0"/>
              <a:ea typeface="ＭＳ Ｐゴシック"/>
            </a:endParaRPr>
          </a:p>
          <a:p>
            <a:pPr lvl="1"/>
            <a:r>
              <a:rPr lang="fr-FR" altLang="fr-FR" sz="2400" smtClean="0">
                <a:latin typeface="Arial" charset="0"/>
                <a:ea typeface="ＭＳ Ｐゴシック"/>
              </a:rPr>
              <a:t>pneumothorax </a:t>
            </a:r>
          </a:p>
          <a:p>
            <a:pPr lvl="1"/>
            <a:r>
              <a:rPr lang="fr-FR" altLang="fr-FR" sz="2400" smtClean="0">
                <a:latin typeface="Arial" charset="0"/>
                <a:ea typeface="ＭＳ Ｐゴシック"/>
              </a:rPr>
              <a:t>prise de traitements </a:t>
            </a:r>
            <a:r>
              <a:rPr lang="fr-FR" altLang="fr-FR" sz="2400" smtClean="0">
                <a:latin typeface="Lucida Grande"/>
                <a:ea typeface="ＭＳ Ｐゴシック"/>
              </a:rPr>
              <a:t>sédatifs (benzodiazépines ou opiac</a:t>
            </a:r>
            <a:r>
              <a:rPr lang="fr-FR" altLang="fr-FR" sz="2400" smtClean="0">
                <a:ea typeface="ＭＳ Ｐゴシック"/>
              </a:rPr>
              <a:t>é</a:t>
            </a:r>
            <a:r>
              <a:rPr lang="fr-FR" altLang="fr-FR" sz="2400" smtClean="0">
                <a:latin typeface="Lucida Grande"/>
                <a:ea typeface="ＭＳ Ｐゴシック"/>
              </a:rPr>
              <a:t>s) </a:t>
            </a:r>
          </a:p>
          <a:p>
            <a:pPr lvl="1"/>
            <a:r>
              <a:rPr lang="fr-FR" altLang="fr-FR" sz="2400" smtClean="0">
                <a:latin typeface="Arial" charset="0"/>
                <a:ea typeface="ＭＳ Ｐゴシック"/>
              </a:rPr>
              <a:t>chirurgie abdominale sus-mé</a:t>
            </a:r>
            <a:r>
              <a:rPr lang="fr-FR" altLang="fr-FR" sz="2400" smtClean="0">
                <a:latin typeface="Arial" charset="0"/>
                <a:ea typeface="ヒラギノ角ゴ Pro W3"/>
                <a:cs typeface="ヒラギノ角ゴ Pro W3"/>
              </a:rPr>
              <a:t>s</a:t>
            </a:r>
            <a:r>
              <a:rPr lang="fr-FR" altLang="fr-FR" sz="2400" smtClean="0">
                <a:latin typeface="Arial" charset="0"/>
                <a:ea typeface="ＭＳ Ｐゴシック"/>
              </a:rPr>
              <a:t>ocolique </a:t>
            </a:r>
          </a:p>
          <a:p>
            <a:pPr lvl="1"/>
            <a:r>
              <a:rPr lang="fr-FR" altLang="fr-FR" sz="2400" smtClean="0">
                <a:latin typeface="Arial" charset="0"/>
                <a:ea typeface="ＭＳ Ｐゴシック"/>
              </a:rPr>
              <a:t>traumatisme thoracique ou chirurgie thoracique</a:t>
            </a:r>
          </a:p>
        </p:txBody>
      </p:sp>
      <p:sp>
        <p:nvSpPr>
          <p:cNvPr id="1177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fr-FR" altLang="fr-FR" sz="32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Décompensation d’une pathologie respiratoire chronique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ext Box 2"/>
          <p:cNvSpPr txBox="1">
            <a:spLocks noChangeArrowheads="1"/>
          </p:cNvSpPr>
          <p:nvPr/>
        </p:nvSpPr>
        <p:spPr bwMode="auto">
          <a:xfrm>
            <a:off x="2589213" y="2524125"/>
            <a:ext cx="363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altLang="fr-FR" sz="4000" b="1">
                <a:solidFill>
                  <a:srgbClr val="3333CC"/>
                </a:solidFill>
                <a:ea typeface="ＭＳ Ｐゴシック"/>
                <a:cs typeface="ＭＳ Ｐゴシック"/>
              </a:rPr>
              <a:t>Cas clinique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4"/>
          <p:cNvSpPr txBox="1">
            <a:spLocks noChangeArrowheads="1"/>
          </p:cNvSpPr>
          <p:nvPr/>
        </p:nvSpPr>
        <p:spPr bwMode="auto">
          <a:xfrm>
            <a:off x="323850" y="250825"/>
            <a:ext cx="8455025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Femme 47 ans sans antécédents notables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Contraception orale, tabagisme actif 20 PA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Notion d’un voyage récent en avion (durée de vol 7h)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Malaise lipothymique sans perte de connaissance</a:t>
            </a:r>
          </a:p>
          <a:p>
            <a:pPr>
              <a:lnSpc>
                <a:spcPct val="110000"/>
              </a:lnSpc>
            </a:pPr>
            <a:endParaRPr lang="fr-FR" altLang="fr-FR" sz="240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Fc 110/min 	PA 90/60 mmHg	SpO2 85%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Polypnéique FR 30/min Anxiété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Pas de cyanose, marbrures des genoux, pas de sueurs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Auscultation pulmonaire normale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Eclat de B2 au foyer pulmonaire, turgescence jugulaire</a:t>
            </a:r>
          </a:p>
          <a:p>
            <a:pPr>
              <a:lnSpc>
                <a:spcPct val="110000"/>
              </a:lnSpc>
            </a:pPr>
            <a:endParaRPr lang="fr-FR" altLang="fr-FR" sz="240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GDS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pH 7,30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PaO2 55 mmHg à l’air ambiant 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PaCO2 30mmHg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8" descr="embolie pul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1650" y="1189038"/>
            <a:ext cx="4511675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979488"/>
            <a:ext cx="3738562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 Box 3"/>
          <p:cNvSpPr txBox="1">
            <a:spLocks noChangeArrowheads="1"/>
          </p:cNvSpPr>
          <p:nvPr/>
        </p:nvSpPr>
        <p:spPr bwMode="auto">
          <a:xfrm>
            <a:off x="482600" y="1371600"/>
            <a:ext cx="690721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Diagnostic d’embolie pulmonaire massive</a:t>
            </a:r>
          </a:p>
          <a:p>
            <a:pPr>
              <a:lnSpc>
                <a:spcPct val="15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Mise sous oxygène 6 L/min</a:t>
            </a:r>
          </a:p>
          <a:p>
            <a:pPr>
              <a:lnSpc>
                <a:spcPct val="15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PaO2 55 mm Hg en AA passe à PaO2 70 mm Hg</a:t>
            </a:r>
          </a:p>
          <a:p>
            <a:pPr>
              <a:lnSpc>
                <a:spcPct val="15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Perfusion</a:t>
            </a:r>
          </a:p>
          <a:p>
            <a:pPr>
              <a:lnSpc>
                <a:spcPct val="15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Anticoagulation efficace</a:t>
            </a:r>
          </a:p>
          <a:p>
            <a:pPr>
              <a:lnSpc>
                <a:spcPct val="150000"/>
              </a:lnSpc>
            </a:pPr>
            <a:endParaRPr lang="fr-FR" altLang="fr-FR" sz="240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150000"/>
              </a:lnSpc>
            </a:pPr>
            <a:endParaRPr lang="fr-FR" altLang="fr-FR" sz="24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963" y="1066800"/>
            <a:ext cx="8864600" cy="2628900"/>
          </a:xfrm>
        </p:spPr>
        <p:txBody>
          <a:bodyPr/>
          <a:lstStyle/>
          <a:p>
            <a:r>
              <a:rPr lang="fr-FR" altLang="fr-FR" sz="24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Respiration abdominale paradoxale</a:t>
            </a:r>
            <a:r>
              <a:rPr lang="fr-FR" altLang="fr-FR" sz="2800" smtClean="0">
                <a:latin typeface="Arial" charset="0"/>
                <a:ea typeface="ＭＳ Ｐゴシック"/>
                <a:cs typeface="ＭＳ Ｐゴシック"/>
              </a:rPr>
              <a:t> :</a:t>
            </a:r>
          </a:p>
          <a:p>
            <a:pPr lvl="1"/>
            <a:r>
              <a:rPr lang="fr-FR" altLang="fr-FR" sz="2400" smtClean="0">
                <a:latin typeface="Arial" charset="0"/>
                <a:ea typeface="ＭＳ Ｐゴシック"/>
              </a:rPr>
              <a:t>Recul de la paroi antérieure de l'abdomen lors de l'inspiration </a:t>
            </a:r>
          </a:p>
          <a:p>
            <a:pPr lvl="1"/>
            <a:r>
              <a:rPr lang="fr-FR" altLang="fr-FR" sz="2400" smtClean="0">
                <a:latin typeface="Arial" charset="0"/>
                <a:ea typeface="ＭＳ Ｐゴシック"/>
              </a:rPr>
              <a:t>Indique l'absence de participation du diaphragme à la ventilation et la participation des muscles inspiratoires accessoires.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663575" y="241300"/>
            <a:ext cx="7772400" cy="685800"/>
          </a:xfrm>
        </p:spPr>
        <p:txBody>
          <a:bodyPr/>
          <a:lstStyle/>
          <a:p>
            <a:r>
              <a:rPr lang="fr-FR" altLang="fr-FR" sz="32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Diagnostic : Signes de gravité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87450" y="3617913"/>
          <a:ext cx="6604000" cy="3240087"/>
        </p:xfrm>
        <a:graphic>
          <a:graphicData uri="http://schemas.openxmlformats.org/presentationml/2006/ole">
            <p:oleObj spid="_x0000_s1026" name="Document" r:id="rId3" imgW="4233672" imgH="211836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808038"/>
          </a:xfrm>
        </p:spPr>
        <p:txBody>
          <a:bodyPr/>
          <a:lstStyle/>
          <a:p>
            <a:pPr eaLnBrk="1" hangingPunct="1"/>
            <a:r>
              <a:rPr lang="fr-FR" altLang="fr-FR" sz="3200" b="1" smtClean="0">
                <a:solidFill>
                  <a:schemeClr val="accent2"/>
                </a:solidFill>
              </a:rPr>
              <a:t>Embolie pulmonaire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 b="1" smtClean="0">
                <a:solidFill>
                  <a:schemeClr val="accent2"/>
                </a:solidFill>
              </a:rPr>
              <a:t>Signes cliniques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 smtClean="0"/>
              <a:t>Inconstants, souvent trompeurs, non spécifiques, pauci symptomatiques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Début brutal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Douleur basi-thoracique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Anxiété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Dyspnée ou polypnée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Toux sèche douloureuse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Crachats hémoptoïques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Tachycardie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Signes d’insuffisance cardiaque droite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Fièvre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Auscultation souvent normales, parfois râles bronchiques, râles crépitants localisés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sz="2800" b="1" smtClean="0">
                <a:solidFill>
                  <a:schemeClr val="accent2"/>
                </a:solidFill>
              </a:rPr>
              <a:t>Signes clinique de gravité :</a:t>
            </a:r>
          </a:p>
          <a:p>
            <a:pPr lvl="1" eaLnBrk="1" hangingPunct="1"/>
            <a:r>
              <a:rPr lang="fr-FR" altLang="fr-FR" sz="2400" smtClean="0"/>
              <a:t>Mort subite, Arrêt cardio-respiratoire</a:t>
            </a:r>
          </a:p>
          <a:p>
            <a:pPr lvl="1" eaLnBrk="1" hangingPunct="1"/>
            <a:r>
              <a:rPr lang="fr-FR" altLang="fr-FR" sz="2400" smtClean="0"/>
              <a:t>Syncope </a:t>
            </a:r>
          </a:p>
          <a:p>
            <a:pPr lvl="1" eaLnBrk="1" hangingPunct="1"/>
            <a:r>
              <a:rPr lang="fr-FR" altLang="fr-FR" sz="2400" smtClean="0"/>
              <a:t>Détresse respiratoire aiguë</a:t>
            </a:r>
          </a:p>
          <a:p>
            <a:pPr lvl="1" eaLnBrk="1" hangingPunct="1"/>
            <a:r>
              <a:rPr lang="fr-FR" altLang="fr-FR" sz="2400" smtClean="0"/>
              <a:t>Cœur pulmonaire aigu : turgescence jugulaire, reflux hépato-jugulaire, hépatomégalie, éclat de B2</a:t>
            </a:r>
          </a:p>
          <a:p>
            <a:pPr lvl="1" eaLnBrk="1" hangingPunct="1"/>
            <a:r>
              <a:rPr lang="fr-FR" altLang="fr-FR" sz="2400" smtClean="0"/>
              <a:t>Pouls paradoxal : diminution inspiratoire de la PAS &gt; 20mmHg</a:t>
            </a:r>
          </a:p>
          <a:p>
            <a:pPr lvl="1" eaLnBrk="1" hangingPunct="1"/>
            <a:r>
              <a:rPr lang="fr-FR" altLang="fr-FR" sz="2400" smtClean="0"/>
              <a:t>Hypotension PAS &lt; 90mmHg</a:t>
            </a:r>
          </a:p>
        </p:txBody>
      </p:sp>
      <p:sp>
        <p:nvSpPr>
          <p:cNvPr id="1280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200" b="1" smtClean="0">
                <a:solidFill>
                  <a:schemeClr val="accent2"/>
                </a:solidFill>
              </a:rPr>
              <a:t>Embolie pulmonaire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200" b="1" smtClean="0">
                <a:solidFill>
                  <a:schemeClr val="accent2"/>
                </a:solidFill>
              </a:rPr>
              <a:t>Embolie pulmonaire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sz="2800" b="1" smtClean="0">
                <a:solidFill>
                  <a:schemeClr val="accent2"/>
                </a:solidFill>
              </a:rPr>
              <a:t>Radiographie de thorax :</a:t>
            </a:r>
          </a:p>
          <a:p>
            <a:pPr lvl="1" eaLnBrk="1" hangingPunct="1"/>
            <a:r>
              <a:rPr lang="fr-FR" altLang="fr-FR" sz="2400" b="1" smtClean="0"/>
              <a:t>Le plus souvent normale +++</a:t>
            </a:r>
          </a:p>
          <a:p>
            <a:pPr lvl="1" eaLnBrk="1" hangingPunct="1"/>
            <a:r>
              <a:rPr lang="fr-FR" altLang="fr-FR" sz="2400" smtClean="0"/>
              <a:t>Hyper clarté localisé du parenchyme</a:t>
            </a:r>
          </a:p>
          <a:p>
            <a:pPr lvl="1" eaLnBrk="1" hangingPunct="1"/>
            <a:r>
              <a:rPr lang="fr-FR" altLang="fr-FR" sz="2400" smtClean="0"/>
              <a:t>Épanchement pleural minime</a:t>
            </a:r>
          </a:p>
          <a:p>
            <a:pPr lvl="1" eaLnBrk="1" hangingPunct="1"/>
            <a:r>
              <a:rPr lang="fr-FR" altLang="fr-FR" sz="2400" smtClean="0"/>
              <a:t>Infarctus pulmonaire : opacité parenchymateuse triangulaire à base pleurale</a:t>
            </a:r>
          </a:p>
          <a:p>
            <a:pPr lvl="1" eaLnBrk="1" hangingPunct="1"/>
            <a:r>
              <a:rPr lang="fr-FR" altLang="fr-FR" sz="2400" smtClean="0"/>
              <a:t>Atélectasies en bande</a:t>
            </a:r>
          </a:p>
          <a:p>
            <a:pPr lvl="1" eaLnBrk="1" hangingPunct="1"/>
            <a:r>
              <a:rPr lang="fr-FR" altLang="fr-FR" sz="2400" smtClean="0"/>
              <a:t>Ascension coupole diaphragmatique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/>
            <a:r>
              <a:rPr lang="fr-FR" altLang="fr-FR" sz="3200" b="1" smtClean="0">
                <a:solidFill>
                  <a:schemeClr val="accent2"/>
                </a:solidFill>
              </a:rPr>
              <a:t>Crise d’asthme</a:t>
            </a:r>
          </a:p>
        </p:txBody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fr-FR" altLang="fr-FR" sz="2400" b="1" smtClean="0">
                <a:solidFill>
                  <a:schemeClr val="accent2"/>
                </a:solidFill>
              </a:rPr>
              <a:t>Crise :</a:t>
            </a:r>
            <a:r>
              <a:rPr lang="fr-FR" altLang="fr-FR" sz="2400" smtClean="0"/>
              <a:t> accès paroxystique de sympt</a:t>
            </a:r>
            <a:r>
              <a:rPr lang="fr-FR" altLang="ja-JP" sz="2400" smtClean="0"/>
              <a:t>ômes de durée brève &lt; 1 jour.</a:t>
            </a:r>
          </a:p>
          <a:p>
            <a:pPr eaLnBrk="1" hangingPunct="1"/>
            <a:endParaRPr lang="fr-FR" altLang="ja-JP" sz="2400" smtClean="0"/>
          </a:p>
          <a:p>
            <a:pPr eaLnBrk="1" hangingPunct="1"/>
            <a:r>
              <a:rPr lang="fr-FR" altLang="ja-JP" sz="2400" b="1" smtClean="0">
                <a:solidFill>
                  <a:schemeClr val="accent2"/>
                </a:solidFill>
              </a:rPr>
              <a:t>Exacerbation :</a:t>
            </a:r>
            <a:r>
              <a:rPr lang="fr-FR" altLang="ja-JP" sz="2400" smtClean="0"/>
              <a:t> dégradation progressive sur plusieurs jours d’un ou plusieurs signes cliniques, ainsi que des paramètres fonctionnels d’obstruction bronchique.</a:t>
            </a:r>
            <a:endParaRPr lang="fr-FR" altLang="fr-F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pPr eaLnBrk="1" hangingPunct="1"/>
            <a:r>
              <a:rPr lang="fr-FR" altLang="fr-FR" sz="3200" b="1" smtClean="0">
                <a:solidFill>
                  <a:schemeClr val="accent2"/>
                </a:solidFill>
              </a:rPr>
              <a:t>Crise d’asthme</a:t>
            </a:r>
          </a:p>
        </p:txBody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2514600"/>
            <a:ext cx="4267200" cy="2133600"/>
          </a:xfrm>
        </p:spPr>
        <p:txBody>
          <a:bodyPr/>
          <a:lstStyle/>
          <a:p>
            <a:pPr eaLnBrk="1" hangingPunct="1"/>
            <a:r>
              <a:rPr lang="fr-FR" altLang="fr-FR" sz="2800" b="1" smtClean="0">
                <a:solidFill>
                  <a:schemeClr val="accent2"/>
                </a:solidFill>
              </a:rPr>
              <a:t>Toux sèche</a:t>
            </a:r>
          </a:p>
          <a:p>
            <a:pPr eaLnBrk="1" hangingPunct="1"/>
            <a:r>
              <a:rPr lang="fr-FR" altLang="fr-FR" sz="2800" b="1" smtClean="0">
                <a:solidFill>
                  <a:schemeClr val="accent2"/>
                </a:solidFill>
              </a:rPr>
              <a:t>Dyspnée sifflante</a:t>
            </a:r>
          </a:p>
          <a:p>
            <a:pPr eaLnBrk="1" hangingPunct="1"/>
            <a:r>
              <a:rPr lang="fr-FR" altLang="fr-FR" sz="2800" b="1" smtClean="0">
                <a:solidFill>
                  <a:schemeClr val="accent2"/>
                </a:solidFill>
              </a:rPr>
              <a:t>Sibilants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07" name="Group 171"/>
          <p:cNvGraphicFramePr>
            <a:graphicFrameLocks noGrp="1"/>
          </p:cNvGraphicFramePr>
          <p:nvPr/>
        </p:nvGraphicFramePr>
        <p:xfrm>
          <a:off x="76200" y="152400"/>
          <a:ext cx="8915400" cy="6492875"/>
        </p:xfrm>
        <a:graphic>
          <a:graphicData uri="http://schemas.openxmlformats.org/drawingml/2006/table">
            <a:tbl>
              <a:tblPr/>
              <a:tblGrid>
                <a:gridCol w="1473200"/>
                <a:gridCol w="1550988"/>
                <a:gridCol w="1549400"/>
                <a:gridCol w="1550987"/>
                <a:gridCol w="2790825"/>
              </a:tblGrid>
              <a:tr h="365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Légère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Modérée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Sévère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AAA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C96"/>
                    </a:solidFill>
                  </a:tcPr>
                </a:tc>
              </a:tr>
              <a:tr h="1737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Dyspnée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modérée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à la parole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au repos, orthopnée, mise en jeu des m. respiratoires accessoires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tachypnée superficielle, mise en jeu des m. respiratoires accessoires, respiration thoraco abdominale paradoxale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8D67"/>
                    </a:solidFill>
                  </a:tcPr>
                </a:tc>
              </a:tr>
              <a:tr h="365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Parole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normale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phrases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mots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absente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8D67"/>
                    </a:solidFill>
                  </a:tcPr>
                </a:tc>
              </a:tr>
              <a:tr h="640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Sibilants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fin d’expiration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expiration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expiration + inspiration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silence auscultatoire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8D67"/>
                    </a:solidFill>
                  </a:tcPr>
                </a:tc>
              </a:tr>
              <a:tr h="365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FR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augmentée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augmentée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&gt; 30/min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&gt; 30/min ou bradypnée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8D67"/>
                    </a:solidFill>
                  </a:tcPr>
                </a:tc>
              </a:tr>
              <a:tr h="365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FC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&lt; 100/min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100-120/min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&gt; 120/min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&gt; 120/min ou bradycardie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8D67"/>
                    </a:solidFill>
                  </a:tcPr>
                </a:tc>
              </a:tr>
              <a:tr h="914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Autres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cyanose, hypotension, épuisement, confusion, coma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8D67"/>
                    </a:solidFill>
                  </a:tcPr>
                </a:tc>
              </a:tr>
              <a:tr h="640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DEP (% valeur théo)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&gt; 80%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60-80%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&lt; 60% ou &lt;100L/min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&lt; 33%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8D67"/>
                    </a:solidFill>
                  </a:tcPr>
                </a:tc>
              </a:tr>
              <a:tr h="365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PaO2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normale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&gt; 60 mmHg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&lt; 60 mmHg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&lt; 60 mmHg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8D67"/>
                    </a:solidFill>
                  </a:tcPr>
                </a:tc>
              </a:tr>
              <a:tr h="365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SaO2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&gt; 95%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8D67"/>
                    </a:solidFill>
                  </a:tcPr>
                </a:tc>
              </a:tr>
              <a:tr h="365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PaCO2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&gt; 45 mmHg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8D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5"/>
          <p:cNvSpPr>
            <a:spLocks noChangeArrowheads="1"/>
          </p:cNvSpPr>
          <p:nvPr/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3200" b="1">
                <a:solidFill>
                  <a:srgbClr val="333399"/>
                </a:solidFill>
                <a:cs typeface="ＭＳ Ｐゴシック"/>
              </a:rPr>
              <a:t>Asthme Aigu Grave</a:t>
            </a:r>
          </a:p>
        </p:txBody>
      </p:sp>
      <p:sp>
        <p:nvSpPr>
          <p:cNvPr id="136194" name="Rectangle 6"/>
          <p:cNvSpPr>
            <a:spLocks noChangeArrowheads="1"/>
          </p:cNvSpPr>
          <p:nvPr/>
        </p:nvSpPr>
        <p:spPr bwMode="auto">
          <a:xfrm>
            <a:off x="598488" y="1047750"/>
            <a:ext cx="6488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fr-FR" altLang="fr-FR" sz="240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136195" name="Rectangle 7"/>
          <p:cNvSpPr>
            <a:spLocks noChangeArrowheads="1"/>
          </p:cNvSpPr>
          <p:nvPr/>
        </p:nvSpPr>
        <p:spPr bwMode="auto">
          <a:xfrm>
            <a:off x="1347788" y="1654175"/>
            <a:ext cx="6172200" cy="4794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sz="2400">
                <a:solidFill>
                  <a:srgbClr val="000000"/>
                </a:solidFill>
                <a:cs typeface="ＭＳ Ｐゴシック"/>
              </a:rPr>
              <a:t>Fréquence cardiaque &gt; 110/min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sz="2400">
                <a:solidFill>
                  <a:srgbClr val="000000"/>
                </a:solidFill>
                <a:cs typeface="ＭＳ Ｐゴシック"/>
              </a:rPr>
              <a:t>Fréquence respiratoire &gt; 25/min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sz="2400">
                <a:solidFill>
                  <a:srgbClr val="000000"/>
                </a:solidFill>
                <a:cs typeface="ＭＳ Ｐゴシック"/>
              </a:rPr>
              <a:t>Dyspnée à la parole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sz="2400">
                <a:solidFill>
                  <a:srgbClr val="000000"/>
                </a:solidFill>
                <a:cs typeface="ＭＳ Ｐゴシック"/>
              </a:rPr>
              <a:t>DEP &lt; 50% valeur théorique ou valeur de référence du patient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sz="2400">
                <a:solidFill>
                  <a:srgbClr val="000000"/>
                </a:solidFill>
                <a:cs typeface="ＭＳ Ｐゴシック"/>
              </a:rPr>
              <a:t>Bradycardie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sz="2400">
                <a:solidFill>
                  <a:srgbClr val="000000"/>
                </a:solidFill>
                <a:cs typeface="ＭＳ Ｐゴシック"/>
              </a:rPr>
              <a:t>Hypotension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sz="2400">
                <a:solidFill>
                  <a:srgbClr val="000000"/>
                </a:solidFill>
                <a:cs typeface="ＭＳ Ｐゴシック"/>
              </a:rPr>
              <a:t>Silence auscultatoire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sz="2400">
                <a:solidFill>
                  <a:srgbClr val="000000"/>
                </a:solidFill>
                <a:cs typeface="ＭＳ Ｐゴシック"/>
              </a:rPr>
              <a:t>Cyanose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sz="2400">
                <a:solidFill>
                  <a:srgbClr val="000000"/>
                </a:solidFill>
                <a:cs typeface="ＭＳ Ｐゴシック"/>
              </a:rPr>
              <a:t>Confusion, coma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sz="2400">
                <a:solidFill>
                  <a:srgbClr val="000000"/>
                </a:solidFill>
                <a:cs typeface="ＭＳ Ｐゴシック"/>
              </a:rPr>
              <a:t>Epuisement respiratoire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ext Box 2"/>
          <p:cNvSpPr txBox="1">
            <a:spLocks noChangeArrowheads="1"/>
          </p:cNvSpPr>
          <p:nvPr/>
        </p:nvSpPr>
        <p:spPr bwMode="auto">
          <a:xfrm>
            <a:off x="2589213" y="2524125"/>
            <a:ext cx="363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altLang="fr-FR" sz="4000" b="1">
                <a:solidFill>
                  <a:srgbClr val="3333CC"/>
                </a:solidFill>
                <a:ea typeface="ＭＳ Ｐゴシック"/>
                <a:cs typeface="ＭＳ Ｐゴシック"/>
              </a:rPr>
              <a:t>Cas clinique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ext Box 2"/>
          <p:cNvSpPr txBox="1">
            <a:spLocks noChangeArrowheads="1"/>
          </p:cNvSpPr>
          <p:nvPr/>
        </p:nvSpPr>
        <p:spPr bwMode="auto">
          <a:xfrm>
            <a:off x="207963" y="409575"/>
            <a:ext cx="8534400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Homme 23 ans retrouvé inconscient à la gare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Arrive du SAMU 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Fc 60/min 	PA 90/55mmHg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Inconscient réagit à la douleur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Bradypnéique FR 6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Cyanose des lèvres et ongles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Auscultation pulmonaire normale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Trâces de piqures</a:t>
            </a: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Pupilles en myosis serré</a:t>
            </a:r>
          </a:p>
          <a:p>
            <a:pPr>
              <a:lnSpc>
                <a:spcPct val="110000"/>
              </a:lnSpc>
            </a:pPr>
            <a:endParaRPr lang="fr-FR" altLang="fr-FR" sz="240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11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SpO2 75%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ext Box 2"/>
          <p:cNvSpPr txBox="1">
            <a:spLocks noChangeArrowheads="1"/>
          </p:cNvSpPr>
          <p:nvPr/>
        </p:nvSpPr>
        <p:spPr bwMode="auto">
          <a:xfrm>
            <a:off x="312738" y="708025"/>
            <a:ext cx="8636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Diagnostic d’intoxication médicamenteuse probable</a:t>
            </a:r>
          </a:p>
          <a:p>
            <a:pPr>
              <a:lnSpc>
                <a:spcPct val="15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Les signes cliniques (myosis, bradycardie, bradypnée) sont évocateurs de morphiniques</a:t>
            </a:r>
          </a:p>
          <a:p>
            <a:pPr>
              <a:lnSpc>
                <a:spcPct val="15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Mis sous oxygène 6 L/min</a:t>
            </a:r>
          </a:p>
          <a:p>
            <a:pPr>
              <a:lnSpc>
                <a:spcPct val="15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PaO2 45 mm Hg en AA passe à PaO2 75 mm Hg</a:t>
            </a:r>
          </a:p>
          <a:p>
            <a:pPr>
              <a:lnSpc>
                <a:spcPct val="150000"/>
              </a:lnSpc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Pose perfusion</a:t>
            </a:r>
          </a:p>
        </p:txBody>
      </p:sp>
      <p:sp>
        <p:nvSpPr>
          <p:cNvPr id="495619" name="Rectangle 3"/>
          <p:cNvSpPr>
            <a:spLocks noChangeArrowheads="1"/>
          </p:cNvSpPr>
          <p:nvPr/>
        </p:nvSpPr>
        <p:spPr bwMode="auto">
          <a:xfrm>
            <a:off x="328613" y="5251450"/>
            <a:ext cx="83597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Utilisation de Naloxone, antagoniste de morphine</a:t>
            </a:r>
          </a:p>
          <a:p>
            <a:pPr algn="just"/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réveil progressif du patient, augmentation de la FR à 15/min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511300"/>
            <a:ext cx="8243888" cy="5003800"/>
          </a:xfrm>
        </p:spPr>
        <p:txBody>
          <a:bodyPr/>
          <a:lstStyle/>
          <a:p>
            <a:r>
              <a:rPr lang="fr-FR" altLang="fr-FR" sz="28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Cyanose :</a:t>
            </a:r>
            <a:endParaRPr lang="fr-FR" altLang="fr-FR" sz="2800" smtClean="0">
              <a:latin typeface="Arial" charset="0"/>
              <a:ea typeface="ＭＳ Ｐゴシック"/>
              <a:cs typeface="ＭＳ Ｐゴシック"/>
            </a:endParaRPr>
          </a:p>
          <a:p>
            <a:pPr lvl="1"/>
            <a:r>
              <a:rPr lang="fr-FR" altLang="fr-FR" smtClean="0">
                <a:latin typeface="Arial" charset="0"/>
                <a:ea typeface="ＭＳ Ｐゴシック"/>
              </a:rPr>
              <a:t>Coloration bleutée des téguments et des muqueuses.</a:t>
            </a:r>
          </a:p>
          <a:p>
            <a:pPr lvl="1"/>
            <a:r>
              <a:rPr lang="fr-FR" altLang="fr-FR" b="1" smtClean="0">
                <a:latin typeface="Arial" charset="0"/>
                <a:ea typeface="ＭＳ Ｐゴシック"/>
              </a:rPr>
              <a:t>Concentration d’hémoglobine réduite &gt; 5 g/dl de sang capillaire</a:t>
            </a:r>
            <a:endParaRPr lang="fr-FR" altLang="fr-FR" smtClean="0">
              <a:latin typeface="Arial" charset="0"/>
              <a:ea typeface="ＭＳ Ｐゴシック"/>
            </a:endParaRPr>
          </a:p>
          <a:p>
            <a:pPr lvl="1"/>
            <a:r>
              <a:rPr lang="fr-FR" altLang="fr-FR" smtClean="0">
                <a:latin typeface="Arial" charset="0"/>
                <a:ea typeface="ＭＳ Ｐゴシック"/>
              </a:rPr>
              <a:t>Traduit une hypoxémie profonde</a:t>
            </a:r>
          </a:p>
          <a:p>
            <a:pPr lvl="1"/>
            <a:r>
              <a:rPr lang="fr-FR" altLang="fr-FR" smtClean="0">
                <a:latin typeface="Arial" charset="0"/>
                <a:ea typeface="ＭＳ Ｐゴシック"/>
              </a:rPr>
              <a:t>Précoce en cas de polyglobulie</a:t>
            </a:r>
          </a:p>
          <a:p>
            <a:pPr lvl="1"/>
            <a:r>
              <a:rPr lang="fr-FR" altLang="fr-FR" smtClean="0">
                <a:latin typeface="Arial" charset="0"/>
                <a:ea typeface="ＭＳ Ｐゴシック"/>
              </a:rPr>
              <a:t>Tardive en cas d’anémie.</a:t>
            </a:r>
            <a:endParaRPr lang="fr-FR" altLang="fr-FR" sz="2400" smtClean="0">
              <a:latin typeface="Arial" charset="0"/>
              <a:ea typeface="ＭＳ Ｐゴシック"/>
            </a:endParaRPr>
          </a:p>
          <a:p>
            <a:pPr lvl="1"/>
            <a:endParaRPr lang="fr-FR" altLang="fr-FR" sz="2400" smtClean="0">
              <a:latin typeface="Arial" charset="0"/>
              <a:ea typeface="ＭＳ Ｐゴシック"/>
            </a:endParaRPr>
          </a:p>
        </p:txBody>
      </p:sp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>
          <a:xfrm>
            <a:off x="719138" y="304800"/>
            <a:ext cx="7772400" cy="812800"/>
          </a:xfrm>
        </p:spPr>
        <p:txBody>
          <a:bodyPr/>
          <a:lstStyle/>
          <a:p>
            <a:r>
              <a:rPr lang="fr-FR" altLang="fr-FR" sz="32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Diagnostic : Signes de gravité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7050" y="1066800"/>
            <a:ext cx="4067175" cy="16129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fr-FR" altLang="fr-FR" sz="2800" smtClean="0">
              <a:latin typeface="Arial" charset="0"/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r>
              <a:rPr lang="fr-FR" altLang="fr-FR" sz="28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Désaturation :</a:t>
            </a:r>
          </a:p>
          <a:p>
            <a:pPr lvl="1">
              <a:lnSpc>
                <a:spcPct val="90000"/>
              </a:lnSpc>
            </a:pPr>
            <a:r>
              <a:rPr lang="fr-FR" altLang="fr-FR" smtClean="0">
                <a:latin typeface="Arial" charset="0"/>
                <a:ea typeface="ＭＳ Ｐゴシック"/>
              </a:rPr>
              <a:t>Désaturation &lt; 90%</a:t>
            </a:r>
          </a:p>
          <a:p>
            <a:pPr lvl="1">
              <a:lnSpc>
                <a:spcPct val="90000"/>
              </a:lnSpc>
            </a:pPr>
            <a:endParaRPr lang="fr-FR" altLang="fr-FR" smtClean="0">
              <a:latin typeface="Arial" charset="0"/>
              <a:ea typeface="ＭＳ Ｐゴシック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title"/>
          </p:nvPr>
        </p:nvSpPr>
        <p:spPr>
          <a:xfrm>
            <a:off x="719138" y="304800"/>
            <a:ext cx="7772400" cy="812800"/>
          </a:xfrm>
        </p:spPr>
        <p:txBody>
          <a:bodyPr/>
          <a:lstStyle/>
          <a:p>
            <a:r>
              <a:rPr lang="fr-FR" altLang="fr-FR" sz="32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Diagnostic : Signes de gravité</a:t>
            </a:r>
          </a:p>
        </p:txBody>
      </p:sp>
      <p:grpSp>
        <p:nvGrpSpPr>
          <p:cNvPr id="60419" name="Group 7"/>
          <p:cNvGrpSpPr>
            <a:grpSpLocks/>
          </p:cNvGrpSpPr>
          <p:nvPr/>
        </p:nvGrpSpPr>
        <p:grpSpPr bwMode="auto">
          <a:xfrm>
            <a:off x="406400" y="2819400"/>
            <a:ext cx="7343775" cy="3886200"/>
            <a:chOff x="304" y="1616"/>
            <a:chExt cx="5204" cy="2448"/>
          </a:xfrm>
        </p:grpSpPr>
        <p:pic>
          <p:nvPicPr>
            <p:cNvPr id="60421" name="Picture 8" descr="SpO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" y="1616"/>
              <a:ext cx="5204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2" name="Line 5"/>
            <p:cNvSpPr>
              <a:spLocks noChangeShapeType="1"/>
            </p:cNvSpPr>
            <p:nvPr/>
          </p:nvSpPr>
          <p:spPr bwMode="auto">
            <a:xfrm>
              <a:off x="824" y="1952"/>
              <a:ext cx="1136" cy="0"/>
            </a:xfrm>
            <a:prstGeom prst="line">
              <a:avLst/>
            </a:prstGeom>
            <a:noFill/>
            <a:ln w="57150">
              <a:solidFill>
                <a:srgbClr val="E42A1D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23" name="Line 6"/>
            <p:cNvSpPr>
              <a:spLocks noChangeShapeType="1"/>
            </p:cNvSpPr>
            <p:nvPr/>
          </p:nvSpPr>
          <p:spPr bwMode="auto">
            <a:xfrm flipV="1">
              <a:off x="1936" y="1952"/>
              <a:ext cx="0" cy="1688"/>
            </a:xfrm>
            <a:prstGeom prst="line">
              <a:avLst/>
            </a:prstGeom>
            <a:noFill/>
            <a:ln w="57150">
              <a:solidFill>
                <a:srgbClr val="E42A1D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60420" name="Picture 5" descr="nellcoronfing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7138" y="1306513"/>
            <a:ext cx="244792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1143000"/>
          </a:xfrm>
        </p:spPr>
        <p:txBody>
          <a:bodyPr/>
          <a:lstStyle/>
          <a:p>
            <a:r>
              <a:rPr lang="fr-FR" altLang="fr-FR" sz="32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Diagnostic : Signes de gravité</a:t>
            </a:r>
          </a:p>
        </p:txBody>
      </p:sp>
      <p:sp>
        <p:nvSpPr>
          <p:cNvPr id="61442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312738" y="1536700"/>
            <a:ext cx="8609012" cy="4838700"/>
          </a:xfrm>
        </p:spPr>
        <p:txBody>
          <a:bodyPr/>
          <a:lstStyle/>
          <a:p>
            <a:r>
              <a:rPr lang="fr-FR" altLang="fr-FR" sz="24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Retentissement neurologique :</a:t>
            </a:r>
            <a:endParaRPr lang="fr-FR" altLang="fr-FR" sz="2400" smtClean="0">
              <a:latin typeface="Arial" charset="0"/>
              <a:ea typeface="ＭＳ Ｐゴシック"/>
              <a:cs typeface="ＭＳ Ｐゴシック"/>
            </a:endParaRPr>
          </a:p>
          <a:p>
            <a:pPr lvl="1"/>
            <a:r>
              <a:rPr lang="fr-FR" altLang="fr-FR" sz="2400" b="1" smtClean="0">
                <a:latin typeface="Arial" charset="0"/>
                <a:ea typeface="ＭＳ Ｐゴシック"/>
              </a:rPr>
              <a:t>Signes d’hypercapnie :</a:t>
            </a:r>
            <a:endParaRPr lang="fr-FR" altLang="fr-FR" sz="2400" smtClean="0">
              <a:latin typeface="Arial" charset="0"/>
              <a:ea typeface="ＭＳ Ｐゴシック"/>
            </a:endParaRPr>
          </a:p>
          <a:p>
            <a:pPr lvl="2"/>
            <a:r>
              <a:rPr lang="fr-FR" altLang="fr-FR" smtClean="0">
                <a:latin typeface="Arial" charset="0"/>
                <a:ea typeface="ＭＳ Ｐゴシック"/>
              </a:rPr>
              <a:t>Astérixis, ou « flapping tremor » : abolition transitoire du tonus de posture</a:t>
            </a:r>
          </a:p>
          <a:p>
            <a:pPr lvl="2"/>
            <a:r>
              <a:rPr lang="fr-FR" altLang="fr-FR" smtClean="0">
                <a:latin typeface="Arial" charset="0"/>
                <a:ea typeface="ＭＳ Ｐゴシック"/>
              </a:rPr>
              <a:t>Troubles du comportement et de la vigilance : agitation, confusion ou désorientation spatio-temporelle, ralentissement id</a:t>
            </a:r>
            <a:r>
              <a:rPr lang="fr-FR" altLang="fr-FR" smtClean="0">
                <a:latin typeface="Arial" charset="0"/>
                <a:ea typeface="ヒラギノ角ゴ Pro W3"/>
                <a:cs typeface="ヒラギノ角ゴ Pro W3"/>
              </a:rPr>
              <a:t>éo</a:t>
            </a:r>
            <a:r>
              <a:rPr lang="fr-FR" altLang="fr-FR" smtClean="0">
                <a:latin typeface="Arial" charset="0"/>
                <a:ea typeface="ＭＳ Ｐゴシック"/>
              </a:rPr>
              <a:t>-moteur, obnubilation, troubles de conscience</a:t>
            </a:r>
          </a:p>
          <a:p>
            <a:pPr lvl="1"/>
            <a:r>
              <a:rPr lang="fr-FR" altLang="fr-FR" sz="2400" b="1" smtClean="0">
                <a:latin typeface="Arial" charset="0"/>
                <a:ea typeface="ＭＳ Ｐゴシック"/>
              </a:rPr>
              <a:t>Signes d’hypoxémie :</a:t>
            </a:r>
          </a:p>
          <a:p>
            <a:pPr lvl="2"/>
            <a:r>
              <a:rPr lang="fr-FR" altLang="fr-FR" smtClean="0">
                <a:latin typeface="Arial" charset="0"/>
                <a:ea typeface="ヒラギノ角ゴ Pro W3"/>
                <a:cs typeface="ヒラギノ角ゴ Pro W3"/>
              </a:rPr>
              <a:t>Syndrome confusionnel, somnolence, perte de connaissance, coma</a:t>
            </a:r>
            <a:endParaRPr lang="fr-FR" altLang="fr-FR" smtClean="0">
              <a:latin typeface="Arial" charset="0"/>
              <a:ea typeface="ＭＳ Ｐゴシック"/>
            </a:endParaRPr>
          </a:p>
          <a:p>
            <a:pPr lvl="1"/>
            <a:r>
              <a:rPr lang="fr-FR" altLang="fr-FR" sz="2400" smtClean="0">
                <a:latin typeface="Arial" charset="0"/>
                <a:ea typeface="ＭＳ Ｐゴシック"/>
              </a:rPr>
              <a:t> Un coma doit conduire à l’intubation du patient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206500"/>
            <a:ext cx="4757737" cy="5448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8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Défaillance circulatoire :</a:t>
            </a:r>
            <a:endParaRPr lang="fr-FR" altLang="fr-FR" sz="2800" smtClean="0">
              <a:latin typeface="Arial" charset="0"/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endParaRPr lang="fr-FR" altLang="fr-FR" sz="2800" smtClean="0">
              <a:latin typeface="Arial" charset="0"/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r>
              <a:rPr lang="fr-FR" altLang="fr-FR" sz="2400" b="1" smtClean="0">
                <a:latin typeface="Arial" charset="0"/>
                <a:ea typeface="ＭＳ Ｐゴシック"/>
                <a:cs typeface="ＭＳ Ｐゴシック"/>
              </a:rPr>
              <a:t>Cœur pulmonaire aigu</a:t>
            </a:r>
            <a:endParaRPr lang="fr-FR" altLang="fr-FR" sz="2800" smtClean="0">
              <a:latin typeface="Arial" charset="0"/>
              <a:ea typeface="ＭＳ Ｐゴシック"/>
              <a:cs typeface="ＭＳ Ｐゴシック"/>
            </a:endParaRPr>
          </a:p>
          <a:p>
            <a:pPr lvl="1">
              <a:lnSpc>
                <a:spcPct val="90000"/>
              </a:lnSpc>
            </a:pPr>
            <a:r>
              <a:rPr lang="fr-FR" altLang="fr-FR" sz="2400" smtClean="0">
                <a:latin typeface="Arial" charset="0"/>
                <a:ea typeface="ＭＳ Ｐゴシック"/>
              </a:rPr>
              <a:t>Témoigne de la survenue brutale d’une hypertension artérielle pulmonaire.</a:t>
            </a:r>
          </a:p>
          <a:p>
            <a:pPr lvl="1">
              <a:lnSpc>
                <a:spcPct val="90000"/>
              </a:lnSpc>
            </a:pPr>
            <a:r>
              <a:rPr lang="fr-FR" altLang="fr-FR" sz="2400" smtClean="0">
                <a:latin typeface="Arial" charset="0"/>
                <a:ea typeface="ＭＳ Ｐゴシック"/>
              </a:rPr>
              <a:t>Signes cliniques : </a:t>
            </a:r>
          </a:p>
          <a:p>
            <a:pPr lvl="2">
              <a:lnSpc>
                <a:spcPct val="90000"/>
              </a:lnSpc>
            </a:pPr>
            <a:r>
              <a:rPr lang="fr-FR" altLang="fr-FR" smtClean="0">
                <a:latin typeface="Arial" charset="0"/>
                <a:ea typeface="ＭＳ Ｐゴシック"/>
              </a:rPr>
              <a:t>turgescence jugulaire</a:t>
            </a:r>
          </a:p>
          <a:p>
            <a:pPr lvl="2">
              <a:lnSpc>
                <a:spcPct val="90000"/>
              </a:lnSpc>
            </a:pPr>
            <a:r>
              <a:rPr lang="fr-FR" altLang="fr-FR" smtClean="0">
                <a:latin typeface="Arial" charset="0"/>
                <a:ea typeface="ＭＳ Ｐゴシック"/>
              </a:rPr>
              <a:t>reflux hépato-jugulaire</a:t>
            </a:r>
          </a:p>
          <a:p>
            <a:pPr lvl="2">
              <a:lnSpc>
                <a:spcPct val="90000"/>
              </a:lnSpc>
            </a:pPr>
            <a:r>
              <a:rPr lang="fr-FR" altLang="fr-FR" smtClean="0">
                <a:latin typeface="Arial" charset="0"/>
                <a:ea typeface="ＭＳ Ｐゴシック"/>
              </a:rPr>
              <a:t>hépatomégalie douloureuse</a:t>
            </a:r>
          </a:p>
          <a:p>
            <a:pPr lvl="2">
              <a:lnSpc>
                <a:spcPct val="90000"/>
              </a:lnSpc>
            </a:pPr>
            <a:r>
              <a:rPr lang="fr-FR" altLang="fr-FR" smtClean="0">
                <a:latin typeface="Arial" charset="0"/>
                <a:ea typeface="ＭＳ Ｐゴシック"/>
              </a:rPr>
              <a:t>signe de Harzer : </a:t>
            </a:r>
            <a:r>
              <a:rPr lang="fr-FR" altLang="fr-FR" sz="2000" smtClean="0">
                <a:latin typeface="Arial" charset="0"/>
                <a:ea typeface="ＭＳ Ｐゴシック"/>
              </a:rPr>
              <a:t>perception anormale des battements du ventricule droit dans le creux épigastrique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title"/>
          </p:nvPr>
        </p:nvSpPr>
        <p:spPr>
          <a:xfrm>
            <a:off x="798513" y="165100"/>
            <a:ext cx="7772400" cy="685800"/>
          </a:xfrm>
        </p:spPr>
        <p:txBody>
          <a:bodyPr/>
          <a:lstStyle/>
          <a:p>
            <a:r>
              <a:rPr lang="fr-FR" altLang="fr-FR" sz="3200" b="1" smtClean="0">
                <a:solidFill>
                  <a:schemeClr val="accent2"/>
                </a:solidFill>
                <a:latin typeface="Arial" charset="0"/>
                <a:ea typeface="ＭＳ Ｐゴシック"/>
                <a:cs typeface="ＭＳ Ｐゴシック"/>
              </a:rPr>
              <a:t>Diagnostic : Signes de gravité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5076825" y="1905000"/>
            <a:ext cx="3849688" cy="17446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2000" b="1">
                <a:solidFill>
                  <a:srgbClr val="000000"/>
                </a:solidFill>
                <a:ea typeface="ＭＳ Ｐゴシック"/>
                <a:cs typeface="ＭＳ Ｐゴシック"/>
              </a:rPr>
              <a:t>Doit faire évoquer :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altLang="fr-FR" sz="2000" b="1">
                <a:solidFill>
                  <a:srgbClr val="000000"/>
                </a:solidFill>
                <a:ea typeface="ＭＳ Ｐゴシック"/>
                <a:cs typeface="ＭＳ Ｐゴシック"/>
              </a:rPr>
              <a:t> embolie pulmonaire massive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altLang="fr-FR" sz="2000" b="1">
                <a:solidFill>
                  <a:srgbClr val="000000"/>
                </a:solidFill>
                <a:ea typeface="ＭＳ Ｐゴシック"/>
                <a:cs typeface="ＭＳ Ｐゴシック"/>
              </a:rPr>
              <a:t> pneumothorax compressif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altLang="fr-FR" sz="2000" b="1">
                <a:solidFill>
                  <a:srgbClr val="000000"/>
                </a:solidFill>
                <a:ea typeface="ＭＳ Ｐゴシック"/>
                <a:cs typeface="ＭＳ Ｐゴシック"/>
              </a:rPr>
              <a:t> asthme aigu grave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altLang="fr-FR" sz="2000" b="1">
                <a:solidFill>
                  <a:srgbClr val="000000"/>
                </a:solidFill>
                <a:ea typeface="ＭＳ Ｐゴシック"/>
                <a:cs typeface="ＭＳ Ｐゴシック"/>
              </a:rPr>
              <a:t> (tamponnade cardiaque)</a:t>
            </a: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4919663" y="4557713"/>
            <a:ext cx="3765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altLang="fr-FR" sz="2400" b="1">
                <a:solidFill>
                  <a:srgbClr val="000000"/>
                </a:solidFill>
                <a:ea typeface="ＭＳ Ｐゴシック"/>
                <a:cs typeface="ＭＳ Ｐゴシック"/>
              </a:rPr>
              <a:t> </a:t>
            </a: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Pouls paradoxal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altLang="fr-FR" sz="2400">
                <a:solidFill>
                  <a:srgbClr val="000000"/>
                </a:solidFill>
                <a:ea typeface="ＭＳ Ｐゴシック"/>
                <a:cs typeface="ＭＳ Ｐゴシック"/>
              </a:rPr>
              <a:t> </a:t>
            </a:r>
            <a:r>
              <a:rPr lang="fr-FR" altLang="fr-FR" sz="2000">
                <a:solidFill>
                  <a:srgbClr val="000000"/>
                </a:solidFill>
                <a:ea typeface="ＭＳ Ｐゴシック"/>
                <a:cs typeface="ＭＳ Ｐゴシック"/>
              </a:rPr>
              <a:t>Diminution de la pression artérielle systolique lors de l’inspiration.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F0F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F0F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1669</Words>
  <Application>Microsoft Office PowerPoint</Application>
  <PresentationFormat>Affichage à l'écran (4:3)</PresentationFormat>
  <Paragraphs>456</Paragraphs>
  <Slides>60</Slides>
  <Notes>30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Modèle de conception</vt:lpstr>
      </vt:variant>
      <vt:variant>
        <vt:i4>38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105" baseType="lpstr">
      <vt:lpstr>Arial</vt:lpstr>
      <vt:lpstr>Calibri</vt:lpstr>
      <vt:lpstr>Times New Roman</vt:lpstr>
      <vt:lpstr>ＭＳ Ｐゴシック</vt:lpstr>
      <vt:lpstr>ヒラギノ角ゴ Pro W3</vt:lpstr>
      <vt:lpstr>Lucida Grande</vt:lpstr>
      <vt:lpstr>Thème Office</vt:lpstr>
      <vt:lpstr>Modèle par défaut</vt:lpstr>
      <vt:lpstr>1_Modèle par défaut</vt:lpstr>
      <vt:lpstr>Nouvelle présentation</vt:lpstr>
      <vt:lpstr>Modèle par défaut</vt:lpstr>
      <vt:lpstr>Modèle par défaut</vt:lpstr>
      <vt:lpstr>Modèle par défaut</vt:lpstr>
      <vt:lpstr>Modèle par défaut</vt:lpstr>
      <vt:lpstr>Modèle par défaut</vt:lpstr>
      <vt:lpstr>Modèle par défaut</vt:lpstr>
      <vt:lpstr>Modèle par défaut</vt:lpstr>
      <vt:lpstr>Modèle par défaut</vt:lpstr>
      <vt:lpstr>Modèle par défaut</vt:lpstr>
      <vt:lpstr>Modèle par défaut</vt:lpstr>
      <vt:lpstr>Modèle par défaut</vt:lpstr>
      <vt:lpstr>Modèle par défaut</vt:lpstr>
      <vt:lpstr>1_Modèle par défaut</vt:lpstr>
      <vt:lpstr>1_Modèle par défaut</vt:lpstr>
      <vt:lpstr>1_Modèle par défaut</vt:lpstr>
      <vt:lpstr>1_Modèle par défaut</vt:lpstr>
      <vt:lpstr>1_Modèle par défaut</vt:lpstr>
      <vt:lpstr>1_Modèle par défaut</vt:lpstr>
      <vt:lpstr>1_Modèle par défaut</vt:lpstr>
      <vt:lpstr>1_Modèle par défaut</vt:lpstr>
      <vt:lpstr>1_Modèle par défaut</vt:lpstr>
      <vt:lpstr>1_Modèle par défaut</vt:lpstr>
      <vt:lpstr>1_Modèle par défaut</vt:lpstr>
      <vt:lpstr>Nouvelle présentation</vt:lpstr>
      <vt:lpstr>Nouvelle présentation</vt:lpstr>
      <vt:lpstr>Nouvelle présentation</vt:lpstr>
      <vt:lpstr>Nouvelle présentation</vt:lpstr>
      <vt:lpstr>Nouvelle présentation</vt:lpstr>
      <vt:lpstr>Nouvelle présentation</vt:lpstr>
      <vt:lpstr>Nouvelle présentation</vt:lpstr>
      <vt:lpstr>Nouvelle présentation</vt:lpstr>
      <vt:lpstr>Nouvelle présentation</vt:lpstr>
      <vt:lpstr>Nouvelle présentation</vt:lpstr>
      <vt:lpstr>Nouvelle présentation</vt:lpstr>
      <vt:lpstr>Document</vt:lpstr>
      <vt:lpstr>Diapositive 1</vt:lpstr>
      <vt:lpstr>Diapositive 2</vt:lpstr>
      <vt:lpstr>Détresse Respiratoire aiguë</vt:lpstr>
      <vt:lpstr>Diagnostic : Signes de lutte</vt:lpstr>
      <vt:lpstr>Diagnostic : Signes de gravité</vt:lpstr>
      <vt:lpstr>Diagnostic : Signes de gravité</vt:lpstr>
      <vt:lpstr>Diagnostic : Signes de gravité</vt:lpstr>
      <vt:lpstr>Diagnostic : Signes de gravité</vt:lpstr>
      <vt:lpstr>Diagnostic : Signes de gravité</vt:lpstr>
      <vt:lpstr>Diagnostic : Signes de gravité</vt:lpstr>
      <vt:lpstr>Diagnostic : Signes de gravité</vt:lpstr>
      <vt:lpstr>Conduite à Tenir</vt:lpstr>
      <vt:lpstr>Conduite à tenir</vt:lpstr>
      <vt:lpstr>Diapositive 14</vt:lpstr>
      <vt:lpstr>Diapositive 15</vt:lpstr>
      <vt:lpstr>Obstruction voies aériennes supérieures</vt:lpstr>
      <vt:lpstr>Diapositive 17</vt:lpstr>
      <vt:lpstr>Diapositive 18</vt:lpstr>
      <vt:lpstr>Diapositive 19</vt:lpstr>
      <vt:lpstr>Pneumothorax</vt:lpstr>
      <vt:lpstr>Pneumothorax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Décompensation d’une pathologie respiratoire chronique</vt:lpstr>
      <vt:lpstr>Décompensation d’une pathologie respiratoire chronique</vt:lpstr>
      <vt:lpstr>Décompensation d’une pathologie respiratoire chronique</vt:lpstr>
      <vt:lpstr>Diapositive 46</vt:lpstr>
      <vt:lpstr>Diapositive 47</vt:lpstr>
      <vt:lpstr>Diapositive 48</vt:lpstr>
      <vt:lpstr>Diapositive 49</vt:lpstr>
      <vt:lpstr>Embolie pulmonaire</vt:lpstr>
      <vt:lpstr>Embolie pulmonaire</vt:lpstr>
      <vt:lpstr>Embolie pulmonaire</vt:lpstr>
      <vt:lpstr>Crise d’asthme</vt:lpstr>
      <vt:lpstr>Crise d’asthme</vt:lpstr>
      <vt:lpstr>Diapositive 55</vt:lpstr>
      <vt:lpstr>Diapositive 56</vt:lpstr>
      <vt:lpstr>Diapositive 57</vt:lpstr>
      <vt:lpstr>Diapositive 58</vt:lpstr>
      <vt:lpstr>Diapositive 59</vt:lpstr>
      <vt:lpstr>Diapositive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PIEDNOIR PASCALE (pascale.piednoir)</dc:creator>
  <cp:lastModifiedBy>3205954</cp:lastModifiedBy>
  <cp:revision>3</cp:revision>
  <dcterms:created xsi:type="dcterms:W3CDTF">2013-11-26T13:46:57Z</dcterms:created>
  <dcterms:modified xsi:type="dcterms:W3CDTF">2013-12-05T16:49:46Z</dcterms:modified>
</cp:coreProperties>
</file>