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7" r:id="rId8"/>
    <p:sldId id="270" r:id="rId9"/>
    <p:sldId id="262" r:id="rId10"/>
    <p:sldId id="263" r:id="rId11"/>
    <p:sldId id="264" r:id="rId12"/>
    <p:sldId id="265" r:id="rId13"/>
    <p:sldId id="266" r:id="rId14"/>
    <p:sldId id="269" r:id="rId15"/>
    <p:sldId id="272" r:id="rId16"/>
    <p:sldId id="271" r:id="rId17"/>
    <p:sldId id="268" r:id="rId18"/>
    <p:sldId id="277" r:id="rId19"/>
    <p:sldId id="278" r:id="rId20"/>
    <p:sldId id="274" r:id="rId21"/>
    <p:sldId id="275" r:id="rId22"/>
    <p:sldId id="276" r:id="rId2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08" d="100"/>
          <a:sy n="108" d="100"/>
        </p:scale>
        <p:origin x="-712"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FF538E-F9B8-154D-A3EE-C4F449E84ED1}" type="datetimeFigureOut">
              <a:rPr lang="fr-FR" smtClean="0"/>
              <a:t>14/11/13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5CA3B2-CE8C-EE4C-A840-13BB2A5B4258}" type="slidenum">
              <a:rPr lang="fr-FR" smtClean="0"/>
              <a:t>‹#›</a:t>
            </a:fld>
            <a:endParaRPr lang="fr-FR"/>
          </a:p>
        </p:txBody>
      </p:sp>
    </p:spTree>
    <p:extLst>
      <p:ext uri="{BB962C8B-B14F-4D97-AF65-F5344CB8AC3E}">
        <p14:creationId xmlns:p14="http://schemas.microsoft.com/office/powerpoint/2010/main" val="38191545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DB4512B-AC6B-BB4C-8B81-A5417C524E28}" type="slidenum">
              <a:rPr lang="fr-FR"/>
              <a:pPr>
                <a:defRPr/>
              </a:pPr>
              <a:t>8</a:t>
            </a:fld>
            <a:endParaRPr lang="fr-F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14423" eaLnBrk="0" hangingPunct="0">
              <a:defRPr sz="2200">
                <a:solidFill>
                  <a:schemeClr val="tx1"/>
                </a:solidFill>
                <a:latin typeface="Arial" charset="0"/>
                <a:ea typeface="ＭＳ Ｐゴシック" charset="0"/>
                <a:cs typeface="ＭＳ Ｐゴシック" charset="0"/>
              </a:defRPr>
            </a:lvl1pPr>
            <a:lvl2pPr marL="685817" indent="-263776" defTabSz="914423" eaLnBrk="0" hangingPunct="0">
              <a:defRPr sz="2200">
                <a:solidFill>
                  <a:schemeClr val="tx1"/>
                </a:solidFill>
                <a:latin typeface="Arial" charset="0"/>
                <a:ea typeface="ＭＳ Ｐゴシック" charset="0"/>
              </a:defRPr>
            </a:lvl2pPr>
            <a:lvl3pPr marL="1055103" indent="-211021" defTabSz="914423" eaLnBrk="0" hangingPunct="0">
              <a:defRPr sz="2200">
                <a:solidFill>
                  <a:schemeClr val="tx1"/>
                </a:solidFill>
                <a:latin typeface="Arial" charset="0"/>
                <a:ea typeface="ＭＳ Ｐゴシック" charset="0"/>
              </a:defRPr>
            </a:lvl3pPr>
            <a:lvl4pPr marL="1477145" indent="-211021" defTabSz="914423" eaLnBrk="0" hangingPunct="0">
              <a:defRPr sz="2200">
                <a:solidFill>
                  <a:schemeClr val="tx1"/>
                </a:solidFill>
                <a:latin typeface="Arial" charset="0"/>
                <a:ea typeface="ＭＳ Ｐゴシック" charset="0"/>
              </a:defRPr>
            </a:lvl4pPr>
            <a:lvl5pPr marL="1899186" indent="-211021" defTabSz="914423" eaLnBrk="0" hangingPunct="0">
              <a:defRPr sz="2200">
                <a:solidFill>
                  <a:schemeClr val="tx1"/>
                </a:solidFill>
                <a:latin typeface="Arial" charset="0"/>
                <a:ea typeface="ＭＳ Ｐゴシック" charset="0"/>
              </a:defRPr>
            </a:lvl5pPr>
            <a:lvl6pPr marL="2321227" indent="-211021" defTabSz="914423" eaLnBrk="0" fontAlgn="base" hangingPunct="0">
              <a:spcBef>
                <a:spcPct val="0"/>
              </a:spcBef>
              <a:spcAft>
                <a:spcPct val="0"/>
              </a:spcAft>
              <a:defRPr sz="2200">
                <a:solidFill>
                  <a:schemeClr val="tx1"/>
                </a:solidFill>
                <a:latin typeface="Arial" charset="0"/>
                <a:ea typeface="ＭＳ Ｐゴシック" charset="0"/>
              </a:defRPr>
            </a:lvl6pPr>
            <a:lvl7pPr marL="2743269" indent="-211021" defTabSz="914423" eaLnBrk="0" fontAlgn="base" hangingPunct="0">
              <a:spcBef>
                <a:spcPct val="0"/>
              </a:spcBef>
              <a:spcAft>
                <a:spcPct val="0"/>
              </a:spcAft>
              <a:defRPr sz="2200">
                <a:solidFill>
                  <a:schemeClr val="tx1"/>
                </a:solidFill>
                <a:latin typeface="Arial" charset="0"/>
                <a:ea typeface="ＭＳ Ｐゴシック" charset="0"/>
              </a:defRPr>
            </a:lvl7pPr>
            <a:lvl8pPr marL="3165310" indent="-211021" defTabSz="914423" eaLnBrk="0" fontAlgn="base" hangingPunct="0">
              <a:spcBef>
                <a:spcPct val="0"/>
              </a:spcBef>
              <a:spcAft>
                <a:spcPct val="0"/>
              </a:spcAft>
              <a:defRPr sz="2200">
                <a:solidFill>
                  <a:schemeClr val="tx1"/>
                </a:solidFill>
                <a:latin typeface="Arial" charset="0"/>
                <a:ea typeface="ＭＳ Ｐゴシック" charset="0"/>
              </a:defRPr>
            </a:lvl8pPr>
            <a:lvl9pPr marL="3587351" indent="-211021" defTabSz="914423"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defRPr/>
            </a:pPr>
            <a:fld id="{94C2AA79-CB41-5946-A7EA-9C68FE7B8619}" type="slidenum">
              <a:rPr lang="fr-FR" sz="1200"/>
              <a:pPr eaLnBrk="1" hangingPunct="1">
                <a:defRPr/>
              </a:pPr>
              <a:t>17</a:t>
            </a:fld>
            <a:endParaRPr lang="fr-FR" sz="1200"/>
          </a:p>
        </p:txBody>
      </p:sp>
      <p:sp>
        <p:nvSpPr>
          <p:cNvPr id="424962" name="Rectangle 2"/>
          <p:cNvSpPr>
            <a:spLocks noGrp="1" noRot="1" noChangeAspect="1" noChangeArrowheads="1" noTextEdit="1"/>
          </p:cNvSpPr>
          <p:nvPr>
            <p:ph type="sldImg"/>
          </p:nvPr>
        </p:nvSpPr>
        <p:spPr>
          <a:xfrm>
            <a:off x="1143000" y="685800"/>
            <a:ext cx="4572000" cy="3429000"/>
          </a:xfrm>
          <a:ln/>
        </p:spPr>
      </p:sp>
      <p:sp>
        <p:nvSpPr>
          <p:cNvPr id="424963"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14423" eaLnBrk="0" hangingPunct="0">
              <a:defRPr sz="2200">
                <a:solidFill>
                  <a:schemeClr val="tx1"/>
                </a:solidFill>
                <a:latin typeface="Arial" charset="0"/>
                <a:ea typeface="ＭＳ Ｐゴシック" charset="0"/>
                <a:cs typeface="ＭＳ Ｐゴシック" charset="0"/>
              </a:defRPr>
            </a:lvl1pPr>
            <a:lvl2pPr marL="685817" indent="-263776" defTabSz="914423" eaLnBrk="0" hangingPunct="0">
              <a:defRPr sz="2200">
                <a:solidFill>
                  <a:schemeClr val="tx1"/>
                </a:solidFill>
                <a:latin typeface="Arial" charset="0"/>
                <a:ea typeface="ＭＳ Ｐゴシック" charset="0"/>
              </a:defRPr>
            </a:lvl2pPr>
            <a:lvl3pPr marL="1055103" indent="-211021" defTabSz="914423" eaLnBrk="0" hangingPunct="0">
              <a:defRPr sz="2200">
                <a:solidFill>
                  <a:schemeClr val="tx1"/>
                </a:solidFill>
                <a:latin typeface="Arial" charset="0"/>
                <a:ea typeface="ＭＳ Ｐゴシック" charset="0"/>
              </a:defRPr>
            </a:lvl3pPr>
            <a:lvl4pPr marL="1477145" indent="-211021" defTabSz="914423" eaLnBrk="0" hangingPunct="0">
              <a:defRPr sz="2200">
                <a:solidFill>
                  <a:schemeClr val="tx1"/>
                </a:solidFill>
                <a:latin typeface="Arial" charset="0"/>
                <a:ea typeface="ＭＳ Ｐゴシック" charset="0"/>
              </a:defRPr>
            </a:lvl4pPr>
            <a:lvl5pPr marL="1899186" indent="-211021" defTabSz="914423" eaLnBrk="0" hangingPunct="0">
              <a:defRPr sz="2200">
                <a:solidFill>
                  <a:schemeClr val="tx1"/>
                </a:solidFill>
                <a:latin typeface="Arial" charset="0"/>
                <a:ea typeface="ＭＳ Ｐゴシック" charset="0"/>
              </a:defRPr>
            </a:lvl5pPr>
            <a:lvl6pPr marL="2321227" indent="-211021" defTabSz="914423" eaLnBrk="0" fontAlgn="base" hangingPunct="0">
              <a:spcBef>
                <a:spcPct val="0"/>
              </a:spcBef>
              <a:spcAft>
                <a:spcPct val="0"/>
              </a:spcAft>
              <a:defRPr sz="2200">
                <a:solidFill>
                  <a:schemeClr val="tx1"/>
                </a:solidFill>
                <a:latin typeface="Arial" charset="0"/>
                <a:ea typeface="ＭＳ Ｐゴシック" charset="0"/>
              </a:defRPr>
            </a:lvl6pPr>
            <a:lvl7pPr marL="2743269" indent="-211021" defTabSz="914423" eaLnBrk="0" fontAlgn="base" hangingPunct="0">
              <a:spcBef>
                <a:spcPct val="0"/>
              </a:spcBef>
              <a:spcAft>
                <a:spcPct val="0"/>
              </a:spcAft>
              <a:defRPr sz="2200">
                <a:solidFill>
                  <a:schemeClr val="tx1"/>
                </a:solidFill>
                <a:latin typeface="Arial" charset="0"/>
                <a:ea typeface="ＭＳ Ｐゴシック" charset="0"/>
              </a:defRPr>
            </a:lvl7pPr>
            <a:lvl8pPr marL="3165310" indent="-211021" defTabSz="914423" eaLnBrk="0" fontAlgn="base" hangingPunct="0">
              <a:spcBef>
                <a:spcPct val="0"/>
              </a:spcBef>
              <a:spcAft>
                <a:spcPct val="0"/>
              </a:spcAft>
              <a:defRPr sz="2200">
                <a:solidFill>
                  <a:schemeClr val="tx1"/>
                </a:solidFill>
                <a:latin typeface="Arial" charset="0"/>
                <a:ea typeface="ＭＳ Ｐゴシック" charset="0"/>
              </a:defRPr>
            </a:lvl8pPr>
            <a:lvl9pPr marL="3587351" indent="-211021" defTabSz="914423"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defRPr/>
            </a:pPr>
            <a:fld id="{227C9C16-9665-4544-A5B0-D56769F3698E}" type="slidenum">
              <a:rPr lang="fr-FR" sz="1200"/>
              <a:pPr eaLnBrk="1" hangingPunct="1">
                <a:defRPr/>
              </a:pPr>
              <a:t>19</a:t>
            </a:fld>
            <a:endParaRPr lang="fr-FR" sz="1200"/>
          </a:p>
        </p:txBody>
      </p:sp>
      <p:sp>
        <p:nvSpPr>
          <p:cNvPr id="436226" name="Rectangle 2"/>
          <p:cNvSpPr>
            <a:spLocks noGrp="1" noRot="1" noChangeAspect="1" noChangeArrowheads="1" noTextEdit="1"/>
          </p:cNvSpPr>
          <p:nvPr>
            <p:ph type="sldImg"/>
          </p:nvPr>
        </p:nvSpPr>
        <p:spPr>
          <a:xfrm>
            <a:off x="956931" y="686474"/>
            <a:ext cx="4941072" cy="3428114"/>
          </a:xfrm>
          <a:ln/>
        </p:spPr>
      </p:sp>
      <p:sp>
        <p:nvSpPr>
          <p:cNvPr id="43622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59843"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CDC1CEA-069D-7E42-B9C8-FA73AE4D1F86}" type="datetimeFigureOut">
              <a:rPr lang="fr-FR" smtClean="0"/>
              <a:t>14/11/13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846681-AA2F-C64D-A69B-4D06D11B616B}" type="slidenum">
              <a:rPr lang="fr-FR" smtClean="0"/>
              <a:t>‹#›</a:t>
            </a:fld>
            <a:endParaRPr lang="fr-FR"/>
          </a:p>
        </p:txBody>
      </p:sp>
    </p:spTree>
    <p:extLst>
      <p:ext uri="{BB962C8B-B14F-4D97-AF65-F5344CB8AC3E}">
        <p14:creationId xmlns:p14="http://schemas.microsoft.com/office/powerpoint/2010/main" val="3474709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CDC1CEA-069D-7E42-B9C8-FA73AE4D1F86}" type="datetimeFigureOut">
              <a:rPr lang="fr-FR" smtClean="0"/>
              <a:t>14/11/13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846681-AA2F-C64D-A69B-4D06D11B616B}" type="slidenum">
              <a:rPr lang="fr-FR" smtClean="0"/>
              <a:t>‹#›</a:t>
            </a:fld>
            <a:endParaRPr lang="fr-FR"/>
          </a:p>
        </p:txBody>
      </p:sp>
    </p:spTree>
    <p:extLst>
      <p:ext uri="{BB962C8B-B14F-4D97-AF65-F5344CB8AC3E}">
        <p14:creationId xmlns:p14="http://schemas.microsoft.com/office/powerpoint/2010/main" val="283311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CDC1CEA-069D-7E42-B9C8-FA73AE4D1F86}" type="datetimeFigureOut">
              <a:rPr lang="fr-FR" smtClean="0"/>
              <a:t>14/11/13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846681-AA2F-C64D-A69B-4D06D11B616B}" type="slidenum">
              <a:rPr lang="fr-FR" smtClean="0"/>
              <a:t>‹#›</a:t>
            </a:fld>
            <a:endParaRPr lang="fr-FR"/>
          </a:p>
        </p:txBody>
      </p:sp>
    </p:spTree>
    <p:extLst>
      <p:ext uri="{BB962C8B-B14F-4D97-AF65-F5344CB8AC3E}">
        <p14:creationId xmlns:p14="http://schemas.microsoft.com/office/powerpoint/2010/main" val="3067431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CDC1CEA-069D-7E42-B9C8-FA73AE4D1F86}" type="datetimeFigureOut">
              <a:rPr lang="fr-FR" smtClean="0"/>
              <a:t>14/11/13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846681-AA2F-C64D-A69B-4D06D11B616B}" type="slidenum">
              <a:rPr lang="fr-FR" smtClean="0"/>
              <a:t>‹#›</a:t>
            </a:fld>
            <a:endParaRPr lang="fr-FR"/>
          </a:p>
        </p:txBody>
      </p:sp>
    </p:spTree>
    <p:extLst>
      <p:ext uri="{BB962C8B-B14F-4D97-AF65-F5344CB8AC3E}">
        <p14:creationId xmlns:p14="http://schemas.microsoft.com/office/powerpoint/2010/main" val="320954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CDC1CEA-069D-7E42-B9C8-FA73AE4D1F86}" type="datetimeFigureOut">
              <a:rPr lang="fr-FR" smtClean="0"/>
              <a:t>14/11/13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846681-AA2F-C64D-A69B-4D06D11B616B}" type="slidenum">
              <a:rPr lang="fr-FR" smtClean="0"/>
              <a:t>‹#›</a:t>
            </a:fld>
            <a:endParaRPr lang="fr-FR"/>
          </a:p>
        </p:txBody>
      </p:sp>
    </p:spTree>
    <p:extLst>
      <p:ext uri="{BB962C8B-B14F-4D97-AF65-F5344CB8AC3E}">
        <p14:creationId xmlns:p14="http://schemas.microsoft.com/office/powerpoint/2010/main" val="441219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CDC1CEA-069D-7E42-B9C8-FA73AE4D1F86}" type="datetimeFigureOut">
              <a:rPr lang="fr-FR" smtClean="0"/>
              <a:t>14/11/13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846681-AA2F-C64D-A69B-4D06D11B616B}" type="slidenum">
              <a:rPr lang="fr-FR" smtClean="0"/>
              <a:t>‹#›</a:t>
            </a:fld>
            <a:endParaRPr lang="fr-FR"/>
          </a:p>
        </p:txBody>
      </p:sp>
    </p:spTree>
    <p:extLst>
      <p:ext uri="{BB962C8B-B14F-4D97-AF65-F5344CB8AC3E}">
        <p14:creationId xmlns:p14="http://schemas.microsoft.com/office/powerpoint/2010/main" val="1244280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CDC1CEA-069D-7E42-B9C8-FA73AE4D1F86}" type="datetimeFigureOut">
              <a:rPr lang="fr-FR" smtClean="0"/>
              <a:t>14/11/13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B846681-AA2F-C64D-A69B-4D06D11B616B}" type="slidenum">
              <a:rPr lang="fr-FR" smtClean="0"/>
              <a:t>‹#›</a:t>
            </a:fld>
            <a:endParaRPr lang="fr-FR"/>
          </a:p>
        </p:txBody>
      </p:sp>
    </p:spTree>
    <p:extLst>
      <p:ext uri="{BB962C8B-B14F-4D97-AF65-F5344CB8AC3E}">
        <p14:creationId xmlns:p14="http://schemas.microsoft.com/office/powerpoint/2010/main" val="115423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CCDC1CEA-069D-7E42-B9C8-FA73AE4D1F86}" type="datetimeFigureOut">
              <a:rPr lang="fr-FR" smtClean="0"/>
              <a:t>14/11/13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B846681-AA2F-C64D-A69B-4D06D11B616B}" type="slidenum">
              <a:rPr lang="fr-FR" smtClean="0"/>
              <a:t>‹#›</a:t>
            </a:fld>
            <a:endParaRPr lang="fr-FR"/>
          </a:p>
        </p:txBody>
      </p:sp>
    </p:spTree>
    <p:extLst>
      <p:ext uri="{BB962C8B-B14F-4D97-AF65-F5344CB8AC3E}">
        <p14:creationId xmlns:p14="http://schemas.microsoft.com/office/powerpoint/2010/main" val="1024591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DC1CEA-069D-7E42-B9C8-FA73AE4D1F86}" type="datetimeFigureOut">
              <a:rPr lang="fr-FR" smtClean="0"/>
              <a:t>14/11/13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B846681-AA2F-C64D-A69B-4D06D11B616B}" type="slidenum">
              <a:rPr lang="fr-FR" smtClean="0"/>
              <a:t>‹#›</a:t>
            </a:fld>
            <a:endParaRPr lang="fr-FR"/>
          </a:p>
        </p:txBody>
      </p:sp>
    </p:spTree>
    <p:extLst>
      <p:ext uri="{BB962C8B-B14F-4D97-AF65-F5344CB8AC3E}">
        <p14:creationId xmlns:p14="http://schemas.microsoft.com/office/powerpoint/2010/main" val="2066718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CDC1CEA-069D-7E42-B9C8-FA73AE4D1F86}" type="datetimeFigureOut">
              <a:rPr lang="fr-FR" smtClean="0"/>
              <a:t>14/11/13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846681-AA2F-C64D-A69B-4D06D11B616B}" type="slidenum">
              <a:rPr lang="fr-FR" smtClean="0"/>
              <a:t>‹#›</a:t>
            </a:fld>
            <a:endParaRPr lang="fr-FR"/>
          </a:p>
        </p:txBody>
      </p:sp>
    </p:spTree>
    <p:extLst>
      <p:ext uri="{BB962C8B-B14F-4D97-AF65-F5344CB8AC3E}">
        <p14:creationId xmlns:p14="http://schemas.microsoft.com/office/powerpoint/2010/main" val="161375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CDC1CEA-069D-7E42-B9C8-FA73AE4D1F86}" type="datetimeFigureOut">
              <a:rPr lang="fr-FR" smtClean="0"/>
              <a:t>14/11/13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846681-AA2F-C64D-A69B-4D06D11B616B}" type="slidenum">
              <a:rPr lang="fr-FR" smtClean="0"/>
              <a:t>‹#›</a:t>
            </a:fld>
            <a:endParaRPr lang="fr-FR"/>
          </a:p>
        </p:txBody>
      </p:sp>
    </p:spTree>
    <p:extLst>
      <p:ext uri="{BB962C8B-B14F-4D97-AF65-F5344CB8AC3E}">
        <p14:creationId xmlns:p14="http://schemas.microsoft.com/office/powerpoint/2010/main" val="38755143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C1CEA-069D-7E42-B9C8-FA73AE4D1F86}" type="datetimeFigureOut">
              <a:rPr lang="fr-FR" smtClean="0"/>
              <a:t>14/11/13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46681-AA2F-C64D-A69B-4D06D11B616B}" type="slidenum">
              <a:rPr lang="fr-FR" smtClean="0"/>
              <a:t>‹#›</a:t>
            </a:fld>
            <a:endParaRPr lang="fr-FR"/>
          </a:p>
        </p:txBody>
      </p:sp>
    </p:spTree>
    <p:extLst>
      <p:ext uri="{BB962C8B-B14F-4D97-AF65-F5344CB8AC3E}">
        <p14:creationId xmlns:p14="http://schemas.microsoft.com/office/powerpoint/2010/main" val="1307272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w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Cas clinique N°1</a:t>
            </a:r>
            <a:endParaRPr lang="fr-FR" dirty="0"/>
          </a:p>
        </p:txBody>
      </p:sp>
      <p:sp>
        <p:nvSpPr>
          <p:cNvPr id="3" name="Sous-titre 2"/>
          <p:cNvSpPr>
            <a:spLocks noGrp="1"/>
          </p:cNvSpPr>
          <p:nvPr>
            <p:ph type="subTitle" idx="1"/>
          </p:nvPr>
        </p:nvSpPr>
        <p:spPr>
          <a:xfrm>
            <a:off x="1371600" y="3886200"/>
            <a:ext cx="6400800" cy="922055"/>
          </a:xfrm>
        </p:spPr>
        <p:txBody>
          <a:bodyPr/>
          <a:lstStyle/>
          <a:p>
            <a:r>
              <a:rPr lang="fr-FR" dirty="0" smtClean="0">
                <a:solidFill>
                  <a:schemeClr val="tx1"/>
                </a:solidFill>
              </a:rPr>
              <a:t>Tarik Asselah</a:t>
            </a:r>
            <a:endParaRPr lang="fr-FR" dirty="0">
              <a:solidFill>
                <a:schemeClr val="tx1"/>
              </a:solidFill>
            </a:endParaRPr>
          </a:p>
        </p:txBody>
      </p:sp>
    </p:spTree>
    <p:extLst>
      <p:ext uri="{BB962C8B-B14F-4D97-AF65-F5344CB8AC3E}">
        <p14:creationId xmlns:p14="http://schemas.microsoft.com/office/powerpoint/2010/main" val="1983752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Réponse</a:t>
            </a:r>
            <a:endParaRPr lang="fr-FR" dirty="0"/>
          </a:p>
        </p:txBody>
      </p:sp>
      <p:sp>
        <p:nvSpPr>
          <p:cNvPr id="3" name="Espace réservé du contenu 2"/>
          <p:cNvSpPr>
            <a:spLocks noGrp="1"/>
          </p:cNvSpPr>
          <p:nvPr>
            <p:ph idx="1"/>
          </p:nvPr>
        </p:nvSpPr>
        <p:spPr/>
        <p:txBody>
          <a:bodyPr>
            <a:normAutofit fontScale="85000" lnSpcReduction="10000"/>
          </a:bodyPr>
          <a:lstStyle/>
          <a:p>
            <a:pPr marL="0" indent="0">
              <a:buNone/>
            </a:pPr>
            <a:r>
              <a:rPr lang="fr-FR" dirty="0"/>
              <a:t>Sérologie VHC, sérologie de l’hépatite B (</a:t>
            </a:r>
            <a:r>
              <a:rPr lang="fr-FR" dirty="0" err="1"/>
              <a:t>AgHBs</a:t>
            </a:r>
            <a:r>
              <a:rPr lang="fr-FR" dirty="0"/>
              <a:t>, </a:t>
            </a:r>
            <a:r>
              <a:rPr lang="fr-FR" dirty="0" err="1"/>
              <a:t>Ac</a:t>
            </a:r>
            <a:r>
              <a:rPr lang="fr-FR" dirty="0"/>
              <a:t> </a:t>
            </a:r>
            <a:r>
              <a:rPr lang="fr-FR" dirty="0" err="1"/>
              <a:t>antiHBs</a:t>
            </a:r>
            <a:r>
              <a:rPr lang="fr-FR" dirty="0"/>
              <a:t> et </a:t>
            </a:r>
            <a:r>
              <a:rPr lang="fr-FR" dirty="0" err="1"/>
              <a:t>Ac</a:t>
            </a:r>
            <a:r>
              <a:rPr lang="fr-FR" dirty="0"/>
              <a:t> </a:t>
            </a:r>
            <a:r>
              <a:rPr lang="fr-FR" dirty="0" err="1"/>
              <a:t>antiHBc</a:t>
            </a:r>
            <a:r>
              <a:rPr lang="fr-FR" dirty="0"/>
              <a:t>) et VIH après accord du patient.</a:t>
            </a:r>
          </a:p>
          <a:p>
            <a:pPr marL="0" indent="0">
              <a:buNone/>
            </a:pPr>
            <a:endParaRPr lang="fr-FR" dirty="0" smtClean="0"/>
          </a:p>
          <a:p>
            <a:pPr marL="0" indent="0">
              <a:buNone/>
            </a:pPr>
            <a:r>
              <a:rPr lang="fr-FR" dirty="0" smtClean="0"/>
              <a:t>On </a:t>
            </a:r>
            <a:r>
              <a:rPr lang="fr-FR" dirty="0"/>
              <a:t>attend une sérologie VHC positive. Dans ce cas une PCR du VHC sera réalisée permettant d’affirmer la multiplication virale.</a:t>
            </a:r>
          </a:p>
          <a:p>
            <a:pPr marL="0" indent="0">
              <a:buNone/>
            </a:pPr>
            <a:r>
              <a:rPr lang="fr-FR" dirty="0"/>
              <a:t>Le test VIH peut être positif en raison des facteurs de risques identiques.</a:t>
            </a:r>
          </a:p>
          <a:p>
            <a:pPr marL="0" indent="0">
              <a:buNone/>
            </a:pPr>
            <a:r>
              <a:rPr lang="fr-FR" dirty="0"/>
              <a:t>Commentaire : </a:t>
            </a:r>
            <a:r>
              <a:rPr lang="fr-FR" dirty="0" err="1"/>
              <a:t>Ac</a:t>
            </a:r>
            <a:r>
              <a:rPr lang="fr-FR" dirty="0"/>
              <a:t> </a:t>
            </a:r>
            <a:r>
              <a:rPr lang="fr-FR" dirty="0" err="1"/>
              <a:t>antiHBs</a:t>
            </a:r>
            <a:r>
              <a:rPr lang="fr-FR" dirty="0"/>
              <a:t> &gt; 10 UI/ml avec </a:t>
            </a:r>
            <a:r>
              <a:rPr lang="fr-FR" dirty="0" err="1"/>
              <a:t>AgHBs</a:t>
            </a:r>
            <a:r>
              <a:rPr lang="fr-FR" dirty="0"/>
              <a:t> négatif et </a:t>
            </a:r>
            <a:r>
              <a:rPr lang="fr-FR" dirty="0" err="1"/>
              <a:t>Ac</a:t>
            </a:r>
            <a:r>
              <a:rPr lang="fr-FR" dirty="0"/>
              <a:t> </a:t>
            </a:r>
            <a:r>
              <a:rPr lang="fr-FR" dirty="0" err="1"/>
              <a:t>antiHBc</a:t>
            </a:r>
            <a:r>
              <a:rPr lang="fr-FR" dirty="0"/>
              <a:t> négatif témoignant d’une immunité vaccinale efficace.</a:t>
            </a:r>
          </a:p>
          <a:p>
            <a:pPr marL="0" indent="0">
              <a:buNone/>
            </a:pPr>
            <a:endParaRPr lang="fr-FR" dirty="0"/>
          </a:p>
        </p:txBody>
      </p:sp>
    </p:spTree>
    <p:extLst>
      <p:ext uri="{BB962C8B-B14F-4D97-AF65-F5344CB8AC3E}">
        <p14:creationId xmlns:p14="http://schemas.microsoft.com/office/powerpoint/2010/main" val="1432564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N°4</a:t>
            </a:r>
            <a:endParaRPr lang="fr-FR" dirty="0"/>
          </a:p>
        </p:txBody>
      </p:sp>
      <p:sp>
        <p:nvSpPr>
          <p:cNvPr id="3" name="Espace réservé du contenu 2"/>
          <p:cNvSpPr>
            <a:spLocks noGrp="1"/>
          </p:cNvSpPr>
          <p:nvPr>
            <p:ph idx="1"/>
          </p:nvPr>
        </p:nvSpPr>
        <p:spPr/>
        <p:txBody>
          <a:bodyPr>
            <a:normAutofit/>
          </a:bodyPr>
          <a:lstStyle/>
          <a:p>
            <a:pPr marL="0" indent="0">
              <a:buNone/>
            </a:pPr>
            <a:r>
              <a:rPr lang="fr-FR" dirty="0"/>
              <a:t>Vous posez l’indication d’une ponction biopsie hépatique par voie </a:t>
            </a:r>
            <a:r>
              <a:rPr lang="fr-FR" dirty="0" err="1"/>
              <a:t>transpariétale</a:t>
            </a:r>
            <a:endParaRPr lang="fr-FR" dirty="0"/>
          </a:p>
          <a:p>
            <a:pPr marL="0" lvl="0" indent="0">
              <a:buNone/>
            </a:pPr>
            <a:r>
              <a:rPr lang="fr-FR" b="1" dirty="0"/>
              <a:t>Quelles sont les contre-indications de cet examen </a:t>
            </a:r>
            <a:r>
              <a:rPr lang="fr-FR" b="1" dirty="0" smtClean="0"/>
              <a:t>?</a:t>
            </a:r>
          </a:p>
          <a:p>
            <a:pPr marL="0" lvl="0" indent="0">
              <a:buNone/>
            </a:pPr>
            <a:r>
              <a:rPr lang="fr-FR" b="1" dirty="0"/>
              <a:t>Qu’attendez vous de cet examen ?</a:t>
            </a:r>
            <a:endParaRPr lang="fr-FR" dirty="0"/>
          </a:p>
          <a:p>
            <a:pPr marL="0" lvl="0" indent="0">
              <a:buNone/>
            </a:pPr>
            <a:r>
              <a:rPr lang="fr-FR" b="1" dirty="0" smtClean="0"/>
              <a:t> </a:t>
            </a:r>
            <a:endParaRPr lang="fr-FR" dirty="0"/>
          </a:p>
          <a:p>
            <a:endParaRPr lang="fr-FR" dirty="0"/>
          </a:p>
        </p:txBody>
      </p:sp>
    </p:spTree>
    <p:extLst>
      <p:ext uri="{BB962C8B-B14F-4D97-AF65-F5344CB8AC3E}">
        <p14:creationId xmlns:p14="http://schemas.microsoft.com/office/powerpoint/2010/main" val="3826452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Réponse 4a</a:t>
            </a:r>
            <a:endParaRPr lang="fr-FR" dirty="0"/>
          </a:p>
        </p:txBody>
      </p:sp>
      <p:sp>
        <p:nvSpPr>
          <p:cNvPr id="3" name="Espace réservé du contenu 2"/>
          <p:cNvSpPr>
            <a:spLocks noGrp="1"/>
          </p:cNvSpPr>
          <p:nvPr>
            <p:ph idx="1"/>
          </p:nvPr>
        </p:nvSpPr>
        <p:spPr/>
        <p:txBody>
          <a:bodyPr>
            <a:normAutofit fontScale="85000" lnSpcReduction="20000"/>
          </a:bodyPr>
          <a:lstStyle/>
          <a:p>
            <a:pPr marL="0" indent="0">
              <a:buNone/>
            </a:pPr>
            <a:r>
              <a:rPr lang="fr-FR" dirty="0" smtClean="0"/>
              <a:t>Les contre-indications de la ponction biopsie hépatique par voie </a:t>
            </a:r>
            <a:r>
              <a:rPr lang="fr-FR" dirty="0" err="1" smtClean="0"/>
              <a:t>transpariétale</a:t>
            </a:r>
            <a:r>
              <a:rPr lang="fr-FR" dirty="0" smtClean="0"/>
              <a:t> sont principalement les désordres de la coagulation pourraient être précisés : TP &lt; 50%, plaquettes &lt; 50 000/mm3).</a:t>
            </a:r>
          </a:p>
          <a:p>
            <a:pPr marL="0" indent="0">
              <a:buNone/>
            </a:pPr>
            <a:endParaRPr lang="fr-FR" dirty="0"/>
          </a:p>
          <a:p>
            <a:pPr marL="0" indent="0">
              <a:buNone/>
            </a:pPr>
            <a:r>
              <a:rPr lang="fr-FR" dirty="0" smtClean="0"/>
              <a:t>Commentaire : Avant la réalisation d’une biopsie, il faut informer le patient des bénéfices et risques de l’examen. L’interrogatoire doit écarter la prise d’un médicament perturbant l’hémostase. Dans les cas où existent des troubles de la coagulation ou une ascite importante, on aura recours à une biopsie </a:t>
            </a:r>
            <a:r>
              <a:rPr lang="fr-FR" dirty="0" err="1" smtClean="0"/>
              <a:t>transveineuse</a:t>
            </a:r>
            <a:r>
              <a:rPr lang="fr-FR" dirty="0" smtClean="0"/>
              <a:t> et/ou aux tests non invasifs.</a:t>
            </a:r>
          </a:p>
          <a:p>
            <a:endParaRPr lang="fr-FR" dirty="0"/>
          </a:p>
        </p:txBody>
      </p:sp>
    </p:spTree>
    <p:extLst>
      <p:ext uri="{BB962C8B-B14F-4D97-AF65-F5344CB8AC3E}">
        <p14:creationId xmlns:p14="http://schemas.microsoft.com/office/powerpoint/2010/main" val="1292462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Réponse 4b</a:t>
            </a:r>
            <a:endParaRPr lang="fr-FR" dirty="0"/>
          </a:p>
        </p:txBody>
      </p:sp>
      <p:sp>
        <p:nvSpPr>
          <p:cNvPr id="3" name="Espace réservé du contenu 2"/>
          <p:cNvSpPr>
            <a:spLocks noGrp="1"/>
          </p:cNvSpPr>
          <p:nvPr>
            <p:ph idx="1"/>
          </p:nvPr>
        </p:nvSpPr>
        <p:spPr/>
        <p:txBody>
          <a:bodyPr/>
          <a:lstStyle/>
          <a:p>
            <a:r>
              <a:rPr lang="fr-FR" dirty="0"/>
              <a:t>Apprécie la sévérité de la maladie</a:t>
            </a:r>
          </a:p>
          <a:p>
            <a:pPr lvl="0"/>
            <a:r>
              <a:rPr lang="fr-FR" dirty="0"/>
              <a:t>Fibrose (score </a:t>
            </a:r>
            <a:r>
              <a:rPr lang="fr-FR" dirty="0" err="1"/>
              <a:t>Metavir</a:t>
            </a:r>
            <a:r>
              <a:rPr lang="fr-FR" dirty="0"/>
              <a:t>, ou score de </a:t>
            </a:r>
            <a:r>
              <a:rPr lang="fr-FR" dirty="0" err="1"/>
              <a:t>Knodell</a:t>
            </a:r>
            <a:r>
              <a:rPr lang="fr-FR" dirty="0"/>
              <a:t>)</a:t>
            </a:r>
          </a:p>
          <a:p>
            <a:pPr lvl="0"/>
            <a:r>
              <a:rPr lang="fr-FR" dirty="0"/>
              <a:t>Activité (score </a:t>
            </a:r>
            <a:r>
              <a:rPr lang="fr-FR" dirty="0" err="1"/>
              <a:t>Metavir</a:t>
            </a:r>
            <a:r>
              <a:rPr lang="fr-FR" dirty="0"/>
              <a:t>, ou score de </a:t>
            </a:r>
            <a:r>
              <a:rPr lang="fr-FR" dirty="0" err="1"/>
              <a:t>Knodell</a:t>
            </a:r>
            <a:r>
              <a:rPr lang="fr-FR" dirty="0"/>
              <a:t>)</a:t>
            </a:r>
          </a:p>
          <a:p>
            <a:pPr lvl="0"/>
            <a:r>
              <a:rPr lang="fr-FR" dirty="0"/>
              <a:t>Lésions associées : stéatose, </a:t>
            </a:r>
            <a:r>
              <a:rPr lang="fr-FR" dirty="0" err="1"/>
              <a:t>stéato</a:t>
            </a:r>
            <a:r>
              <a:rPr lang="fr-FR" dirty="0"/>
              <a:t>-hépatite, alcool (corps de Mallory…)</a:t>
            </a:r>
          </a:p>
          <a:p>
            <a:endParaRPr lang="fr-FR" dirty="0"/>
          </a:p>
        </p:txBody>
      </p:sp>
    </p:spTree>
    <p:extLst>
      <p:ext uri="{BB962C8B-B14F-4D97-AF65-F5344CB8AC3E}">
        <p14:creationId xmlns:p14="http://schemas.microsoft.com/office/powerpoint/2010/main" val="1413285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0" y="654050"/>
            <a:ext cx="7561263" cy="578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0163" name="Text Box 3"/>
          <p:cNvSpPr txBox="1">
            <a:spLocks noChangeArrowheads="1"/>
          </p:cNvSpPr>
          <p:nvPr/>
        </p:nvSpPr>
        <p:spPr bwMode="auto">
          <a:xfrm>
            <a:off x="5589588" y="6389688"/>
            <a:ext cx="27733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i="1" dirty="0" err="1"/>
              <a:t>Bedossa</a:t>
            </a:r>
            <a:r>
              <a:rPr lang="fr-FR" sz="1400" i="1" dirty="0"/>
              <a:t> et al. </a:t>
            </a:r>
            <a:r>
              <a:rPr lang="fr-FR" sz="1400" i="1" dirty="0" err="1"/>
              <a:t>Hepatology</a:t>
            </a:r>
            <a:r>
              <a:rPr lang="fr-FR" sz="1400" i="1" dirty="0"/>
              <a:t> 1994</a:t>
            </a:r>
          </a:p>
          <a:p>
            <a:pPr>
              <a:defRPr/>
            </a:pPr>
            <a:r>
              <a:rPr lang="fr-FR" sz="1400" i="1" dirty="0"/>
              <a:t>Asselah et al. Gut 2009</a:t>
            </a:r>
          </a:p>
        </p:txBody>
      </p:sp>
      <p:sp>
        <p:nvSpPr>
          <p:cNvPr id="14339" name="Title 1"/>
          <p:cNvSpPr txBox="1">
            <a:spLocks/>
          </p:cNvSpPr>
          <p:nvPr/>
        </p:nvSpPr>
        <p:spPr bwMode="auto">
          <a:xfrm>
            <a:off x="323850" y="38100"/>
            <a:ext cx="84963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GB" sz="2800" b="1" dirty="0" err="1" smtClean="0">
                <a:solidFill>
                  <a:srgbClr val="000000"/>
                </a:solidFill>
                <a:cs typeface="Arial" charset="0"/>
              </a:rPr>
              <a:t>Stades</a:t>
            </a:r>
            <a:r>
              <a:rPr lang="en-GB" sz="2800" b="1" dirty="0" smtClean="0">
                <a:solidFill>
                  <a:srgbClr val="000000"/>
                </a:solidFill>
                <a:cs typeface="Arial" charset="0"/>
              </a:rPr>
              <a:t> de </a:t>
            </a:r>
            <a:r>
              <a:rPr lang="en-GB" sz="2800" b="1" dirty="0" err="1" smtClean="0">
                <a:solidFill>
                  <a:srgbClr val="000000"/>
                </a:solidFill>
                <a:cs typeface="Arial" charset="0"/>
              </a:rPr>
              <a:t>Fibrose</a:t>
            </a:r>
            <a:endParaRPr lang="en-GB" sz="2800" b="1" dirty="0">
              <a:solidFill>
                <a:srgbClr val="000000"/>
              </a:solidFill>
              <a:cs typeface="Arial" charset="0"/>
            </a:endParaRPr>
          </a:p>
        </p:txBody>
      </p:sp>
      <p:sp>
        <p:nvSpPr>
          <p:cNvPr id="14340" name="Line 6"/>
          <p:cNvSpPr>
            <a:spLocks noChangeShapeType="1"/>
          </p:cNvSpPr>
          <p:nvPr/>
        </p:nvSpPr>
        <p:spPr bwMode="auto">
          <a:xfrm>
            <a:off x="0" y="574675"/>
            <a:ext cx="9144000"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Tree>
    <p:extLst>
      <p:ext uri="{BB962C8B-B14F-4D97-AF65-F5344CB8AC3E}">
        <p14:creationId xmlns:p14="http://schemas.microsoft.com/office/powerpoint/2010/main" val="2759202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2" name="Picture 4" descr="FS_enti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89" y="2024063"/>
            <a:ext cx="3014133"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293" name="Picture 5" descr="son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512" y="2092325"/>
            <a:ext cx="2932289"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294" name="Line 6"/>
          <p:cNvSpPr>
            <a:spLocks noChangeShapeType="1"/>
          </p:cNvSpPr>
          <p:nvPr/>
        </p:nvSpPr>
        <p:spPr bwMode="auto">
          <a:xfrm flipV="1">
            <a:off x="2308578" y="3163888"/>
            <a:ext cx="3395133" cy="1889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lstStyle/>
          <a:p>
            <a:endParaRPr lang="fr-FR"/>
          </a:p>
        </p:txBody>
      </p:sp>
      <p:pic>
        <p:nvPicPr>
          <p:cNvPr id="396295" name="Picture 7" descr="exam1"/>
          <p:cNvPicPr>
            <a:picLocks noChangeAspect="1" noChangeArrowheads="1"/>
          </p:cNvPicPr>
          <p:nvPr/>
        </p:nvPicPr>
        <p:blipFill>
          <a:blip r:embed="rId4">
            <a:extLst>
              <a:ext uri="{28A0092B-C50C-407E-A947-70E740481C1C}">
                <a14:useLocalDpi xmlns:a14="http://schemas.microsoft.com/office/drawing/2010/main" val="0"/>
              </a:ext>
            </a:extLst>
          </a:blip>
          <a:srcRect r="8002" b="15242"/>
          <a:stretch>
            <a:fillRect/>
          </a:stretch>
        </p:blipFill>
        <p:spPr bwMode="auto">
          <a:xfrm>
            <a:off x="6052256" y="4365625"/>
            <a:ext cx="2864556"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296" name="Rectangle 8"/>
          <p:cNvSpPr>
            <a:spLocks noChangeArrowheads="1"/>
          </p:cNvSpPr>
          <p:nvPr/>
        </p:nvSpPr>
        <p:spPr bwMode="auto">
          <a:xfrm>
            <a:off x="0" y="44450"/>
            <a:ext cx="934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nchor="ctr"/>
          <a:lstStyle/>
          <a:p>
            <a:pPr algn="ctr"/>
            <a:r>
              <a:rPr kumimoji="1" lang="fr-FR" sz="2400" b="1" dirty="0" err="1">
                <a:solidFill>
                  <a:srgbClr val="000000"/>
                </a:solidFill>
                <a:effectLst>
                  <a:outerShdw blurRad="38100" dist="38100" dir="2700000" algn="tl">
                    <a:srgbClr val="FFFFFF"/>
                  </a:outerShdw>
                </a:effectLst>
                <a:latin typeface="Arial"/>
                <a:cs typeface="Arial"/>
              </a:rPr>
              <a:t>Transient</a:t>
            </a:r>
            <a:r>
              <a:rPr kumimoji="1" lang="fr-FR" sz="2400" b="1" dirty="0">
                <a:solidFill>
                  <a:srgbClr val="000000"/>
                </a:solidFill>
                <a:effectLst>
                  <a:outerShdw blurRad="38100" dist="38100" dir="2700000" algn="tl">
                    <a:srgbClr val="FFFFFF"/>
                  </a:outerShdw>
                </a:effectLst>
                <a:latin typeface="Arial"/>
                <a:cs typeface="Arial"/>
              </a:rPr>
              <a:t> </a:t>
            </a:r>
            <a:r>
              <a:rPr kumimoji="1" lang="fr-FR" sz="2400" b="1" dirty="0" err="1">
                <a:solidFill>
                  <a:srgbClr val="000000"/>
                </a:solidFill>
                <a:effectLst>
                  <a:outerShdw blurRad="38100" dist="38100" dir="2700000" algn="tl">
                    <a:srgbClr val="FFFFFF"/>
                  </a:outerShdw>
                </a:effectLst>
                <a:latin typeface="Arial"/>
                <a:cs typeface="Arial"/>
              </a:rPr>
              <a:t>elastography</a:t>
            </a:r>
            <a:r>
              <a:rPr kumimoji="1" lang="fr-FR" sz="2400" b="1" dirty="0">
                <a:solidFill>
                  <a:srgbClr val="000000"/>
                </a:solidFill>
                <a:effectLst>
                  <a:outerShdw blurRad="38100" dist="38100" dir="2700000" algn="tl">
                    <a:srgbClr val="FFFFFF"/>
                  </a:outerShdw>
                </a:effectLst>
                <a:latin typeface="Arial"/>
                <a:cs typeface="Arial"/>
              </a:rPr>
              <a:t> (</a:t>
            </a:r>
            <a:r>
              <a:rPr kumimoji="1" lang="fr-FR" sz="2400" b="1" dirty="0" err="1">
                <a:solidFill>
                  <a:srgbClr val="000000"/>
                </a:solidFill>
                <a:effectLst>
                  <a:outerShdw blurRad="38100" dist="38100" dir="2700000" algn="tl">
                    <a:srgbClr val="FFFFFF"/>
                  </a:outerShdw>
                </a:effectLst>
                <a:latin typeface="Arial"/>
                <a:cs typeface="Arial"/>
              </a:rPr>
              <a:t>FibroScan</a:t>
            </a:r>
            <a:r>
              <a:rPr kumimoji="1" lang="fr-FR" sz="2400" b="1" dirty="0">
                <a:solidFill>
                  <a:srgbClr val="000000"/>
                </a:solidFill>
                <a:effectLst>
                  <a:outerShdw blurRad="38100" dist="38100" dir="2700000" algn="tl">
                    <a:srgbClr val="FFFFFF"/>
                  </a:outerShdw>
                </a:effectLst>
                <a:latin typeface="Arial"/>
                <a:cs typeface="Arial"/>
              </a:rPr>
              <a:t>)</a:t>
            </a:r>
          </a:p>
        </p:txBody>
      </p:sp>
      <p:sp>
        <p:nvSpPr>
          <p:cNvPr id="396297" name="Text Box 9"/>
          <p:cNvSpPr txBox="1">
            <a:spLocks noChangeArrowheads="1"/>
          </p:cNvSpPr>
          <p:nvPr/>
        </p:nvSpPr>
        <p:spPr bwMode="auto">
          <a:xfrm>
            <a:off x="3316281" y="2492375"/>
            <a:ext cx="2617273" cy="265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algn="ctr">
              <a:lnSpc>
                <a:spcPct val="140000"/>
              </a:lnSpc>
            </a:pPr>
            <a:r>
              <a:rPr lang="fr-FR" sz="2400" b="0"/>
              <a:t>Painless</a:t>
            </a:r>
          </a:p>
          <a:p>
            <a:pPr algn="ctr">
              <a:lnSpc>
                <a:spcPct val="140000"/>
              </a:lnSpc>
            </a:pPr>
            <a:r>
              <a:rPr lang="fr-FR" sz="2400" b="0"/>
              <a:t>Rapid (5 min)</a:t>
            </a:r>
          </a:p>
          <a:p>
            <a:pPr algn="ctr">
              <a:lnSpc>
                <a:spcPct val="140000"/>
              </a:lnSpc>
            </a:pPr>
            <a:r>
              <a:rPr lang="fr-FR" sz="2400" b="0"/>
              <a:t>Bedside/outpatient</a:t>
            </a:r>
          </a:p>
          <a:p>
            <a:pPr algn="ctr">
              <a:lnSpc>
                <a:spcPct val="140000"/>
              </a:lnSpc>
            </a:pPr>
            <a:r>
              <a:rPr lang="fr-FR" sz="2400" b="0"/>
              <a:t>Immediate results</a:t>
            </a:r>
          </a:p>
          <a:p>
            <a:pPr algn="ctr">
              <a:lnSpc>
                <a:spcPct val="140000"/>
              </a:lnSpc>
            </a:pPr>
            <a:r>
              <a:rPr lang="fr-FR" sz="2400" b="0"/>
              <a:t>Short training</a:t>
            </a:r>
          </a:p>
        </p:txBody>
      </p:sp>
    </p:spTree>
    <p:extLst>
      <p:ext uri="{BB962C8B-B14F-4D97-AF65-F5344CB8AC3E}">
        <p14:creationId xmlns:p14="http://schemas.microsoft.com/office/powerpoint/2010/main" val="4108991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8" name="Rectangle 4"/>
          <p:cNvSpPr>
            <a:spLocks noChangeArrowheads="1"/>
          </p:cNvSpPr>
          <p:nvPr/>
        </p:nvSpPr>
        <p:spPr bwMode="auto">
          <a:xfrm>
            <a:off x="1086556" y="381000"/>
            <a:ext cx="690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fr-FR" sz="3600" dirty="0" smtClean="0">
                <a:solidFill>
                  <a:srgbClr val="000000"/>
                </a:solidFill>
                <a:effectLst>
                  <a:outerShdw blurRad="38100" dist="38100" dir="2700000" algn="tl">
                    <a:srgbClr val="DDDDDD"/>
                  </a:outerShdw>
                </a:effectLst>
              </a:rPr>
              <a:t>Marqueurs non invasives</a:t>
            </a:r>
            <a:endParaRPr lang="fr-FR" sz="3600" dirty="0">
              <a:solidFill>
                <a:srgbClr val="000000"/>
              </a:solidFill>
              <a:effectLst>
                <a:outerShdw blurRad="38100" dist="38100" dir="2700000" algn="tl">
                  <a:srgbClr val="DDDDDD"/>
                </a:outerShdw>
              </a:effectLst>
            </a:endParaRPr>
          </a:p>
        </p:txBody>
      </p:sp>
      <p:sp>
        <p:nvSpPr>
          <p:cNvPr id="436229" name="Rectangle 5"/>
          <p:cNvSpPr>
            <a:spLocks noChangeArrowheads="1"/>
          </p:cNvSpPr>
          <p:nvPr/>
        </p:nvSpPr>
        <p:spPr bwMode="auto">
          <a:xfrm>
            <a:off x="815622" y="1981200"/>
            <a:ext cx="3996267" cy="4114800"/>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lnSpc>
                <a:spcPct val="90000"/>
              </a:lnSpc>
              <a:spcBef>
                <a:spcPct val="20000"/>
              </a:spcBef>
              <a:buSzPct val="100000"/>
            </a:pPr>
            <a:r>
              <a:rPr lang="fr-FR" sz="2800" b="0" u="sng">
                <a:solidFill>
                  <a:srgbClr val="F8F8F8"/>
                </a:solidFill>
              </a:rPr>
              <a:t>Biochemical markers</a:t>
            </a:r>
          </a:p>
          <a:p>
            <a:pPr marL="342900" indent="-342900">
              <a:lnSpc>
                <a:spcPct val="90000"/>
              </a:lnSpc>
              <a:spcBef>
                <a:spcPct val="20000"/>
              </a:spcBef>
              <a:buSzPct val="100000"/>
              <a:buFontTx/>
              <a:buChar char="•"/>
            </a:pPr>
            <a:r>
              <a:rPr lang="fr-FR" sz="2800" b="0">
                <a:solidFill>
                  <a:srgbClr val="F8F8F8"/>
                </a:solidFill>
              </a:rPr>
              <a:t>FibroTest</a:t>
            </a:r>
          </a:p>
          <a:p>
            <a:pPr marL="342900" indent="-342900">
              <a:lnSpc>
                <a:spcPct val="90000"/>
              </a:lnSpc>
              <a:spcBef>
                <a:spcPct val="20000"/>
              </a:spcBef>
              <a:buSzPct val="100000"/>
              <a:buFontTx/>
              <a:buChar char="•"/>
            </a:pPr>
            <a:r>
              <a:rPr lang="fr-FR" sz="2800" b="0">
                <a:solidFill>
                  <a:srgbClr val="F8F8F8"/>
                </a:solidFill>
              </a:rPr>
              <a:t>Forns</a:t>
            </a:r>
          </a:p>
          <a:p>
            <a:pPr marL="342900" indent="-342900">
              <a:lnSpc>
                <a:spcPct val="90000"/>
              </a:lnSpc>
              <a:spcBef>
                <a:spcPct val="20000"/>
              </a:spcBef>
              <a:buSzPct val="100000"/>
              <a:buFontTx/>
              <a:buChar char="•"/>
            </a:pPr>
            <a:r>
              <a:rPr lang="fr-FR" sz="2800" b="0">
                <a:solidFill>
                  <a:srgbClr val="F8F8F8"/>
                </a:solidFill>
              </a:rPr>
              <a:t>FIB-4</a:t>
            </a:r>
          </a:p>
          <a:p>
            <a:pPr marL="342900" indent="-342900">
              <a:lnSpc>
                <a:spcPct val="90000"/>
              </a:lnSpc>
              <a:spcBef>
                <a:spcPct val="20000"/>
              </a:spcBef>
              <a:buSzPct val="100000"/>
              <a:buFontTx/>
              <a:buChar char="•"/>
            </a:pPr>
            <a:r>
              <a:rPr lang="fr-FR" sz="2800" b="0">
                <a:solidFill>
                  <a:srgbClr val="F8F8F8"/>
                </a:solidFill>
              </a:rPr>
              <a:t>ELF</a:t>
            </a:r>
          </a:p>
          <a:p>
            <a:pPr marL="342900" indent="-342900">
              <a:lnSpc>
                <a:spcPct val="90000"/>
              </a:lnSpc>
              <a:spcBef>
                <a:spcPct val="20000"/>
              </a:spcBef>
              <a:buSzPct val="100000"/>
              <a:buFontTx/>
              <a:buChar char="•"/>
            </a:pPr>
            <a:r>
              <a:rPr lang="fr-FR" sz="2800" b="0">
                <a:solidFill>
                  <a:srgbClr val="F8F8F8"/>
                </a:solidFill>
              </a:rPr>
              <a:t>APRI</a:t>
            </a:r>
          </a:p>
          <a:p>
            <a:pPr marL="342900" indent="-342900">
              <a:lnSpc>
                <a:spcPct val="90000"/>
              </a:lnSpc>
              <a:spcBef>
                <a:spcPct val="20000"/>
              </a:spcBef>
              <a:buSzPct val="100000"/>
              <a:buFontTx/>
              <a:buChar char="•"/>
            </a:pPr>
            <a:r>
              <a:rPr lang="fr-FR" sz="2800" b="0">
                <a:solidFill>
                  <a:srgbClr val="F8F8F8"/>
                </a:solidFill>
              </a:rPr>
              <a:t>Fibrometre…</a:t>
            </a:r>
          </a:p>
          <a:p>
            <a:pPr marL="342900" indent="-342900">
              <a:lnSpc>
                <a:spcPct val="90000"/>
              </a:lnSpc>
              <a:spcBef>
                <a:spcPct val="20000"/>
              </a:spcBef>
              <a:buSzPct val="100000"/>
              <a:buFontTx/>
              <a:buChar char="•"/>
            </a:pPr>
            <a:r>
              <a:rPr lang="fr-FR" sz="2800" b="0">
                <a:solidFill>
                  <a:srgbClr val="F8F8F8"/>
                </a:solidFill>
              </a:rPr>
              <a:t>Markers of the matrix</a:t>
            </a:r>
          </a:p>
        </p:txBody>
      </p:sp>
      <p:sp>
        <p:nvSpPr>
          <p:cNvPr id="436230" name="Rectangle 6"/>
          <p:cNvSpPr>
            <a:spLocks noChangeArrowheads="1"/>
          </p:cNvSpPr>
          <p:nvPr/>
        </p:nvSpPr>
        <p:spPr bwMode="auto">
          <a:xfrm>
            <a:off x="4947355" y="1981200"/>
            <a:ext cx="3386667" cy="4114800"/>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buSzPct val="100000"/>
            </a:pPr>
            <a:r>
              <a:rPr lang="fr-FR" sz="2800" b="0" u="sng">
                <a:solidFill>
                  <a:srgbClr val="F8F8F8"/>
                </a:solidFill>
              </a:rPr>
              <a:t>Physical markers</a:t>
            </a:r>
          </a:p>
          <a:p>
            <a:pPr marL="342900" indent="-342900">
              <a:spcBef>
                <a:spcPct val="20000"/>
              </a:spcBef>
              <a:buSzPct val="100000"/>
              <a:buFontTx/>
              <a:buChar char="•"/>
            </a:pPr>
            <a:endParaRPr lang="fr-FR" sz="2800" b="0">
              <a:solidFill>
                <a:srgbClr val="F8F8F8"/>
              </a:solidFill>
            </a:endParaRPr>
          </a:p>
          <a:p>
            <a:pPr marL="342900" indent="-342900">
              <a:spcBef>
                <a:spcPct val="20000"/>
              </a:spcBef>
              <a:buSzPct val="100000"/>
              <a:buFontTx/>
              <a:buChar char="•"/>
            </a:pPr>
            <a:endParaRPr lang="fr-FR" sz="2800" b="0">
              <a:solidFill>
                <a:srgbClr val="F8F8F8"/>
              </a:solidFill>
            </a:endParaRPr>
          </a:p>
          <a:p>
            <a:pPr marL="342900" indent="-342900">
              <a:spcBef>
                <a:spcPct val="20000"/>
              </a:spcBef>
              <a:buSzPct val="100000"/>
              <a:buFontTx/>
              <a:buChar char="•"/>
            </a:pPr>
            <a:r>
              <a:rPr lang="fr-FR" sz="2800" b="0">
                <a:solidFill>
                  <a:srgbClr val="F8F8F8"/>
                </a:solidFill>
              </a:rPr>
              <a:t>FibroScan</a:t>
            </a:r>
          </a:p>
        </p:txBody>
      </p:sp>
      <p:sp>
        <p:nvSpPr>
          <p:cNvPr id="436231" name="Line 7"/>
          <p:cNvSpPr>
            <a:spLocks noChangeShapeType="1"/>
          </p:cNvSpPr>
          <p:nvPr/>
        </p:nvSpPr>
        <p:spPr bwMode="auto">
          <a:xfrm>
            <a:off x="476956" y="1600200"/>
            <a:ext cx="8128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Tree>
    <p:extLst>
      <p:ext uri="{BB962C8B-B14F-4D97-AF65-F5344CB8AC3E}">
        <p14:creationId xmlns:p14="http://schemas.microsoft.com/office/powerpoint/2010/main" val="3260025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Text Box 2" descr="25%"/>
          <p:cNvSpPr txBox="1">
            <a:spLocks noChangeArrowheads="1"/>
          </p:cNvSpPr>
          <p:nvPr/>
        </p:nvSpPr>
        <p:spPr bwMode="auto">
          <a:xfrm>
            <a:off x="0" y="6553200"/>
            <a:ext cx="3725863" cy="304800"/>
          </a:xfrm>
          <a:prstGeom prst="rect">
            <a:avLst/>
          </a:prstGeom>
          <a:noFill/>
          <a:ln>
            <a:noFill/>
          </a:ln>
          <a:effectLst/>
          <a:extLst>
            <a:ext uri="{909E8E84-426E-40dd-AFC4-6F175D3DCCD1}">
              <a14:hiddenFill xmlns:a14="http://schemas.microsoft.com/office/drawing/2010/main">
                <a:pattFill prst="pct25">
                  <a:fgClr>
                    <a:srgbClr val="B2B2B2"/>
                  </a:fgClr>
                  <a:bgClr>
                    <a:schemeClr val="tx1"/>
                  </a:bgClr>
                </a:patt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fr-FR" sz="1400" b="1" i="1">
                <a:cs typeface="+mn-cs"/>
              </a:rPr>
              <a:t>Dienstag et al. NEJM 2008</a:t>
            </a:r>
            <a:endParaRPr lang="fr-FR" sz="1400" i="1">
              <a:cs typeface="+mn-cs"/>
            </a:endParaRPr>
          </a:p>
        </p:txBody>
      </p:sp>
      <p:sp>
        <p:nvSpPr>
          <p:cNvPr id="423939" name="Rectangle 3"/>
          <p:cNvSpPr>
            <a:spLocks noGrp="1" noChangeArrowheads="1"/>
          </p:cNvSpPr>
          <p:nvPr>
            <p:ph type="title"/>
          </p:nvPr>
        </p:nvSpPr>
        <p:spPr>
          <a:xfrm>
            <a:off x="0" y="269875"/>
            <a:ext cx="9144000" cy="650875"/>
          </a:xfrm>
          <a:noFill/>
          <a:ln>
            <a:solidFill>
              <a:srgbClr val="0000CC"/>
            </a:solidFill>
            <a:miter lim="800000"/>
            <a:headEnd/>
            <a:tailEnd/>
          </a:ln>
        </p:spPr>
        <p:txBody>
          <a:bodyPr>
            <a:spAutoFit/>
          </a:bodyPr>
          <a:lstStyle/>
          <a:p>
            <a:pPr eaLnBrk="1" hangingPunct="1">
              <a:defRPr/>
            </a:pPr>
            <a:r>
              <a:rPr lang="fr-FR" sz="3600" b="1" dirty="0" smtClean="0">
                <a:solidFill>
                  <a:srgbClr val="000000"/>
                </a:solidFill>
              </a:rPr>
              <a:t>Epidémiologie du VHB</a:t>
            </a:r>
          </a:p>
        </p:txBody>
      </p:sp>
      <p:sp>
        <p:nvSpPr>
          <p:cNvPr id="423940" name="Text Box 4"/>
          <p:cNvSpPr txBox="1">
            <a:spLocks noChangeArrowheads="1"/>
          </p:cNvSpPr>
          <p:nvPr/>
        </p:nvSpPr>
        <p:spPr bwMode="auto">
          <a:xfrm>
            <a:off x="46038" y="1125538"/>
            <a:ext cx="9097962"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tabLst>
                <a:tab pos="266700" algn="l"/>
              </a:tabLst>
              <a:defRPr sz="2400">
                <a:solidFill>
                  <a:schemeClr val="tx1"/>
                </a:solidFill>
                <a:latin typeface="Arial" charset="0"/>
                <a:ea typeface="ＭＳ Ｐゴシック" charset="0"/>
                <a:cs typeface="ＭＳ Ｐゴシック" charset="0"/>
              </a:defRPr>
            </a:lvl1pPr>
            <a:lvl2pPr marL="742950" indent="-285750" eaLnBrk="0" hangingPunct="0">
              <a:tabLst>
                <a:tab pos="266700" algn="l"/>
              </a:tabLst>
              <a:defRPr sz="2400">
                <a:solidFill>
                  <a:schemeClr val="tx1"/>
                </a:solidFill>
                <a:latin typeface="Arial" charset="0"/>
                <a:ea typeface="ＭＳ Ｐゴシック" charset="0"/>
              </a:defRPr>
            </a:lvl2pPr>
            <a:lvl3pPr marL="1143000" indent="-228600" eaLnBrk="0" hangingPunct="0">
              <a:tabLst>
                <a:tab pos="266700" algn="l"/>
              </a:tabLst>
              <a:defRPr sz="2400">
                <a:solidFill>
                  <a:schemeClr val="tx1"/>
                </a:solidFill>
                <a:latin typeface="Arial" charset="0"/>
                <a:ea typeface="ＭＳ Ｐゴシック" charset="0"/>
              </a:defRPr>
            </a:lvl3pPr>
            <a:lvl4pPr marL="1600200" indent="-228600" eaLnBrk="0" hangingPunct="0">
              <a:tabLst>
                <a:tab pos="266700" algn="l"/>
              </a:tabLst>
              <a:defRPr sz="2400">
                <a:solidFill>
                  <a:schemeClr val="tx1"/>
                </a:solidFill>
                <a:latin typeface="Arial" charset="0"/>
                <a:ea typeface="ＭＳ Ｐゴシック" charset="0"/>
              </a:defRPr>
            </a:lvl4pPr>
            <a:lvl5pPr marL="2057400" indent="-228600" eaLnBrk="0" hangingPunct="0">
              <a:tabLst>
                <a:tab pos="2667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9pPr>
          </a:lstStyle>
          <a:p>
            <a:pPr eaLnBrk="1" hangingPunct="1">
              <a:lnSpc>
                <a:spcPct val="130000"/>
              </a:lnSpc>
              <a:buFont typeface="Wingdings" charset="0"/>
              <a:buChar char="Ø"/>
              <a:defRPr/>
            </a:pPr>
            <a:r>
              <a:rPr lang="fr-FR" sz="1600" b="1" i="1" dirty="0" smtClean="0">
                <a:solidFill>
                  <a:srgbClr val="FF0000"/>
                </a:solidFill>
              </a:rPr>
              <a:t>2 milliards</a:t>
            </a:r>
            <a:r>
              <a:rPr lang="fr-FR" sz="1600" b="1" i="1" dirty="0" smtClean="0"/>
              <a:t> de personnes infectées ; </a:t>
            </a:r>
            <a:r>
              <a:rPr lang="fr-FR" sz="1600" b="1" i="1" dirty="0" smtClean="0">
                <a:solidFill>
                  <a:srgbClr val="FF0000"/>
                </a:solidFill>
              </a:rPr>
              <a:t>360 millions</a:t>
            </a:r>
            <a:r>
              <a:rPr lang="fr-FR" sz="1600" b="1" i="1" dirty="0" smtClean="0"/>
              <a:t> de porteurs chroniques; </a:t>
            </a:r>
            <a:r>
              <a:rPr lang="fr-FR" sz="1600" b="1" i="1" dirty="0" smtClean="0">
                <a:solidFill>
                  <a:srgbClr val="FF0000"/>
                </a:solidFill>
              </a:rPr>
              <a:t>520.000</a:t>
            </a:r>
            <a:r>
              <a:rPr lang="fr-FR" sz="1600" b="1" i="1" dirty="0" smtClean="0"/>
              <a:t> morts par an.</a:t>
            </a:r>
          </a:p>
        </p:txBody>
      </p:sp>
      <p:grpSp>
        <p:nvGrpSpPr>
          <p:cNvPr id="22532" name="Group 5"/>
          <p:cNvGrpSpPr>
            <a:grpSpLocks/>
          </p:cNvGrpSpPr>
          <p:nvPr/>
        </p:nvGrpSpPr>
        <p:grpSpPr bwMode="auto">
          <a:xfrm>
            <a:off x="863600" y="1863725"/>
            <a:ext cx="7453313" cy="4098925"/>
            <a:chOff x="340" y="1174"/>
            <a:chExt cx="4695" cy="2582"/>
          </a:xfrm>
        </p:grpSpPr>
        <p:sp>
          <p:nvSpPr>
            <p:cNvPr id="423942" name="Freeform 6"/>
            <p:cNvSpPr>
              <a:spLocks/>
            </p:cNvSpPr>
            <p:nvPr/>
          </p:nvSpPr>
          <p:spPr bwMode="auto">
            <a:xfrm>
              <a:off x="3328" y="2243"/>
              <a:ext cx="181" cy="147"/>
            </a:xfrm>
            <a:custGeom>
              <a:avLst/>
              <a:gdLst>
                <a:gd name="T0" fmla="*/ 0 w 204"/>
                <a:gd name="T1" fmla="*/ 71 h 147"/>
                <a:gd name="T2" fmla="*/ 4 w 204"/>
                <a:gd name="T3" fmla="*/ 109 h 147"/>
                <a:gd name="T4" fmla="*/ 13 w 204"/>
                <a:gd name="T5" fmla="*/ 121 h 147"/>
                <a:gd name="T6" fmla="*/ 4 w 204"/>
                <a:gd name="T7" fmla="*/ 138 h 147"/>
                <a:gd name="T8" fmla="*/ 24 w 204"/>
                <a:gd name="T9" fmla="*/ 146 h 147"/>
                <a:gd name="T10" fmla="*/ 65 w 204"/>
                <a:gd name="T11" fmla="*/ 138 h 147"/>
                <a:gd name="T12" fmla="*/ 69 w 204"/>
                <a:gd name="T13" fmla="*/ 116 h 147"/>
                <a:gd name="T14" fmla="*/ 98 w 204"/>
                <a:gd name="T15" fmla="*/ 106 h 147"/>
                <a:gd name="T16" fmla="*/ 101 w 204"/>
                <a:gd name="T17" fmla="*/ 88 h 147"/>
                <a:gd name="T18" fmla="*/ 112 w 204"/>
                <a:gd name="T19" fmla="*/ 85 h 147"/>
                <a:gd name="T20" fmla="*/ 106 w 204"/>
                <a:gd name="T21" fmla="*/ 73 h 147"/>
                <a:gd name="T22" fmla="*/ 119 w 204"/>
                <a:gd name="T23" fmla="*/ 73 h 147"/>
                <a:gd name="T24" fmla="*/ 126 w 204"/>
                <a:gd name="T25" fmla="*/ 55 h 147"/>
                <a:gd name="T26" fmla="*/ 122 w 204"/>
                <a:gd name="T27" fmla="*/ 38 h 147"/>
                <a:gd name="T28" fmla="*/ 158 w 204"/>
                <a:gd name="T29" fmla="*/ 25 h 147"/>
                <a:gd name="T30" fmla="*/ 160 w 204"/>
                <a:gd name="T31" fmla="*/ 22 h 147"/>
                <a:gd name="T32" fmla="*/ 146 w 204"/>
                <a:gd name="T33" fmla="*/ 17 h 147"/>
                <a:gd name="T34" fmla="*/ 126 w 204"/>
                <a:gd name="T35" fmla="*/ 31 h 147"/>
                <a:gd name="T36" fmla="*/ 119 w 204"/>
                <a:gd name="T37" fmla="*/ 0 h 147"/>
                <a:gd name="T38" fmla="*/ 100 w 204"/>
                <a:gd name="T39" fmla="*/ 22 h 147"/>
                <a:gd name="T40" fmla="*/ 50 w 204"/>
                <a:gd name="T41" fmla="*/ 22 h 147"/>
                <a:gd name="T42" fmla="*/ 26 w 204"/>
                <a:gd name="T43" fmla="*/ 55 h 147"/>
                <a:gd name="T44" fmla="*/ 11 w 204"/>
                <a:gd name="T45" fmla="*/ 45 h 147"/>
                <a:gd name="T46" fmla="*/ 0 w 204"/>
                <a:gd name="T47" fmla="*/ 71 h 1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4" h="147">
                  <a:moveTo>
                    <a:pt x="0" y="71"/>
                  </a:moveTo>
                  <a:lnTo>
                    <a:pt x="5" y="109"/>
                  </a:lnTo>
                  <a:lnTo>
                    <a:pt x="17" y="121"/>
                  </a:lnTo>
                  <a:lnTo>
                    <a:pt x="5" y="138"/>
                  </a:lnTo>
                  <a:lnTo>
                    <a:pt x="30" y="146"/>
                  </a:lnTo>
                  <a:lnTo>
                    <a:pt x="82" y="138"/>
                  </a:lnTo>
                  <a:lnTo>
                    <a:pt x="88" y="116"/>
                  </a:lnTo>
                  <a:lnTo>
                    <a:pt x="124" y="106"/>
                  </a:lnTo>
                  <a:lnTo>
                    <a:pt x="129" y="88"/>
                  </a:lnTo>
                  <a:lnTo>
                    <a:pt x="142" y="85"/>
                  </a:lnTo>
                  <a:lnTo>
                    <a:pt x="134" y="73"/>
                  </a:lnTo>
                  <a:lnTo>
                    <a:pt x="151" y="73"/>
                  </a:lnTo>
                  <a:lnTo>
                    <a:pt x="160" y="55"/>
                  </a:lnTo>
                  <a:lnTo>
                    <a:pt x="155" y="38"/>
                  </a:lnTo>
                  <a:lnTo>
                    <a:pt x="201" y="25"/>
                  </a:lnTo>
                  <a:lnTo>
                    <a:pt x="203" y="22"/>
                  </a:lnTo>
                  <a:lnTo>
                    <a:pt x="186" y="17"/>
                  </a:lnTo>
                  <a:lnTo>
                    <a:pt x="160" y="31"/>
                  </a:lnTo>
                  <a:lnTo>
                    <a:pt x="151" y="0"/>
                  </a:lnTo>
                  <a:lnTo>
                    <a:pt x="127" y="22"/>
                  </a:lnTo>
                  <a:lnTo>
                    <a:pt x="63" y="22"/>
                  </a:lnTo>
                  <a:lnTo>
                    <a:pt x="33" y="55"/>
                  </a:lnTo>
                  <a:lnTo>
                    <a:pt x="13" y="45"/>
                  </a:lnTo>
                  <a:lnTo>
                    <a:pt x="0" y="71"/>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43" name="Freeform 7"/>
            <p:cNvSpPr>
              <a:spLocks/>
            </p:cNvSpPr>
            <p:nvPr/>
          </p:nvSpPr>
          <p:spPr bwMode="auto">
            <a:xfrm>
              <a:off x="3328" y="2243"/>
              <a:ext cx="187" cy="153"/>
            </a:xfrm>
            <a:custGeom>
              <a:avLst/>
              <a:gdLst>
                <a:gd name="T0" fmla="*/ 0 w 210"/>
                <a:gd name="T1" fmla="*/ 74 h 153"/>
                <a:gd name="T2" fmla="*/ 4 w 210"/>
                <a:gd name="T3" fmla="*/ 113 h 153"/>
                <a:gd name="T4" fmla="*/ 14 w 210"/>
                <a:gd name="T5" fmla="*/ 126 h 153"/>
                <a:gd name="T6" fmla="*/ 4 w 210"/>
                <a:gd name="T7" fmla="*/ 144 h 153"/>
                <a:gd name="T8" fmla="*/ 25 w 210"/>
                <a:gd name="T9" fmla="*/ 152 h 153"/>
                <a:gd name="T10" fmla="*/ 67 w 210"/>
                <a:gd name="T11" fmla="*/ 144 h 153"/>
                <a:gd name="T12" fmla="*/ 72 w 210"/>
                <a:gd name="T13" fmla="*/ 121 h 153"/>
                <a:gd name="T14" fmla="*/ 102 w 210"/>
                <a:gd name="T15" fmla="*/ 110 h 153"/>
                <a:gd name="T16" fmla="*/ 105 w 210"/>
                <a:gd name="T17" fmla="*/ 92 h 153"/>
                <a:gd name="T18" fmla="*/ 116 w 210"/>
                <a:gd name="T19" fmla="*/ 89 h 153"/>
                <a:gd name="T20" fmla="*/ 110 w 210"/>
                <a:gd name="T21" fmla="*/ 76 h 153"/>
                <a:gd name="T22" fmla="*/ 123 w 210"/>
                <a:gd name="T23" fmla="*/ 76 h 153"/>
                <a:gd name="T24" fmla="*/ 131 w 210"/>
                <a:gd name="T25" fmla="*/ 57 h 153"/>
                <a:gd name="T26" fmla="*/ 126 w 210"/>
                <a:gd name="T27" fmla="*/ 40 h 153"/>
                <a:gd name="T28" fmla="*/ 164 w 210"/>
                <a:gd name="T29" fmla="*/ 26 h 153"/>
                <a:gd name="T30" fmla="*/ 166 w 210"/>
                <a:gd name="T31" fmla="*/ 23 h 153"/>
                <a:gd name="T32" fmla="*/ 151 w 210"/>
                <a:gd name="T33" fmla="*/ 18 h 153"/>
                <a:gd name="T34" fmla="*/ 131 w 210"/>
                <a:gd name="T35" fmla="*/ 32 h 153"/>
                <a:gd name="T36" fmla="*/ 123 w 210"/>
                <a:gd name="T37" fmla="*/ 0 h 153"/>
                <a:gd name="T38" fmla="*/ 104 w 210"/>
                <a:gd name="T39" fmla="*/ 23 h 153"/>
                <a:gd name="T40" fmla="*/ 52 w 210"/>
                <a:gd name="T41" fmla="*/ 23 h 153"/>
                <a:gd name="T42" fmla="*/ 27 w 210"/>
                <a:gd name="T43" fmla="*/ 57 h 153"/>
                <a:gd name="T44" fmla="*/ 11 w 210"/>
                <a:gd name="T45" fmla="*/ 47 h 153"/>
                <a:gd name="T46" fmla="*/ 0 w 210"/>
                <a:gd name="T47" fmla="*/ 74 h 1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53">
                  <a:moveTo>
                    <a:pt x="0" y="74"/>
                  </a:moveTo>
                  <a:lnTo>
                    <a:pt x="5" y="113"/>
                  </a:lnTo>
                  <a:lnTo>
                    <a:pt x="18" y="126"/>
                  </a:lnTo>
                  <a:lnTo>
                    <a:pt x="5" y="144"/>
                  </a:lnTo>
                  <a:lnTo>
                    <a:pt x="31" y="152"/>
                  </a:lnTo>
                  <a:lnTo>
                    <a:pt x="84" y="144"/>
                  </a:lnTo>
                  <a:lnTo>
                    <a:pt x="91" y="121"/>
                  </a:lnTo>
                  <a:lnTo>
                    <a:pt x="128" y="110"/>
                  </a:lnTo>
                  <a:lnTo>
                    <a:pt x="133" y="92"/>
                  </a:lnTo>
                  <a:lnTo>
                    <a:pt x="146" y="89"/>
                  </a:lnTo>
                  <a:lnTo>
                    <a:pt x="138" y="76"/>
                  </a:lnTo>
                  <a:lnTo>
                    <a:pt x="155" y="76"/>
                  </a:lnTo>
                  <a:lnTo>
                    <a:pt x="165" y="57"/>
                  </a:lnTo>
                  <a:lnTo>
                    <a:pt x="160" y="40"/>
                  </a:lnTo>
                  <a:lnTo>
                    <a:pt x="207" y="26"/>
                  </a:lnTo>
                  <a:lnTo>
                    <a:pt x="209" y="23"/>
                  </a:lnTo>
                  <a:lnTo>
                    <a:pt x="191" y="18"/>
                  </a:lnTo>
                  <a:lnTo>
                    <a:pt x="165" y="32"/>
                  </a:lnTo>
                  <a:lnTo>
                    <a:pt x="155" y="0"/>
                  </a:lnTo>
                  <a:lnTo>
                    <a:pt x="131" y="23"/>
                  </a:lnTo>
                  <a:lnTo>
                    <a:pt x="65" y="23"/>
                  </a:lnTo>
                  <a:lnTo>
                    <a:pt x="34" y="57"/>
                  </a:lnTo>
                  <a:lnTo>
                    <a:pt x="13" y="47"/>
                  </a:lnTo>
                  <a:lnTo>
                    <a:pt x="0" y="7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44" name="Freeform 8"/>
            <p:cNvSpPr>
              <a:spLocks/>
            </p:cNvSpPr>
            <p:nvPr/>
          </p:nvSpPr>
          <p:spPr bwMode="auto">
            <a:xfrm>
              <a:off x="2789" y="2175"/>
              <a:ext cx="19" cy="44"/>
            </a:xfrm>
            <a:custGeom>
              <a:avLst/>
              <a:gdLst>
                <a:gd name="T0" fmla="*/ 0 w 21"/>
                <a:gd name="T1" fmla="*/ 32 h 44"/>
                <a:gd name="T2" fmla="*/ 0 w 21"/>
                <a:gd name="T3" fmla="*/ 9 h 44"/>
                <a:gd name="T4" fmla="*/ 8 w 21"/>
                <a:gd name="T5" fmla="*/ 0 h 44"/>
                <a:gd name="T6" fmla="*/ 16 w 21"/>
                <a:gd name="T7" fmla="*/ 25 h 44"/>
                <a:gd name="T8" fmla="*/ 10 w 21"/>
                <a:gd name="T9" fmla="*/ 43 h 44"/>
                <a:gd name="T10" fmla="*/ 0 w 21"/>
                <a:gd name="T11" fmla="*/ 32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4">
                  <a:moveTo>
                    <a:pt x="0" y="32"/>
                  </a:moveTo>
                  <a:lnTo>
                    <a:pt x="0" y="9"/>
                  </a:lnTo>
                  <a:lnTo>
                    <a:pt x="10" y="0"/>
                  </a:lnTo>
                  <a:lnTo>
                    <a:pt x="20" y="25"/>
                  </a:lnTo>
                  <a:lnTo>
                    <a:pt x="12" y="43"/>
                  </a:lnTo>
                  <a:lnTo>
                    <a:pt x="0" y="32"/>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45" name="Freeform 9"/>
            <p:cNvSpPr>
              <a:spLocks/>
            </p:cNvSpPr>
            <p:nvPr/>
          </p:nvSpPr>
          <p:spPr bwMode="auto">
            <a:xfrm>
              <a:off x="2789" y="2175"/>
              <a:ext cx="24" cy="50"/>
            </a:xfrm>
            <a:custGeom>
              <a:avLst/>
              <a:gdLst>
                <a:gd name="T0" fmla="*/ 0 w 27"/>
                <a:gd name="T1" fmla="*/ 37 h 50"/>
                <a:gd name="T2" fmla="*/ 0 w 27"/>
                <a:gd name="T3" fmla="*/ 10 h 50"/>
                <a:gd name="T4" fmla="*/ 11 w 27"/>
                <a:gd name="T5" fmla="*/ 0 h 50"/>
                <a:gd name="T6" fmla="*/ 20 w 27"/>
                <a:gd name="T7" fmla="*/ 29 h 50"/>
                <a:gd name="T8" fmla="*/ 12 w 27"/>
                <a:gd name="T9" fmla="*/ 49 h 50"/>
                <a:gd name="T10" fmla="*/ 0 w 27"/>
                <a:gd name="T11" fmla="*/ 37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50">
                  <a:moveTo>
                    <a:pt x="0" y="37"/>
                  </a:moveTo>
                  <a:lnTo>
                    <a:pt x="0" y="10"/>
                  </a:lnTo>
                  <a:lnTo>
                    <a:pt x="13" y="0"/>
                  </a:lnTo>
                  <a:lnTo>
                    <a:pt x="26" y="29"/>
                  </a:lnTo>
                  <a:lnTo>
                    <a:pt x="16" y="49"/>
                  </a:lnTo>
                  <a:lnTo>
                    <a:pt x="0" y="3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46" name="Freeform 10"/>
            <p:cNvSpPr>
              <a:spLocks/>
            </p:cNvSpPr>
            <p:nvPr/>
          </p:nvSpPr>
          <p:spPr bwMode="auto">
            <a:xfrm>
              <a:off x="2426" y="2272"/>
              <a:ext cx="261" cy="281"/>
            </a:xfrm>
            <a:custGeom>
              <a:avLst/>
              <a:gdLst>
                <a:gd name="T0" fmla="*/ 0 w 294"/>
                <a:gd name="T1" fmla="*/ 146 h 281"/>
                <a:gd name="T2" fmla="*/ 0 w 294"/>
                <a:gd name="T3" fmla="*/ 154 h 281"/>
                <a:gd name="T4" fmla="*/ 40 w 294"/>
                <a:gd name="T5" fmla="*/ 190 h 281"/>
                <a:gd name="T6" fmla="*/ 134 w 294"/>
                <a:gd name="T7" fmla="*/ 267 h 281"/>
                <a:gd name="T8" fmla="*/ 134 w 294"/>
                <a:gd name="T9" fmla="*/ 280 h 281"/>
                <a:gd name="T10" fmla="*/ 146 w 294"/>
                <a:gd name="T11" fmla="*/ 275 h 281"/>
                <a:gd name="T12" fmla="*/ 160 w 294"/>
                <a:gd name="T13" fmla="*/ 272 h 281"/>
                <a:gd name="T14" fmla="*/ 231 w 294"/>
                <a:gd name="T15" fmla="*/ 212 h 281"/>
                <a:gd name="T16" fmla="*/ 202 w 294"/>
                <a:gd name="T17" fmla="*/ 171 h 281"/>
                <a:gd name="T18" fmla="*/ 205 w 294"/>
                <a:gd name="T19" fmla="*/ 108 h 281"/>
                <a:gd name="T20" fmla="*/ 201 w 294"/>
                <a:gd name="T21" fmla="*/ 77 h 281"/>
                <a:gd name="T22" fmla="*/ 179 w 294"/>
                <a:gd name="T23" fmla="*/ 46 h 281"/>
                <a:gd name="T24" fmla="*/ 190 w 294"/>
                <a:gd name="T25" fmla="*/ 38 h 281"/>
                <a:gd name="T26" fmla="*/ 196 w 294"/>
                <a:gd name="T27" fmla="*/ 0 h 281"/>
                <a:gd name="T28" fmla="*/ 115 w 294"/>
                <a:gd name="T29" fmla="*/ 5 h 281"/>
                <a:gd name="T30" fmla="*/ 73 w 294"/>
                <a:gd name="T31" fmla="*/ 30 h 281"/>
                <a:gd name="T32" fmla="*/ 85 w 294"/>
                <a:gd name="T33" fmla="*/ 77 h 281"/>
                <a:gd name="T34" fmla="*/ 65 w 294"/>
                <a:gd name="T35" fmla="*/ 77 h 281"/>
                <a:gd name="T36" fmla="*/ 55 w 294"/>
                <a:gd name="T37" fmla="*/ 82 h 281"/>
                <a:gd name="T38" fmla="*/ 57 w 294"/>
                <a:gd name="T39" fmla="*/ 97 h 281"/>
                <a:gd name="T40" fmla="*/ 4 w 294"/>
                <a:gd name="T41" fmla="*/ 123 h 281"/>
                <a:gd name="T42" fmla="*/ 0 w 294"/>
                <a:gd name="T43" fmla="*/ 1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94" h="281">
                  <a:moveTo>
                    <a:pt x="0" y="146"/>
                  </a:moveTo>
                  <a:lnTo>
                    <a:pt x="0" y="154"/>
                  </a:lnTo>
                  <a:lnTo>
                    <a:pt x="51" y="190"/>
                  </a:lnTo>
                  <a:lnTo>
                    <a:pt x="170" y="267"/>
                  </a:lnTo>
                  <a:lnTo>
                    <a:pt x="170" y="280"/>
                  </a:lnTo>
                  <a:lnTo>
                    <a:pt x="185" y="275"/>
                  </a:lnTo>
                  <a:lnTo>
                    <a:pt x="203" y="272"/>
                  </a:lnTo>
                  <a:lnTo>
                    <a:pt x="293" y="212"/>
                  </a:lnTo>
                  <a:lnTo>
                    <a:pt x="257" y="171"/>
                  </a:lnTo>
                  <a:lnTo>
                    <a:pt x="260" y="108"/>
                  </a:lnTo>
                  <a:lnTo>
                    <a:pt x="255" y="77"/>
                  </a:lnTo>
                  <a:lnTo>
                    <a:pt x="228" y="46"/>
                  </a:lnTo>
                  <a:lnTo>
                    <a:pt x="241" y="38"/>
                  </a:lnTo>
                  <a:lnTo>
                    <a:pt x="249" y="0"/>
                  </a:lnTo>
                  <a:lnTo>
                    <a:pt x="146" y="5"/>
                  </a:lnTo>
                  <a:lnTo>
                    <a:pt x="92" y="30"/>
                  </a:lnTo>
                  <a:lnTo>
                    <a:pt x="108" y="77"/>
                  </a:lnTo>
                  <a:lnTo>
                    <a:pt x="82" y="77"/>
                  </a:lnTo>
                  <a:lnTo>
                    <a:pt x="70" y="82"/>
                  </a:lnTo>
                  <a:lnTo>
                    <a:pt x="72" y="97"/>
                  </a:lnTo>
                  <a:lnTo>
                    <a:pt x="5" y="123"/>
                  </a:lnTo>
                  <a:lnTo>
                    <a:pt x="0" y="146"/>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47" name="Freeform 11"/>
            <p:cNvSpPr>
              <a:spLocks/>
            </p:cNvSpPr>
            <p:nvPr/>
          </p:nvSpPr>
          <p:spPr bwMode="auto">
            <a:xfrm>
              <a:off x="2426" y="2272"/>
              <a:ext cx="267" cy="287"/>
            </a:xfrm>
            <a:custGeom>
              <a:avLst/>
              <a:gdLst>
                <a:gd name="T0" fmla="*/ 0 w 300"/>
                <a:gd name="T1" fmla="*/ 149 h 287"/>
                <a:gd name="T2" fmla="*/ 0 w 300"/>
                <a:gd name="T3" fmla="*/ 157 h 287"/>
                <a:gd name="T4" fmla="*/ 41 w 300"/>
                <a:gd name="T5" fmla="*/ 194 h 287"/>
                <a:gd name="T6" fmla="*/ 137 w 300"/>
                <a:gd name="T7" fmla="*/ 273 h 287"/>
                <a:gd name="T8" fmla="*/ 137 w 300"/>
                <a:gd name="T9" fmla="*/ 286 h 287"/>
                <a:gd name="T10" fmla="*/ 150 w 300"/>
                <a:gd name="T11" fmla="*/ 281 h 287"/>
                <a:gd name="T12" fmla="*/ 164 w 300"/>
                <a:gd name="T13" fmla="*/ 278 h 287"/>
                <a:gd name="T14" fmla="*/ 237 w 300"/>
                <a:gd name="T15" fmla="*/ 217 h 287"/>
                <a:gd name="T16" fmla="*/ 207 w 300"/>
                <a:gd name="T17" fmla="*/ 175 h 287"/>
                <a:gd name="T18" fmla="*/ 210 w 300"/>
                <a:gd name="T19" fmla="*/ 110 h 287"/>
                <a:gd name="T20" fmla="*/ 206 w 300"/>
                <a:gd name="T21" fmla="*/ 79 h 287"/>
                <a:gd name="T22" fmla="*/ 184 w 300"/>
                <a:gd name="T23" fmla="*/ 47 h 287"/>
                <a:gd name="T24" fmla="*/ 195 w 300"/>
                <a:gd name="T25" fmla="*/ 39 h 287"/>
                <a:gd name="T26" fmla="*/ 201 w 300"/>
                <a:gd name="T27" fmla="*/ 0 h 287"/>
                <a:gd name="T28" fmla="*/ 118 w 300"/>
                <a:gd name="T29" fmla="*/ 5 h 287"/>
                <a:gd name="T30" fmla="*/ 75 w 300"/>
                <a:gd name="T31" fmla="*/ 31 h 287"/>
                <a:gd name="T32" fmla="*/ 87 w 300"/>
                <a:gd name="T33" fmla="*/ 79 h 287"/>
                <a:gd name="T34" fmla="*/ 67 w 300"/>
                <a:gd name="T35" fmla="*/ 79 h 287"/>
                <a:gd name="T36" fmla="*/ 56 w 300"/>
                <a:gd name="T37" fmla="*/ 84 h 287"/>
                <a:gd name="T38" fmla="*/ 58 w 300"/>
                <a:gd name="T39" fmla="*/ 99 h 287"/>
                <a:gd name="T40" fmla="*/ 4 w 300"/>
                <a:gd name="T41" fmla="*/ 126 h 287"/>
                <a:gd name="T42" fmla="*/ 0 w 300"/>
                <a:gd name="T43" fmla="*/ 149 h 2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0" h="287">
                  <a:moveTo>
                    <a:pt x="0" y="149"/>
                  </a:moveTo>
                  <a:lnTo>
                    <a:pt x="0" y="157"/>
                  </a:lnTo>
                  <a:lnTo>
                    <a:pt x="52" y="194"/>
                  </a:lnTo>
                  <a:lnTo>
                    <a:pt x="173" y="273"/>
                  </a:lnTo>
                  <a:lnTo>
                    <a:pt x="173" y="286"/>
                  </a:lnTo>
                  <a:lnTo>
                    <a:pt x="189" y="281"/>
                  </a:lnTo>
                  <a:lnTo>
                    <a:pt x="207" y="278"/>
                  </a:lnTo>
                  <a:lnTo>
                    <a:pt x="299" y="217"/>
                  </a:lnTo>
                  <a:lnTo>
                    <a:pt x="262" y="175"/>
                  </a:lnTo>
                  <a:lnTo>
                    <a:pt x="265" y="110"/>
                  </a:lnTo>
                  <a:lnTo>
                    <a:pt x="260" y="79"/>
                  </a:lnTo>
                  <a:lnTo>
                    <a:pt x="233" y="47"/>
                  </a:lnTo>
                  <a:lnTo>
                    <a:pt x="246" y="39"/>
                  </a:lnTo>
                  <a:lnTo>
                    <a:pt x="254" y="0"/>
                  </a:lnTo>
                  <a:lnTo>
                    <a:pt x="149" y="5"/>
                  </a:lnTo>
                  <a:lnTo>
                    <a:pt x="94" y="31"/>
                  </a:lnTo>
                  <a:lnTo>
                    <a:pt x="110" y="79"/>
                  </a:lnTo>
                  <a:lnTo>
                    <a:pt x="84" y="79"/>
                  </a:lnTo>
                  <a:lnTo>
                    <a:pt x="71" y="84"/>
                  </a:lnTo>
                  <a:lnTo>
                    <a:pt x="73" y="99"/>
                  </a:lnTo>
                  <a:lnTo>
                    <a:pt x="5" y="126"/>
                  </a:lnTo>
                  <a:lnTo>
                    <a:pt x="0" y="14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48" name="Freeform 12"/>
            <p:cNvSpPr>
              <a:spLocks/>
            </p:cNvSpPr>
            <p:nvPr/>
          </p:nvSpPr>
          <p:spPr bwMode="auto">
            <a:xfrm>
              <a:off x="2692" y="2925"/>
              <a:ext cx="156" cy="178"/>
            </a:xfrm>
            <a:custGeom>
              <a:avLst/>
              <a:gdLst>
                <a:gd name="T0" fmla="*/ 0 w 176"/>
                <a:gd name="T1" fmla="*/ 167 h 178"/>
                <a:gd name="T2" fmla="*/ 13 w 176"/>
                <a:gd name="T3" fmla="*/ 160 h 178"/>
                <a:gd name="T4" fmla="*/ 107 w 176"/>
                <a:gd name="T5" fmla="*/ 177 h 178"/>
                <a:gd name="T6" fmla="*/ 127 w 176"/>
                <a:gd name="T7" fmla="*/ 169 h 178"/>
                <a:gd name="T8" fmla="*/ 113 w 176"/>
                <a:gd name="T9" fmla="*/ 157 h 178"/>
                <a:gd name="T10" fmla="*/ 113 w 176"/>
                <a:gd name="T11" fmla="*/ 101 h 178"/>
                <a:gd name="T12" fmla="*/ 137 w 176"/>
                <a:gd name="T13" fmla="*/ 101 h 178"/>
                <a:gd name="T14" fmla="*/ 137 w 176"/>
                <a:gd name="T15" fmla="*/ 74 h 178"/>
                <a:gd name="T16" fmla="*/ 113 w 176"/>
                <a:gd name="T17" fmla="*/ 75 h 178"/>
                <a:gd name="T18" fmla="*/ 112 w 176"/>
                <a:gd name="T19" fmla="*/ 22 h 178"/>
                <a:gd name="T20" fmla="*/ 101 w 176"/>
                <a:gd name="T21" fmla="*/ 15 h 178"/>
                <a:gd name="T22" fmla="*/ 86 w 176"/>
                <a:gd name="T23" fmla="*/ 17 h 178"/>
                <a:gd name="T24" fmla="*/ 83 w 176"/>
                <a:gd name="T25" fmla="*/ 33 h 178"/>
                <a:gd name="T26" fmla="*/ 67 w 176"/>
                <a:gd name="T27" fmla="*/ 35 h 178"/>
                <a:gd name="T28" fmla="*/ 50 w 176"/>
                <a:gd name="T29" fmla="*/ 0 h 178"/>
                <a:gd name="T30" fmla="*/ 6 w 176"/>
                <a:gd name="T31" fmla="*/ 8 h 178"/>
                <a:gd name="T32" fmla="*/ 21 w 176"/>
                <a:gd name="T33" fmla="*/ 74 h 178"/>
                <a:gd name="T34" fmla="*/ 0 w 176"/>
                <a:gd name="T35" fmla="*/ 167 h 1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 h="178">
                  <a:moveTo>
                    <a:pt x="0" y="167"/>
                  </a:moveTo>
                  <a:lnTo>
                    <a:pt x="17" y="160"/>
                  </a:lnTo>
                  <a:lnTo>
                    <a:pt x="136" y="177"/>
                  </a:lnTo>
                  <a:lnTo>
                    <a:pt x="161" y="169"/>
                  </a:lnTo>
                  <a:lnTo>
                    <a:pt x="144" y="157"/>
                  </a:lnTo>
                  <a:lnTo>
                    <a:pt x="144" y="101"/>
                  </a:lnTo>
                  <a:lnTo>
                    <a:pt x="175" y="101"/>
                  </a:lnTo>
                  <a:lnTo>
                    <a:pt x="175" y="74"/>
                  </a:lnTo>
                  <a:lnTo>
                    <a:pt x="144" y="75"/>
                  </a:lnTo>
                  <a:lnTo>
                    <a:pt x="142" y="22"/>
                  </a:lnTo>
                  <a:lnTo>
                    <a:pt x="129" y="15"/>
                  </a:lnTo>
                  <a:lnTo>
                    <a:pt x="109" y="17"/>
                  </a:lnTo>
                  <a:lnTo>
                    <a:pt x="106" y="33"/>
                  </a:lnTo>
                  <a:lnTo>
                    <a:pt x="86" y="35"/>
                  </a:lnTo>
                  <a:lnTo>
                    <a:pt x="63" y="0"/>
                  </a:lnTo>
                  <a:lnTo>
                    <a:pt x="8" y="8"/>
                  </a:lnTo>
                  <a:lnTo>
                    <a:pt x="27" y="74"/>
                  </a:lnTo>
                  <a:lnTo>
                    <a:pt x="0" y="167"/>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49" name="Freeform 13"/>
            <p:cNvSpPr>
              <a:spLocks/>
            </p:cNvSpPr>
            <p:nvPr/>
          </p:nvSpPr>
          <p:spPr bwMode="auto">
            <a:xfrm>
              <a:off x="2692" y="2925"/>
              <a:ext cx="161" cy="184"/>
            </a:xfrm>
            <a:custGeom>
              <a:avLst/>
              <a:gdLst>
                <a:gd name="T0" fmla="*/ 0 w 182"/>
                <a:gd name="T1" fmla="*/ 173 h 184"/>
                <a:gd name="T2" fmla="*/ 14 w 182"/>
                <a:gd name="T3" fmla="*/ 165 h 184"/>
                <a:gd name="T4" fmla="*/ 111 w 182"/>
                <a:gd name="T5" fmla="*/ 183 h 184"/>
                <a:gd name="T6" fmla="*/ 131 w 182"/>
                <a:gd name="T7" fmla="*/ 175 h 184"/>
                <a:gd name="T8" fmla="*/ 117 w 182"/>
                <a:gd name="T9" fmla="*/ 162 h 184"/>
                <a:gd name="T10" fmla="*/ 117 w 182"/>
                <a:gd name="T11" fmla="*/ 104 h 184"/>
                <a:gd name="T12" fmla="*/ 142 w 182"/>
                <a:gd name="T13" fmla="*/ 104 h 184"/>
                <a:gd name="T14" fmla="*/ 142 w 182"/>
                <a:gd name="T15" fmla="*/ 76 h 184"/>
                <a:gd name="T16" fmla="*/ 117 w 182"/>
                <a:gd name="T17" fmla="*/ 78 h 184"/>
                <a:gd name="T18" fmla="*/ 115 w 182"/>
                <a:gd name="T19" fmla="*/ 23 h 184"/>
                <a:gd name="T20" fmla="*/ 104 w 182"/>
                <a:gd name="T21" fmla="*/ 15 h 184"/>
                <a:gd name="T22" fmla="*/ 88 w 182"/>
                <a:gd name="T23" fmla="*/ 18 h 184"/>
                <a:gd name="T24" fmla="*/ 86 w 182"/>
                <a:gd name="T25" fmla="*/ 34 h 184"/>
                <a:gd name="T26" fmla="*/ 70 w 182"/>
                <a:gd name="T27" fmla="*/ 36 h 184"/>
                <a:gd name="T28" fmla="*/ 51 w 182"/>
                <a:gd name="T29" fmla="*/ 0 h 184"/>
                <a:gd name="T30" fmla="*/ 6 w 182"/>
                <a:gd name="T31" fmla="*/ 8 h 184"/>
                <a:gd name="T32" fmla="*/ 22 w 182"/>
                <a:gd name="T33" fmla="*/ 76 h 184"/>
                <a:gd name="T34" fmla="*/ 0 w 182"/>
                <a:gd name="T35" fmla="*/ 173 h 1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2" h="184">
                  <a:moveTo>
                    <a:pt x="0" y="173"/>
                  </a:moveTo>
                  <a:lnTo>
                    <a:pt x="18" y="165"/>
                  </a:lnTo>
                  <a:lnTo>
                    <a:pt x="141" y="183"/>
                  </a:lnTo>
                  <a:lnTo>
                    <a:pt x="167" y="175"/>
                  </a:lnTo>
                  <a:lnTo>
                    <a:pt x="149" y="162"/>
                  </a:lnTo>
                  <a:lnTo>
                    <a:pt x="149" y="104"/>
                  </a:lnTo>
                  <a:lnTo>
                    <a:pt x="181" y="104"/>
                  </a:lnTo>
                  <a:lnTo>
                    <a:pt x="181" y="76"/>
                  </a:lnTo>
                  <a:lnTo>
                    <a:pt x="149" y="78"/>
                  </a:lnTo>
                  <a:lnTo>
                    <a:pt x="147" y="23"/>
                  </a:lnTo>
                  <a:lnTo>
                    <a:pt x="133" y="15"/>
                  </a:lnTo>
                  <a:lnTo>
                    <a:pt x="113" y="18"/>
                  </a:lnTo>
                  <a:lnTo>
                    <a:pt x="110" y="34"/>
                  </a:lnTo>
                  <a:lnTo>
                    <a:pt x="89" y="36"/>
                  </a:lnTo>
                  <a:lnTo>
                    <a:pt x="65" y="0"/>
                  </a:lnTo>
                  <a:lnTo>
                    <a:pt x="8" y="8"/>
                  </a:lnTo>
                  <a:lnTo>
                    <a:pt x="28" y="76"/>
                  </a:lnTo>
                  <a:lnTo>
                    <a:pt x="0" y="17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50" name="Freeform 14"/>
            <p:cNvSpPr>
              <a:spLocks/>
            </p:cNvSpPr>
            <p:nvPr/>
          </p:nvSpPr>
          <p:spPr bwMode="auto">
            <a:xfrm>
              <a:off x="2696" y="2909"/>
              <a:ext cx="7" cy="13"/>
            </a:xfrm>
            <a:custGeom>
              <a:avLst/>
              <a:gdLst>
                <a:gd name="T0" fmla="*/ 0 w 8"/>
                <a:gd name="T1" fmla="*/ 1 h 13"/>
                <a:gd name="T2" fmla="*/ 2 w 8"/>
                <a:gd name="T3" fmla="*/ 12 h 13"/>
                <a:gd name="T4" fmla="*/ 5 w 8"/>
                <a:gd name="T5" fmla="*/ 0 h 13"/>
                <a:gd name="T6" fmla="*/ 0 w 8"/>
                <a:gd name="T7" fmla="*/ 1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1"/>
                  </a:moveTo>
                  <a:lnTo>
                    <a:pt x="2" y="12"/>
                  </a:lnTo>
                  <a:lnTo>
                    <a:pt x="7" y="0"/>
                  </a:lnTo>
                  <a:lnTo>
                    <a:pt x="0" y="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51" name="Freeform 15"/>
            <p:cNvSpPr>
              <a:spLocks/>
            </p:cNvSpPr>
            <p:nvPr/>
          </p:nvSpPr>
          <p:spPr bwMode="auto">
            <a:xfrm>
              <a:off x="2696" y="2909"/>
              <a:ext cx="13" cy="19"/>
            </a:xfrm>
            <a:custGeom>
              <a:avLst/>
              <a:gdLst>
                <a:gd name="T0" fmla="*/ 0 w 14"/>
                <a:gd name="T1" fmla="*/ 2 h 19"/>
                <a:gd name="T2" fmla="*/ 3 w 14"/>
                <a:gd name="T3" fmla="*/ 18 h 19"/>
                <a:gd name="T4" fmla="*/ 11 w 14"/>
                <a:gd name="T5" fmla="*/ 0 h 19"/>
                <a:gd name="T6" fmla="*/ 0 w 14"/>
                <a:gd name="T7" fmla="*/ 2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9">
                  <a:moveTo>
                    <a:pt x="0" y="2"/>
                  </a:moveTo>
                  <a:lnTo>
                    <a:pt x="3" y="18"/>
                  </a:lnTo>
                  <a:lnTo>
                    <a:pt x="13" y="0"/>
                  </a:lnTo>
                  <a:lnTo>
                    <a:pt x="0"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52" name="Freeform 16"/>
            <p:cNvSpPr>
              <a:spLocks/>
            </p:cNvSpPr>
            <p:nvPr/>
          </p:nvSpPr>
          <p:spPr bwMode="auto">
            <a:xfrm>
              <a:off x="1580" y="3166"/>
              <a:ext cx="251" cy="517"/>
            </a:xfrm>
            <a:custGeom>
              <a:avLst/>
              <a:gdLst>
                <a:gd name="T0" fmla="*/ 0 w 283"/>
                <a:gd name="T1" fmla="*/ 473 h 517"/>
                <a:gd name="T2" fmla="*/ 3 w 283"/>
                <a:gd name="T3" fmla="*/ 487 h 517"/>
                <a:gd name="T4" fmla="*/ 11 w 283"/>
                <a:gd name="T5" fmla="*/ 484 h 517"/>
                <a:gd name="T6" fmla="*/ 14 w 283"/>
                <a:gd name="T7" fmla="*/ 510 h 517"/>
                <a:gd name="T8" fmla="*/ 55 w 283"/>
                <a:gd name="T9" fmla="*/ 516 h 517"/>
                <a:gd name="T10" fmla="*/ 44 w 283"/>
                <a:gd name="T11" fmla="*/ 502 h 517"/>
                <a:gd name="T12" fmla="*/ 52 w 283"/>
                <a:gd name="T13" fmla="*/ 467 h 517"/>
                <a:gd name="T14" fmla="*/ 60 w 283"/>
                <a:gd name="T15" fmla="*/ 472 h 517"/>
                <a:gd name="T16" fmla="*/ 85 w 283"/>
                <a:gd name="T17" fmla="*/ 425 h 517"/>
                <a:gd name="T18" fmla="*/ 67 w 283"/>
                <a:gd name="T19" fmla="*/ 396 h 517"/>
                <a:gd name="T20" fmla="*/ 89 w 283"/>
                <a:gd name="T21" fmla="*/ 381 h 517"/>
                <a:gd name="T22" fmla="*/ 93 w 283"/>
                <a:gd name="T23" fmla="*/ 355 h 517"/>
                <a:gd name="T24" fmla="*/ 102 w 283"/>
                <a:gd name="T25" fmla="*/ 345 h 517"/>
                <a:gd name="T26" fmla="*/ 94 w 283"/>
                <a:gd name="T27" fmla="*/ 339 h 517"/>
                <a:gd name="T28" fmla="*/ 108 w 283"/>
                <a:gd name="T29" fmla="*/ 339 h 517"/>
                <a:gd name="T30" fmla="*/ 106 w 283"/>
                <a:gd name="T31" fmla="*/ 326 h 517"/>
                <a:gd name="T32" fmla="*/ 101 w 283"/>
                <a:gd name="T33" fmla="*/ 337 h 517"/>
                <a:gd name="T34" fmla="*/ 94 w 283"/>
                <a:gd name="T35" fmla="*/ 326 h 517"/>
                <a:gd name="T36" fmla="*/ 93 w 283"/>
                <a:gd name="T37" fmla="*/ 308 h 517"/>
                <a:gd name="T38" fmla="*/ 123 w 283"/>
                <a:gd name="T39" fmla="*/ 308 h 517"/>
                <a:gd name="T40" fmla="*/ 125 w 283"/>
                <a:gd name="T41" fmla="*/ 272 h 517"/>
                <a:gd name="T42" fmla="*/ 171 w 283"/>
                <a:gd name="T43" fmla="*/ 267 h 517"/>
                <a:gd name="T44" fmla="*/ 188 w 283"/>
                <a:gd name="T45" fmla="*/ 238 h 517"/>
                <a:gd name="T46" fmla="*/ 167 w 283"/>
                <a:gd name="T47" fmla="*/ 192 h 517"/>
                <a:gd name="T48" fmla="*/ 176 w 283"/>
                <a:gd name="T49" fmla="*/ 129 h 517"/>
                <a:gd name="T50" fmla="*/ 222 w 283"/>
                <a:gd name="T51" fmla="*/ 80 h 517"/>
                <a:gd name="T52" fmla="*/ 219 w 283"/>
                <a:gd name="T53" fmla="*/ 56 h 517"/>
                <a:gd name="T54" fmla="*/ 214 w 283"/>
                <a:gd name="T55" fmla="*/ 56 h 517"/>
                <a:gd name="T56" fmla="*/ 200 w 283"/>
                <a:gd name="T57" fmla="*/ 85 h 517"/>
                <a:gd name="T58" fmla="*/ 167 w 283"/>
                <a:gd name="T59" fmla="*/ 83 h 517"/>
                <a:gd name="T60" fmla="*/ 173 w 283"/>
                <a:gd name="T61" fmla="*/ 51 h 517"/>
                <a:gd name="T62" fmla="*/ 122 w 283"/>
                <a:gd name="T63" fmla="*/ 8 h 517"/>
                <a:gd name="T64" fmla="*/ 105 w 283"/>
                <a:gd name="T65" fmla="*/ 2 h 517"/>
                <a:gd name="T66" fmla="*/ 101 w 283"/>
                <a:gd name="T67" fmla="*/ 13 h 517"/>
                <a:gd name="T68" fmla="*/ 80 w 283"/>
                <a:gd name="T69" fmla="*/ 0 h 517"/>
                <a:gd name="T70" fmla="*/ 68 w 283"/>
                <a:gd name="T71" fmla="*/ 15 h 517"/>
                <a:gd name="T72" fmla="*/ 68 w 283"/>
                <a:gd name="T73" fmla="*/ 34 h 517"/>
                <a:gd name="T74" fmla="*/ 55 w 283"/>
                <a:gd name="T75" fmla="*/ 42 h 517"/>
                <a:gd name="T76" fmla="*/ 55 w 283"/>
                <a:gd name="T77" fmla="*/ 78 h 517"/>
                <a:gd name="T78" fmla="*/ 43 w 283"/>
                <a:gd name="T79" fmla="*/ 96 h 517"/>
                <a:gd name="T80" fmla="*/ 32 w 283"/>
                <a:gd name="T81" fmla="*/ 147 h 517"/>
                <a:gd name="T82" fmla="*/ 38 w 283"/>
                <a:gd name="T83" fmla="*/ 194 h 517"/>
                <a:gd name="T84" fmla="*/ 24 w 283"/>
                <a:gd name="T85" fmla="*/ 235 h 517"/>
                <a:gd name="T86" fmla="*/ 14 w 283"/>
                <a:gd name="T87" fmla="*/ 337 h 517"/>
                <a:gd name="T88" fmla="*/ 21 w 283"/>
                <a:gd name="T89" fmla="*/ 376 h 517"/>
                <a:gd name="T90" fmla="*/ 14 w 283"/>
                <a:gd name="T91" fmla="*/ 379 h 517"/>
                <a:gd name="T92" fmla="*/ 18 w 283"/>
                <a:gd name="T93" fmla="*/ 409 h 517"/>
                <a:gd name="T94" fmla="*/ 0 w 283"/>
                <a:gd name="T95" fmla="*/ 473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3" h="517">
                  <a:moveTo>
                    <a:pt x="0" y="473"/>
                  </a:moveTo>
                  <a:lnTo>
                    <a:pt x="3" y="487"/>
                  </a:lnTo>
                  <a:lnTo>
                    <a:pt x="13" y="484"/>
                  </a:lnTo>
                  <a:lnTo>
                    <a:pt x="18" y="510"/>
                  </a:lnTo>
                  <a:lnTo>
                    <a:pt x="70" y="516"/>
                  </a:lnTo>
                  <a:lnTo>
                    <a:pt x="56" y="502"/>
                  </a:lnTo>
                  <a:lnTo>
                    <a:pt x="67" y="467"/>
                  </a:lnTo>
                  <a:lnTo>
                    <a:pt x="77" y="472"/>
                  </a:lnTo>
                  <a:lnTo>
                    <a:pt x="108" y="425"/>
                  </a:lnTo>
                  <a:lnTo>
                    <a:pt x="84" y="396"/>
                  </a:lnTo>
                  <a:lnTo>
                    <a:pt x="113" y="381"/>
                  </a:lnTo>
                  <a:lnTo>
                    <a:pt x="118" y="355"/>
                  </a:lnTo>
                  <a:lnTo>
                    <a:pt x="130" y="345"/>
                  </a:lnTo>
                  <a:lnTo>
                    <a:pt x="120" y="339"/>
                  </a:lnTo>
                  <a:lnTo>
                    <a:pt x="138" y="339"/>
                  </a:lnTo>
                  <a:lnTo>
                    <a:pt x="135" y="326"/>
                  </a:lnTo>
                  <a:lnTo>
                    <a:pt x="128" y="337"/>
                  </a:lnTo>
                  <a:lnTo>
                    <a:pt x="120" y="326"/>
                  </a:lnTo>
                  <a:lnTo>
                    <a:pt x="118" y="308"/>
                  </a:lnTo>
                  <a:lnTo>
                    <a:pt x="157" y="308"/>
                  </a:lnTo>
                  <a:lnTo>
                    <a:pt x="159" y="272"/>
                  </a:lnTo>
                  <a:lnTo>
                    <a:pt x="218" y="267"/>
                  </a:lnTo>
                  <a:lnTo>
                    <a:pt x="239" y="238"/>
                  </a:lnTo>
                  <a:lnTo>
                    <a:pt x="212" y="192"/>
                  </a:lnTo>
                  <a:lnTo>
                    <a:pt x="223" y="129"/>
                  </a:lnTo>
                  <a:lnTo>
                    <a:pt x="282" y="80"/>
                  </a:lnTo>
                  <a:lnTo>
                    <a:pt x="279" y="56"/>
                  </a:lnTo>
                  <a:lnTo>
                    <a:pt x="272" y="56"/>
                  </a:lnTo>
                  <a:lnTo>
                    <a:pt x="254" y="85"/>
                  </a:lnTo>
                  <a:lnTo>
                    <a:pt x="212" y="83"/>
                  </a:lnTo>
                  <a:lnTo>
                    <a:pt x="220" y="51"/>
                  </a:lnTo>
                  <a:lnTo>
                    <a:pt x="154" y="8"/>
                  </a:lnTo>
                  <a:lnTo>
                    <a:pt x="133" y="2"/>
                  </a:lnTo>
                  <a:lnTo>
                    <a:pt x="128" y="13"/>
                  </a:lnTo>
                  <a:lnTo>
                    <a:pt x="102" y="0"/>
                  </a:lnTo>
                  <a:lnTo>
                    <a:pt x="87" y="15"/>
                  </a:lnTo>
                  <a:lnTo>
                    <a:pt x="87" y="34"/>
                  </a:lnTo>
                  <a:lnTo>
                    <a:pt x="70" y="42"/>
                  </a:lnTo>
                  <a:lnTo>
                    <a:pt x="70" y="78"/>
                  </a:lnTo>
                  <a:lnTo>
                    <a:pt x="54" y="96"/>
                  </a:lnTo>
                  <a:lnTo>
                    <a:pt x="41" y="147"/>
                  </a:lnTo>
                  <a:lnTo>
                    <a:pt x="49" y="194"/>
                  </a:lnTo>
                  <a:lnTo>
                    <a:pt x="30" y="235"/>
                  </a:lnTo>
                  <a:lnTo>
                    <a:pt x="18" y="337"/>
                  </a:lnTo>
                  <a:lnTo>
                    <a:pt x="27" y="376"/>
                  </a:lnTo>
                  <a:lnTo>
                    <a:pt x="18" y="379"/>
                  </a:lnTo>
                  <a:lnTo>
                    <a:pt x="23" y="409"/>
                  </a:lnTo>
                  <a:lnTo>
                    <a:pt x="0" y="473"/>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53" name="Freeform 17"/>
            <p:cNvSpPr>
              <a:spLocks/>
            </p:cNvSpPr>
            <p:nvPr/>
          </p:nvSpPr>
          <p:spPr bwMode="auto">
            <a:xfrm>
              <a:off x="1580" y="3166"/>
              <a:ext cx="257" cy="523"/>
            </a:xfrm>
            <a:custGeom>
              <a:avLst/>
              <a:gdLst>
                <a:gd name="T0" fmla="*/ 0 w 289"/>
                <a:gd name="T1" fmla="*/ 479 h 523"/>
                <a:gd name="T2" fmla="*/ 3 w 289"/>
                <a:gd name="T3" fmla="*/ 493 h 523"/>
                <a:gd name="T4" fmla="*/ 11 w 289"/>
                <a:gd name="T5" fmla="*/ 490 h 523"/>
                <a:gd name="T6" fmla="*/ 14 w 289"/>
                <a:gd name="T7" fmla="*/ 516 h 523"/>
                <a:gd name="T8" fmla="*/ 56 w 289"/>
                <a:gd name="T9" fmla="*/ 522 h 523"/>
                <a:gd name="T10" fmla="*/ 45 w 289"/>
                <a:gd name="T11" fmla="*/ 508 h 523"/>
                <a:gd name="T12" fmla="*/ 53 w 289"/>
                <a:gd name="T13" fmla="*/ 472 h 523"/>
                <a:gd name="T14" fmla="*/ 62 w 289"/>
                <a:gd name="T15" fmla="*/ 477 h 523"/>
                <a:gd name="T16" fmla="*/ 87 w 289"/>
                <a:gd name="T17" fmla="*/ 430 h 523"/>
                <a:gd name="T18" fmla="*/ 68 w 289"/>
                <a:gd name="T19" fmla="*/ 401 h 523"/>
                <a:gd name="T20" fmla="*/ 91 w 289"/>
                <a:gd name="T21" fmla="*/ 385 h 523"/>
                <a:gd name="T22" fmla="*/ 96 w 289"/>
                <a:gd name="T23" fmla="*/ 359 h 523"/>
                <a:gd name="T24" fmla="*/ 105 w 289"/>
                <a:gd name="T25" fmla="*/ 349 h 523"/>
                <a:gd name="T26" fmla="*/ 97 w 289"/>
                <a:gd name="T27" fmla="*/ 343 h 523"/>
                <a:gd name="T28" fmla="*/ 111 w 289"/>
                <a:gd name="T29" fmla="*/ 343 h 523"/>
                <a:gd name="T30" fmla="*/ 109 w 289"/>
                <a:gd name="T31" fmla="*/ 330 h 523"/>
                <a:gd name="T32" fmla="*/ 103 w 289"/>
                <a:gd name="T33" fmla="*/ 341 h 523"/>
                <a:gd name="T34" fmla="*/ 97 w 289"/>
                <a:gd name="T35" fmla="*/ 330 h 523"/>
                <a:gd name="T36" fmla="*/ 96 w 289"/>
                <a:gd name="T37" fmla="*/ 312 h 523"/>
                <a:gd name="T38" fmla="*/ 126 w 289"/>
                <a:gd name="T39" fmla="*/ 312 h 523"/>
                <a:gd name="T40" fmla="*/ 128 w 289"/>
                <a:gd name="T41" fmla="*/ 275 h 523"/>
                <a:gd name="T42" fmla="*/ 176 w 289"/>
                <a:gd name="T43" fmla="*/ 270 h 523"/>
                <a:gd name="T44" fmla="*/ 193 w 289"/>
                <a:gd name="T45" fmla="*/ 241 h 523"/>
                <a:gd name="T46" fmla="*/ 172 w 289"/>
                <a:gd name="T47" fmla="*/ 194 h 523"/>
                <a:gd name="T48" fmla="*/ 181 w 289"/>
                <a:gd name="T49" fmla="*/ 131 h 523"/>
                <a:gd name="T50" fmla="*/ 228 w 289"/>
                <a:gd name="T51" fmla="*/ 81 h 523"/>
                <a:gd name="T52" fmla="*/ 225 w 289"/>
                <a:gd name="T53" fmla="*/ 57 h 523"/>
                <a:gd name="T54" fmla="*/ 220 w 289"/>
                <a:gd name="T55" fmla="*/ 57 h 523"/>
                <a:gd name="T56" fmla="*/ 205 w 289"/>
                <a:gd name="T57" fmla="*/ 86 h 523"/>
                <a:gd name="T58" fmla="*/ 172 w 289"/>
                <a:gd name="T59" fmla="*/ 84 h 523"/>
                <a:gd name="T60" fmla="*/ 178 w 289"/>
                <a:gd name="T61" fmla="*/ 52 h 523"/>
                <a:gd name="T62" fmla="*/ 124 w 289"/>
                <a:gd name="T63" fmla="*/ 8 h 523"/>
                <a:gd name="T64" fmla="*/ 108 w 289"/>
                <a:gd name="T65" fmla="*/ 2 h 523"/>
                <a:gd name="T66" fmla="*/ 103 w 289"/>
                <a:gd name="T67" fmla="*/ 13 h 523"/>
                <a:gd name="T68" fmla="*/ 82 w 289"/>
                <a:gd name="T69" fmla="*/ 0 h 523"/>
                <a:gd name="T70" fmla="*/ 70 w 289"/>
                <a:gd name="T71" fmla="*/ 15 h 523"/>
                <a:gd name="T72" fmla="*/ 70 w 289"/>
                <a:gd name="T73" fmla="*/ 34 h 523"/>
                <a:gd name="T74" fmla="*/ 56 w 289"/>
                <a:gd name="T75" fmla="*/ 42 h 523"/>
                <a:gd name="T76" fmla="*/ 56 w 289"/>
                <a:gd name="T77" fmla="*/ 79 h 523"/>
                <a:gd name="T78" fmla="*/ 44 w 289"/>
                <a:gd name="T79" fmla="*/ 97 h 523"/>
                <a:gd name="T80" fmla="*/ 33 w 289"/>
                <a:gd name="T81" fmla="*/ 149 h 523"/>
                <a:gd name="T82" fmla="*/ 39 w 289"/>
                <a:gd name="T83" fmla="*/ 196 h 523"/>
                <a:gd name="T84" fmla="*/ 25 w 289"/>
                <a:gd name="T85" fmla="*/ 238 h 523"/>
                <a:gd name="T86" fmla="*/ 14 w 289"/>
                <a:gd name="T87" fmla="*/ 341 h 523"/>
                <a:gd name="T88" fmla="*/ 22 w 289"/>
                <a:gd name="T89" fmla="*/ 380 h 523"/>
                <a:gd name="T90" fmla="*/ 14 w 289"/>
                <a:gd name="T91" fmla="*/ 383 h 523"/>
                <a:gd name="T92" fmla="*/ 18 w 289"/>
                <a:gd name="T93" fmla="*/ 414 h 523"/>
                <a:gd name="T94" fmla="*/ 0 w 289"/>
                <a:gd name="T95" fmla="*/ 479 h 5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9" h="523">
                  <a:moveTo>
                    <a:pt x="0" y="479"/>
                  </a:moveTo>
                  <a:lnTo>
                    <a:pt x="3" y="493"/>
                  </a:lnTo>
                  <a:lnTo>
                    <a:pt x="13" y="490"/>
                  </a:lnTo>
                  <a:lnTo>
                    <a:pt x="18" y="516"/>
                  </a:lnTo>
                  <a:lnTo>
                    <a:pt x="71" y="522"/>
                  </a:lnTo>
                  <a:lnTo>
                    <a:pt x="57" y="508"/>
                  </a:lnTo>
                  <a:lnTo>
                    <a:pt x="68" y="472"/>
                  </a:lnTo>
                  <a:lnTo>
                    <a:pt x="79" y="477"/>
                  </a:lnTo>
                  <a:lnTo>
                    <a:pt x="110" y="430"/>
                  </a:lnTo>
                  <a:lnTo>
                    <a:pt x="86" y="401"/>
                  </a:lnTo>
                  <a:lnTo>
                    <a:pt x="115" y="385"/>
                  </a:lnTo>
                  <a:lnTo>
                    <a:pt x="121" y="359"/>
                  </a:lnTo>
                  <a:lnTo>
                    <a:pt x="133" y="349"/>
                  </a:lnTo>
                  <a:lnTo>
                    <a:pt x="123" y="343"/>
                  </a:lnTo>
                  <a:lnTo>
                    <a:pt x="141" y="343"/>
                  </a:lnTo>
                  <a:lnTo>
                    <a:pt x="138" y="330"/>
                  </a:lnTo>
                  <a:lnTo>
                    <a:pt x="131" y="341"/>
                  </a:lnTo>
                  <a:lnTo>
                    <a:pt x="123" y="330"/>
                  </a:lnTo>
                  <a:lnTo>
                    <a:pt x="121" y="312"/>
                  </a:lnTo>
                  <a:lnTo>
                    <a:pt x="160" y="312"/>
                  </a:lnTo>
                  <a:lnTo>
                    <a:pt x="162" y="275"/>
                  </a:lnTo>
                  <a:lnTo>
                    <a:pt x="223" y="270"/>
                  </a:lnTo>
                  <a:lnTo>
                    <a:pt x="244" y="241"/>
                  </a:lnTo>
                  <a:lnTo>
                    <a:pt x="217" y="194"/>
                  </a:lnTo>
                  <a:lnTo>
                    <a:pt x="228" y="131"/>
                  </a:lnTo>
                  <a:lnTo>
                    <a:pt x="288" y="81"/>
                  </a:lnTo>
                  <a:lnTo>
                    <a:pt x="285" y="57"/>
                  </a:lnTo>
                  <a:lnTo>
                    <a:pt x="278" y="57"/>
                  </a:lnTo>
                  <a:lnTo>
                    <a:pt x="259" y="86"/>
                  </a:lnTo>
                  <a:lnTo>
                    <a:pt x="217" y="84"/>
                  </a:lnTo>
                  <a:lnTo>
                    <a:pt x="225" y="52"/>
                  </a:lnTo>
                  <a:lnTo>
                    <a:pt x="157" y="8"/>
                  </a:lnTo>
                  <a:lnTo>
                    <a:pt x="136" y="2"/>
                  </a:lnTo>
                  <a:lnTo>
                    <a:pt x="131" y="13"/>
                  </a:lnTo>
                  <a:lnTo>
                    <a:pt x="104" y="0"/>
                  </a:lnTo>
                  <a:lnTo>
                    <a:pt x="89" y="15"/>
                  </a:lnTo>
                  <a:lnTo>
                    <a:pt x="89" y="34"/>
                  </a:lnTo>
                  <a:lnTo>
                    <a:pt x="71" y="42"/>
                  </a:lnTo>
                  <a:lnTo>
                    <a:pt x="71" y="79"/>
                  </a:lnTo>
                  <a:lnTo>
                    <a:pt x="55" y="97"/>
                  </a:lnTo>
                  <a:lnTo>
                    <a:pt x="42" y="149"/>
                  </a:lnTo>
                  <a:lnTo>
                    <a:pt x="50" y="196"/>
                  </a:lnTo>
                  <a:lnTo>
                    <a:pt x="31" y="238"/>
                  </a:lnTo>
                  <a:lnTo>
                    <a:pt x="18" y="341"/>
                  </a:lnTo>
                  <a:lnTo>
                    <a:pt x="28" y="380"/>
                  </a:lnTo>
                  <a:lnTo>
                    <a:pt x="18" y="383"/>
                  </a:lnTo>
                  <a:lnTo>
                    <a:pt x="23" y="414"/>
                  </a:lnTo>
                  <a:lnTo>
                    <a:pt x="0" y="47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54" name="Freeform 18"/>
            <p:cNvSpPr>
              <a:spLocks/>
            </p:cNvSpPr>
            <p:nvPr/>
          </p:nvSpPr>
          <p:spPr bwMode="auto">
            <a:xfrm>
              <a:off x="1640" y="3693"/>
              <a:ext cx="43" cy="40"/>
            </a:xfrm>
            <a:custGeom>
              <a:avLst/>
              <a:gdLst>
                <a:gd name="T0" fmla="*/ 0 w 48"/>
                <a:gd name="T1" fmla="*/ 0 h 40"/>
                <a:gd name="T2" fmla="*/ 0 w 48"/>
                <a:gd name="T3" fmla="*/ 39 h 40"/>
                <a:gd name="T4" fmla="*/ 38 w 48"/>
                <a:gd name="T5" fmla="*/ 36 h 40"/>
                <a:gd name="T6" fmla="*/ 10 w 48"/>
                <a:gd name="T7" fmla="*/ 20 h 40"/>
                <a:gd name="T8" fmla="*/ 0 w 48"/>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0">
                  <a:moveTo>
                    <a:pt x="0" y="0"/>
                  </a:moveTo>
                  <a:lnTo>
                    <a:pt x="0" y="39"/>
                  </a:lnTo>
                  <a:lnTo>
                    <a:pt x="47" y="36"/>
                  </a:lnTo>
                  <a:lnTo>
                    <a:pt x="12" y="20"/>
                  </a:lnTo>
                  <a:lnTo>
                    <a:pt x="0" y="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55" name="Freeform 19"/>
            <p:cNvSpPr>
              <a:spLocks/>
            </p:cNvSpPr>
            <p:nvPr/>
          </p:nvSpPr>
          <p:spPr bwMode="auto">
            <a:xfrm>
              <a:off x="1640" y="3693"/>
              <a:ext cx="48" cy="46"/>
            </a:xfrm>
            <a:custGeom>
              <a:avLst/>
              <a:gdLst>
                <a:gd name="T0" fmla="*/ 0 w 54"/>
                <a:gd name="T1" fmla="*/ 0 h 46"/>
                <a:gd name="T2" fmla="*/ 0 w 54"/>
                <a:gd name="T3" fmla="*/ 45 h 46"/>
                <a:gd name="T4" fmla="*/ 42 w 54"/>
                <a:gd name="T5" fmla="*/ 42 h 46"/>
                <a:gd name="T6" fmla="*/ 11 w 54"/>
                <a:gd name="T7" fmla="*/ 23 h 46"/>
                <a:gd name="T8" fmla="*/ 0 w 54"/>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46">
                  <a:moveTo>
                    <a:pt x="0" y="0"/>
                  </a:moveTo>
                  <a:lnTo>
                    <a:pt x="0" y="45"/>
                  </a:lnTo>
                  <a:lnTo>
                    <a:pt x="53" y="42"/>
                  </a:lnTo>
                  <a:lnTo>
                    <a:pt x="13" y="23"/>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56" name="Freeform 20"/>
            <p:cNvSpPr>
              <a:spLocks/>
            </p:cNvSpPr>
            <p:nvPr/>
          </p:nvSpPr>
          <p:spPr bwMode="auto">
            <a:xfrm>
              <a:off x="4018" y="3001"/>
              <a:ext cx="523" cy="440"/>
            </a:xfrm>
            <a:custGeom>
              <a:avLst/>
              <a:gdLst>
                <a:gd name="T0" fmla="*/ 6 w 588"/>
                <a:gd name="T1" fmla="*/ 235 h 440"/>
                <a:gd name="T2" fmla="*/ 11 w 588"/>
                <a:gd name="T3" fmla="*/ 227 h 440"/>
                <a:gd name="T4" fmla="*/ 6 w 588"/>
                <a:gd name="T5" fmla="*/ 165 h 440"/>
                <a:gd name="T6" fmla="*/ 39 w 588"/>
                <a:gd name="T7" fmla="*/ 142 h 440"/>
                <a:gd name="T8" fmla="*/ 103 w 588"/>
                <a:gd name="T9" fmla="*/ 106 h 440"/>
                <a:gd name="T10" fmla="*/ 109 w 588"/>
                <a:gd name="T11" fmla="*/ 83 h 440"/>
                <a:gd name="T12" fmla="*/ 117 w 588"/>
                <a:gd name="T13" fmla="*/ 80 h 440"/>
                <a:gd name="T14" fmla="*/ 129 w 588"/>
                <a:gd name="T15" fmla="*/ 67 h 440"/>
                <a:gd name="T16" fmla="*/ 165 w 588"/>
                <a:gd name="T17" fmla="*/ 49 h 440"/>
                <a:gd name="T18" fmla="*/ 175 w 588"/>
                <a:gd name="T19" fmla="*/ 56 h 440"/>
                <a:gd name="T20" fmla="*/ 185 w 588"/>
                <a:gd name="T21" fmla="*/ 51 h 440"/>
                <a:gd name="T22" fmla="*/ 221 w 588"/>
                <a:gd name="T23" fmla="*/ 18 h 440"/>
                <a:gd name="T24" fmla="*/ 268 w 588"/>
                <a:gd name="T25" fmla="*/ 21 h 440"/>
                <a:gd name="T26" fmla="*/ 310 w 588"/>
                <a:gd name="T27" fmla="*/ 101 h 440"/>
                <a:gd name="T28" fmla="*/ 326 w 588"/>
                <a:gd name="T29" fmla="*/ 18 h 440"/>
                <a:gd name="T30" fmla="*/ 350 w 588"/>
                <a:gd name="T31" fmla="*/ 49 h 440"/>
                <a:gd name="T32" fmla="*/ 382 w 588"/>
                <a:gd name="T33" fmla="*/ 121 h 440"/>
                <a:gd name="T34" fmla="*/ 419 w 588"/>
                <a:gd name="T35" fmla="*/ 173 h 440"/>
                <a:gd name="T36" fmla="*/ 433 w 588"/>
                <a:gd name="T37" fmla="*/ 191 h 440"/>
                <a:gd name="T38" fmla="*/ 464 w 588"/>
                <a:gd name="T39" fmla="*/ 260 h 440"/>
                <a:gd name="T40" fmla="*/ 438 w 588"/>
                <a:gd name="T41" fmla="*/ 349 h 440"/>
                <a:gd name="T42" fmla="*/ 398 w 588"/>
                <a:gd name="T43" fmla="*/ 421 h 440"/>
                <a:gd name="T44" fmla="*/ 382 w 588"/>
                <a:gd name="T45" fmla="*/ 439 h 440"/>
                <a:gd name="T46" fmla="*/ 347 w 588"/>
                <a:gd name="T47" fmla="*/ 434 h 440"/>
                <a:gd name="T48" fmla="*/ 308 w 588"/>
                <a:gd name="T49" fmla="*/ 410 h 440"/>
                <a:gd name="T50" fmla="*/ 287 w 588"/>
                <a:gd name="T51" fmla="*/ 383 h 440"/>
                <a:gd name="T52" fmla="*/ 281 w 588"/>
                <a:gd name="T53" fmla="*/ 372 h 440"/>
                <a:gd name="T54" fmla="*/ 283 w 588"/>
                <a:gd name="T55" fmla="*/ 328 h 440"/>
                <a:gd name="T56" fmla="*/ 253 w 588"/>
                <a:gd name="T57" fmla="*/ 364 h 440"/>
                <a:gd name="T58" fmla="*/ 207 w 588"/>
                <a:gd name="T59" fmla="*/ 316 h 440"/>
                <a:gd name="T60" fmla="*/ 118 w 588"/>
                <a:gd name="T61" fmla="*/ 351 h 440"/>
                <a:gd name="T62" fmla="*/ 52 w 588"/>
                <a:gd name="T63" fmla="*/ 369 h 440"/>
                <a:gd name="T64" fmla="*/ 27 w 588"/>
                <a:gd name="T65" fmla="*/ 316 h 4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88" h="440">
                  <a:moveTo>
                    <a:pt x="0" y="233"/>
                  </a:moveTo>
                  <a:lnTo>
                    <a:pt x="8" y="235"/>
                  </a:lnTo>
                  <a:lnTo>
                    <a:pt x="2" y="219"/>
                  </a:lnTo>
                  <a:lnTo>
                    <a:pt x="13" y="227"/>
                  </a:lnTo>
                  <a:lnTo>
                    <a:pt x="0" y="204"/>
                  </a:lnTo>
                  <a:lnTo>
                    <a:pt x="8" y="165"/>
                  </a:lnTo>
                  <a:lnTo>
                    <a:pt x="10" y="173"/>
                  </a:lnTo>
                  <a:lnTo>
                    <a:pt x="49" y="142"/>
                  </a:lnTo>
                  <a:lnTo>
                    <a:pt x="109" y="129"/>
                  </a:lnTo>
                  <a:lnTo>
                    <a:pt x="130" y="106"/>
                  </a:lnTo>
                  <a:lnTo>
                    <a:pt x="130" y="90"/>
                  </a:lnTo>
                  <a:lnTo>
                    <a:pt x="138" y="83"/>
                  </a:lnTo>
                  <a:lnTo>
                    <a:pt x="146" y="98"/>
                  </a:lnTo>
                  <a:lnTo>
                    <a:pt x="147" y="80"/>
                  </a:lnTo>
                  <a:lnTo>
                    <a:pt x="163" y="83"/>
                  </a:lnTo>
                  <a:lnTo>
                    <a:pt x="163" y="67"/>
                  </a:lnTo>
                  <a:lnTo>
                    <a:pt x="184" y="46"/>
                  </a:lnTo>
                  <a:lnTo>
                    <a:pt x="208" y="49"/>
                  </a:lnTo>
                  <a:lnTo>
                    <a:pt x="213" y="72"/>
                  </a:lnTo>
                  <a:lnTo>
                    <a:pt x="221" y="56"/>
                  </a:lnTo>
                  <a:lnTo>
                    <a:pt x="239" y="61"/>
                  </a:lnTo>
                  <a:lnTo>
                    <a:pt x="234" y="51"/>
                  </a:lnTo>
                  <a:lnTo>
                    <a:pt x="246" y="26"/>
                  </a:lnTo>
                  <a:lnTo>
                    <a:pt x="280" y="18"/>
                  </a:lnTo>
                  <a:lnTo>
                    <a:pt x="272" y="5"/>
                  </a:lnTo>
                  <a:lnTo>
                    <a:pt x="338" y="21"/>
                  </a:lnTo>
                  <a:lnTo>
                    <a:pt x="325" y="59"/>
                  </a:lnTo>
                  <a:lnTo>
                    <a:pt x="392" y="101"/>
                  </a:lnTo>
                  <a:lnTo>
                    <a:pt x="405" y="85"/>
                  </a:lnTo>
                  <a:lnTo>
                    <a:pt x="413" y="18"/>
                  </a:lnTo>
                  <a:lnTo>
                    <a:pt x="431" y="0"/>
                  </a:lnTo>
                  <a:lnTo>
                    <a:pt x="443" y="49"/>
                  </a:lnTo>
                  <a:lnTo>
                    <a:pt x="467" y="59"/>
                  </a:lnTo>
                  <a:lnTo>
                    <a:pt x="483" y="121"/>
                  </a:lnTo>
                  <a:lnTo>
                    <a:pt x="517" y="139"/>
                  </a:lnTo>
                  <a:lnTo>
                    <a:pt x="530" y="173"/>
                  </a:lnTo>
                  <a:lnTo>
                    <a:pt x="545" y="171"/>
                  </a:lnTo>
                  <a:lnTo>
                    <a:pt x="547" y="191"/>
                  </a:lnTo>
                  <a:lnTo>
                    <a:pt x="573" y="214"/>
                  </a:lnTo>
                  <a:lnTo>
                    <a:pt x="587" y="260"/>
                  </a:lnTo>
                  <a:lnTo>
                    <a:pt x="582" y="308"/>
                  </a:lnTo>
                  <a:lnTo>
                    <a:pt x="553" y="349"/>
                  </a:lnTo>
                  <a:lnTo>
                    <a:pt x="535" y="410"/>
                  </a:lnTo>
                  <a:lnTo>
                    <a:pt x="504" y="421"/>
                  </a:lnTo>
                  <a:lnTo>
                    <a:pt x="480" y="431"/>
                  </a:lnTo>
                  <a:lnTo>
                    <a:pt x="483" y="439"/>
                  </a:lnTo>
                  <a:lnTo>
                    <a:pt x="459" y="416"/>
                  </a:lnTo>
                  <a:lnTo>
                    <a:pt x="439" y="434"/>
                  </a:lnTo>
                  <a:lnTo>
                    <a:pt x="410" y="426"/>
                  </a:lnTo>
                  <a:lnTo>
                    <a:pt x="389" y="410"/>
                  </a:lnTo>
                  <a:lnTo>
                    <a:pt x="378" y="375"/>
                  </a:lnTo>
                  <a:lnTo>
                    <a:pt x="363" y="383"/>
                  </a:lnTo>
                  <a:lnTo>
                    <a:pt x="361" y="356"/>
                  </a:lnTo>
                  <a:lnTo>
                    <a:pt x="355" y="372"/>
                  </a:lnTo>
                  <a:lnTo>
                    <a:pt x="342" y="372"/>
                  </a:lnTo>
                  <a:lnTo>
                    <a:pt x="358" y="328"/>
                  </a:lnTo>
                  <a:lnTo>
                    <a:pt x="330" y="369"/>
                  </a:lnTo>
                  <a:lnTo>
                    <a:pt x="320" y="364"/>
                  </a:lnTo>
                  <a:lnTo>
                    <a:pt x="303" y="330"/>
                  </a:lnTo>
                  <a:lnTo>
                    <a:pt x="262" y="316"/>
                  </a:lnTo>
                  <a:lnTo>
                    <a:pt x="181" y="326"/>
                  </a:lnTo>
                  <a:lnTo>
                    <a:pt x="150" y="351"/>
                  </a:lnTo>
                  <a:lnTo>
                    <a:pt x="99" y="351"/>
                  </a:lnTo>
                  <a:lnTo>
                    <a:pt x="65" y="369"/>
                  </a:lnTo>
                  <a:lnTo>
                    <a:pt x="26" y="356"/>
                  </a:lnTo>
                  <a:lnTo>
                    <a:pt x="34" y="316"/>
                  </a:lnTo>
                  <a:lnTo>
                    <a:pt x="0" y="233"/>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57" name="Freeform 21"/>
            <p:cNvSpPr>
              <a:spLocks/>
            </p:cNvSpPr>
            <p:nvPr/>
          </p:nvSpPr>
          <p:spPr bwMode="auto">
            <a:xfrm>
              <a:off x="4018" y="3001"/>
              <a:ext cx="528" cy="446"/>
            </a:xfrm>
            <a:custGeom>
              <a:avLst/>
              <a:gdLst>
                <a:gd name="T0" fmla="*/ 6 w 594"/>
                <a:gd name="T1" fmla="*/ 238 h 446"/>
                <a:gd name="T2" fmla="*/ 11 w 594"/>
                <a:gd name="T3" fmla="*/ 230 h 446"/>
                <a:gd name="T4" fmla="*/ 6 w 594"/>
                <a:gd name="T5" fmla="*/ 167 h 446"/>
                <a:gd name="T6" fmla="*/ 39 w 594"/>
                <a:gd name="T7" fmla="*/ 144 h 446"/>
                <a:gd name="T8" fmla="*/ 103 w 594"/>
                <a:gd name="T9" fmla="*/ 107 h 446"/>
                <a:gd name="T10" fmla="*/ 110 w 594"/>
                <a:gd name="T11" fmla="*/ 84 h 446"/>
                <a:gd name="T12" fmla="*/ 117 w 594"/>
                <a:gd name="T13" fmla="*/ 81 h 446"/>
                <a:gd name="T14" fmla="*/ 131 w 594"/>
                <a:gd name="T15" fmla="*/ 68 h 446"/>
                <a:gd name="T16" fmla="*/ 166 w 594"/>
                <a:gd name="T17" fmla="*/ 50 h 446"/>
                <a:gd name="T18" fmla="*/ 176 w 594"/>
                <a:gd name="T19" fmla="*/ 57 h 446"/>
                <a:gd name="T20" fmla="*/ 187 w 594"/>
                <a:gd name="T21" fmla="*/ 52 h 446"/>
                <a:gd name="T22" fmla="*/ 224 w 594"/>
                <a:gd name="T23" fmla="*/ 18 h 446"/>
                <a:gd name="T24" fmla="*/ 269 w 594"/>
                <a:gd name="T25" fmla="*/ 21 h 446"/>
                <a:gd name="T26" fmla="*/ 313 w 594"/>
                <a:gd name="T27" fmla="*/ 102 h 446"/>
                <a:gd name="T28" fmla="*/ 330 w 594"/>
                <a:gd name="T29" fmla="*/ 18 h 446"/>
                <a:gd name="T30" fmla="*/ 354 w 594"/>
                <a:gd name="T31" fmla="*/ 50 h 446"/>
                <a:gd name="T32" fmla="*/ 386 w 594"/>
                <a:gd name="T33" fmla="*/ 123 h 446"/>
                <a:gd name="T34" fmla="*/ 423 w 594"/>
                <a:gd name="T35" fmla="*/ 175 h 446"/>
                <a:gd name="T36" fmla="*/ 437 w 594"/>
                <a:gd name="T37" fmla="*/ 194 h 446"/>
                <a:gd name="T38" fmla="*/ 468 w 594"/>
                <a:gd name="T39" fmla="*/ 264 h 446"/>
                <a:gd name="T40" fmla="*/ 442 w 594"/>
                <a:gd name="T41" fmla="*/ 354 h 446"/>
                <a:gd name="T42" fmla="*/ 402 w 594"/>
                <a:gd name="T43" fmla="*/ 427 h 446"/>
                <a:gd name="T44" fmla="*/ 386 w 594"/>
                <a:gd name="T45" fmla="*/ 445 h 446"/>
                <a:gd name="T46" fmla="*/ 350 w 594"/>
                <a:gd name="T47" fmla="*/ 440 h 446"/>
                <a:gd name="T48" fmla="*/ 310 w 594"/>
                <a:gd name="T49" fmla="*/ 416 h 446"/>
                <a:gd name="T50" fmla="*/ 290 w 594"/>
                <a:gd name="T51" fmla="*/ 388 h 446"/>
                <a:gd name="T52" fmla="*/ 284 w 594"/>
                <a:gd name="T53" fmla="*/ 377 h 446"/>
                <a:gd name="T54" fmla="*/ 286 w 594"/>
                <a:gd name="T55" fmla="*/ 332 h 446"/>
                <a:gd name="T56" fmla="*/ 255 w 594"/>
                <a:gd name="T57" fmla="*/ 369 h 446"/>
                <a:gd name="T58" fmla="*/ 210 w 594"/>
                <a:gd name="T59" fmla="*/ 320 h 446"/>
                <a:gd name="T60" fmla="*/ 120 w 594"/>
                <a:gd name="T61" fmla="*/ 356 h 446"/>
                <a:gd name="T62" fmla="*/ 52 w 594"/>
                <a:gd name="T63" fmla="*/ 374 h 446"/>
                <a:gd name="T64" fmla="*/ 27 w 594"/>
                <a:gd name="T65" fmla="*/ 320 h 4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94" h="446">
                  <a:moveTo>
                    <a:pt x="0" y="236"/>
                  </a:moveTo>
                  <a:lnTo>
                    <a:pt x="8" y="238"/>
                  </a:lnTo>
                  <a:lnTo>
                    <a:pt x="2" y="222"/>
                  </a:lnTo>
                  <a:lnTo>
                    <a:pt x="13" y="230"/>
                  </a:lnTo>
                  <a:lnTo>
                    <a:pt x="0" y="207"/>
                  </a:lnTo>
                  <a:lnTo>
                    <a:pt x="8" y="167"/>
                  </a:lnTo>
                  <a:lnTo>
                    <a:pt x="10" y="175"/>
                  </a:lnTo>
                  <a:lnTo>
                    <a:pt x="50" y="144"/>
                  </a:lnTo>
                  <a:lnTo>
                    <a:pt x="110" y="131"/>
                  </a:lnTo>
                  <a:lnTo>
                    <a:pt x="131" y="107"/>
                  </a:lnTo>
                  <a:lnTo>
                    <a:pt x="131" y="91"/>
                  </a:lnTo>
                  <a:lnTo>
                    <a:pt x="139" y="84"/>
                  </a:lnTo>
                  <a:lnTo>
                    <a:pt x="147" y="99"/>
                  </a:lnTo>
                  <a:lnTo>
                    <a:pt x="149" y="81"/>
                  </a:lnTo>
                  <a:lnTo>
                    <a:pt x="165" y="84"/>
                  </a:lnTo>
                  <a:lnTo>
                    <a:pt x="165" y="68"/>
                  </a:lnTo>
                  <a:lnTo>
                    <a:pt x="186" y="47"/>
                  </a:lnTo>
                  <a:lnTo>
                    <a:pt x="210" y="50"/>
                  </a:lnTo>
                  <a:lnTo>
                    <a:pt x="215" y="73"/>
                  </a:lnTo>
                  <a:lnTo>
                    <a:pt x="223" y="57"/>
                  </a:lnTo>
                  <a:lnTo>
                    <a:pt x="241" y="62"/>
                  </a:lnTo>
                  <a:lnTo>
                    <a:pt x="236" y="52"/>
                  </a:lnTo>
                  <a:lnTo>
                    <a:pt x="249" y="26"/>
                  </a:lnTo>
                  <a:lnTo>
                    <a:pt x="283" y="18"/>
                  </a:lnTo>
                  <a:lnTo>
                    <a:pt x="275" y="5"/>
                  </a:lnTo>
                  <a:lnTo>
                    <a:pt x="341" y="21"/>
                  </a:lnTo>
                  <a:lnTo>
                    <a:pt x="328" y="60"/>
                  </a:lnTo>
                  <a:lnTo>
                    <a:pt x="396" y="102"/>
                  </a:lnTo>
                  <a:lnTo>
                    <a:pt x="409" y="86"/>
                  </a:lnTo>
                  <a:lnTo>
                    <a:pt x="417" y="18"/>
                  </a:lnTo>
                  <a:lnTo>
                    <a:pt x="435" y="0"/>
                  </a:lnTo>
                  <a:lnTo>
                    <a:pt x="448" y="50"/>
                  </a:lnTo>
                  <a:lnTo>
                    <a:pt x="472" y="60"/>
                  </a:lnTo>
                  <a:lnTo>
                    <a:pt x="488" y="123"/>
                  </a:lnTo>
                  <a:lnTo>
                    <a:pt x="522" y="141"/>
                  </a:lnTo>
                  <a:lnTo>
                    <a:pt x="535" y="175"/>
                  </a:lnTo>
                  <a:lnTo>
                    <a:pt x="551" y="173"/>
                  </a:lnTo>
                  <a:lnTo>
                    <a:pt x="553" y="194"/>
                  </a:lnTo>
                  <a:lnTo>
                    <a:pt x="579" y="217"/>
                  </a:lnTo>
                  <a:lnTo>
                    <a:pt x="593" y="264"/>
                  </a:lnTo>
                  <a:lnTo>
                    <a:pt x="588" y="312"/>
                  </a:lnTo>
                  <a:lnTo>
                    <a:pt x="559" y="354"/>
                  </a:lnTo>
                  <a:lnTo>
                    <a:pt x="540" y="416"/>
                  </a:lnTo>
                  <a:lnTo>
                    <a:pt x="509" y="427"/>
                  </a:lnTo>
                  <a:lnTo>
                    <a:pt x="485" y="437"/>
                  </a:lnTo>
                  <a:lnTo>
                    <a:pt x="488" y="445"/>
                  </a:lnTo>
                  <a:lnTo>
                    <a:pt x="464" y="422"/>
                  </a:lnTo>
                  <a:lnTo>
                    <a:pt x="443" y="440"/>
                  </a:lnTo>
                  <a:lnTo>
                    <a:pt x="414" y="432"/>
                  </a:lnTo>
                  <a:lnTo>
                    <a:pt x="393" y="416"/>
                  </a:lnTo>
                  <a:lnTo>
                    <a:pt x="382" y="380"/>
                  </a:lnTo>
                  <a:lnTo>
                    <a:pt x="367" y="388"/>
                  </a:lnTo>
                  <a:lnTo>
                    <a:pt x="365" y="361"/>
                  </a:lnTo>
                  <a:lnTo>
                    <a:pt x="359" y="377"/>
                  </a:lnTo>
                  <a:lnTo>
                    <a:pt x="346" y="377"/>
                  </a:lnTo>
                  <a:lnTo>
                    <a:pt x="362" y="332"/>
                  </a:lnTo>
                  <a:lnTo>
                    <a:pt x="333" y="374"/>
                  </a:lnTo>
                  <a:lnTo>
                    <a:pt x="323" y="369"/>
                  </a:lnTo>
                  <a:lnTo>
                    <a:pt x="306" y="335"/>
                  </a:lnTo>
                  <a:lnTo>
                    <a:pt x="265" y="320"/>
                  </a:lnTo>
                  <a:lnTo>
                    <a:pt x="183" y="330"/>
                  </a:lnTo>
                  <a:lnTo>
                    <a:pt x="152" y="356"/>
                  </a:lnTo>
                  <a:lnTo>
                    <a:pt x="100" y="356"/>
                  </a:lnTo>
                  <a:lnTo>
                    <a:pt x="66" y="374"/>
                  </a:lnTo>
                  <a:lnTo>
                    <a:pt x="26" y="361"/>
                  </a:lnTo>
                  <a:lnTo>
                    <a:pt x="34" y="320"/>
                  </a:lnTo>
                  <a:lnTo>
                    <a:pt x="0" y="23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58" name="Freeform 22"/>
            <p:cNvSpPr>
              <a:spLocks/>
            </p:cNvSpPr>
            <p:nvPr/>
          </p:nvSpPr>
          <p:spPr bwMode="auto">
            <a:xfrm>
              <a:off x="4428" y="3473"/>
              <a:ext cx="45" cy="47"/>
            </a:xfrm>
            <a:custGeom>
              <a:avLst/>
              <a:gdLst>
                <a:gd name="T0" fmla="*/ 0 w 51"/>
                <a:gd name="T1" fmla="*/ 9 h 47"/>
                <a:gd name="T2" fmla="*/ 0 w 51"/>
                <a:gd name="T3" fmla="*/ 0 h 47"/>
                <a:gd name="T4" fmla="*/ 20 w 51"/>
                <a:gd name="T5" fmla="*/ 6 h 47"/>
                <a:gd name="T6" fmla="*/ 36 w 51"/>
                <a:gd name="T7" fmla="*/ 2 h 47"/>
                <a:gd name="T8" fmla="*/ 39 w 51"/>
                <a:gd name="T9" fmla="*/ 11 h 47"/>
                <a:gd name="T10" fmla="*/ 39 w 51"/>
                <a:gd name="T11" fmla="*/ 26 h 47"/>
                <a:gd name="T12" fmla="*/ 23 w 51"/>
                <a:gd name="T13" fmla="*/ 46 h 47"/>
                <a:gd name="T14" fmla="*/ 15 w 51"/>
                <a:gd name="T15" fmla="*/ 43 h 47"/>
                <a:gd name="T16" fmla="*/ 0 w 51"/>
                <a:gd name="T17" fmla="*/ 9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47">
                  <a:moveTo>
                    <a:pt x="0" y="9"/>
                  </a:moveTo>
                  <a:lnTo>
                    <a:pt x="0" y="0"/>
                  </a:lnTo>
                  <a:lnTo>
                    <a:pt x="26" y="6"/>
                  </a:lnTo>
                  <a:lnTo>
                    <a:pt x="46" y="2"/>
                  </a:lnTo>
                  <a:lnTo>
                    <a:pt x="50" y="11"/>
                  </a:lnTo>
                  <a:lnTo>
                    <a:pt x="50" y="26"/>
                  </a:lnTo>
                  <a:lnTo>
                    <a:pt x="29" y="46"/>
                  </a:lnTo>
                  <a:lnTo>
                    <a:pt x="19" y="43"/>
                  </a:lnTo>
                  <a:lnTo>
                    <a:pt x="0" y="9"/>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59" name="Freeform 23"/>
            <p:cNvSpPr>
              <a:spLocks/>
            </p:cNvSpPr>
            <p:nvPr/>
          </p:nvSpPr>
          <p:spPr bwMode="auto">
            <a:xfrm>
              <a:off x="4428" y="3473"/>
              <a:ext cx="50" cy="53"/>
            </a:xfrm>
            <a:custGeom>
              <a:avLst/>
              <a:gdLst>
                <a:gd name="T0" fmla="*/ 0 w 57"/>
                <a:gd name="T1" fmla="*/ 10 h 53"/>
                <a:gd name="T2" fmla="*/ 0 w 57"/>
                <a:gd name="T3" fmla="*/ 0 h 53"/>
                <a:gd name="T4" fmla="*/ 22 w 57"/>
                <a:gd name="T5" fmla="*/ 7 h 53"/>
                <a:gd name="T6" fmla="*/ 39 w 57"/>
                <a:gd name="T7" fmla="*/ 2 h 53"/>
                <a:gd name="T8" fmla="*/ 43 w 57"/>
                <a:gd name="T9" fmla="*/ 12 h 53"/>
                <a:gd name="T10" fmla="*/ 43 w 57"/>
                <a:gd name="T11" fmla="*/ 29 h 53"/>
                <a:gd name="T12" fmla="*/ 25 w 57"/>
                <a:gd name="T13" fmla="*/ 52 h 53"/>
                <a:gd name="T14" fmla="*/ 16 w 57"/>
                <a:gd name="T15" fmla="*/ 49 h 53"/>
                <a:gd name="T16" fmla="*/ 0 w 57"/>
                <a:gd name="T17" fmla="*/ 1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 h="53">
                  <a:moveTo>
                    <a:pt x="0" y="10"/>
                  </a:moveTo>
                  <a:lnTo>
                    <a:pt x="0" y="0"/>
                  </a:lnTo>
                  <a:lnTo>
                    <a:pt x="29" y="7"/>
                  </a:lnTo>
                  <a:lnTo>
                    <a:pt x="51" y="2"/>
                  </a:lnTo>
                  <a:lnTo>
                    <a:pt x="56" y="12"/>
                  </a:lnTo>
                  <a:lnTo>
                    <a:pt x="56" y="29"/>
                  </a:lnTo>
                  <a:lnTo>
                    <a:pt x="32" y="52"/>
                  </a:lnTo>
                  <a:lnTo>
                    <a:pt x="21" y="49"/>
                  </a:lnTo>
                  <a:lnTo>
                    <a:pt x="0" y="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60" name="Freeform 24"/>
            <p:cNvSpPr>
              <a:spLocks/>
            </p:cNvSpPr>
            <p:nvPr/>
          </p:nvSpPr>
          <p:spPr bwMode="auto">
            <a:xfrm>
              <a:off x="2661" y="2060"/>
              <a:ext cx="96" cy="39"/>
            </a:xfrm>
            <a:custGeom>
              <a:avLst/>
              <a:gdLst>
                <a:gd name="T0" fmla="*/ 0 w 108"/>
                <a:gd name="T1" fmla="*/ 20 h 39"/>
                <a:gd name="T2" fmla="*/ 2 w 108"/>
                <a:gd name="T3" fmla="*/ 22 h 39"/>
                <a:gd name="T4" fmla="*/ 2 w 108"/>
                <a:gd name="T5" fmla="*/ 29 h 39"/>
                <a:gd name="T6" fmla="*/ 10 w 108"/>
                <a:gd name="T7" fmla="*/ 31 h 39"/>
                <a:gd name="T8" fmla="*/ 29 w 108"/>
                <a:gd name="T9" fmla="*/ 29 h 39"/>
                <a:gd name="T10" fmla="*/ 45 w 108"/>
                <a:gd name="T11" fmla="*/ 38 h 39"/>
                <a:gd name="T12" fmla="*/ 72 w 108"/>
                <a:gd name="T13" fmla="*/ 31 h 39"/>
                <a:gd name="T14" fmla="*/ 84 w 108"/>
                <a:gd name="T15" fmla="*/ 10 h 39"/>
                <a:gd name="T16" fmla="*/ 78 w 108"/>
                <a:gd name="T17" fmla="*/ 0 h 39"/>
                <a:gd name="T18" fmla="*/ 46 w 108"/>
                <a:gd name="T19" fmla="*/ 2 h 39"/>
                <a:gd name="T20" fmla="*/ 36 w 108"/>
                <a:gd name="T21" fmla="*/ 20 h 39"/>
                <a:gd name="T22" fmla="*/ 0 w 108"/>
                <a:gd name="T23" fmla="*/ 20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8" h="39">
                  <a:moveTo>
                    <a:pt x="0" y="20"/>
                  </a:moveTo>
                  <a:lnTo>
                    <a:pt x="2" y="22"/>
                  </a:lnTo>
                  <a:lnTo>
                    <a:pt x="2" y="29"/>
                  </a:lnTo>
                  <a:lnTo>
                    <a:pt x="12" y="31"/>
                  </a:lnTo>
                  <a:lnTo>
                    <a:pt x="37" y="29"/>
                  </a:lnTo>
                  <a:lnTo>
                    <a:pt x="57" y="38"/>
                  </a:lnTo>
                  <a:lnTo>
                    <a:pt x="91" y="31"/>
                  </a:lnTo>
                  <a:lnTo>
                    <a:pt x="107" y="10"/>
                  </a:lnTo>
                  <a:lnTo>
                    <a:pt x="99" y="0"/>
                  </a:lnTo>
                  <a:lnTo>
                    <a:pt x="59" y="2"/>
                  </a:lnTo>
                  <a:lnTo>
                    <a:pt x="46" y="20"/>
                  </a:lnTo>
                  <a:lnTo>
                    <a:pt x="0" y="2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61" name="Freeform 25"/>
            <p:cNvSpPr>
              <a:spLocks/>
            </p:cNvSpPr>
            <p:nvPr/>
          </p:nvSpPr>
          <p:spPr bwMode="auto">
            <a:xfrm>
              <a:off x="2661" y="2060"/>
              <a:ext cx="102" cy="45"/>
            </a:xfrm>
            <a:custGeom>
              <a:avLst/>
              <a:gdLst>
                <a:gd name="T0" fmla="*/ 0 w 114"/>
                <a:gd name="T1" fmla="*/ 23 h 45"/>
                <a:gd name="T2" fmla="*/ 2 w 114"/>
                <a:gd name="T3" fmla="*/ 26 h 45"/>
                <a:gd name="T4" fmla="*/ 2 w 114"/>
                <a:gd name="T5" fmla="*/ 34 h 45"/>
                <a:gd name="T6" fmla="*/ 11 w 114"/>
                <a:gd name="T7" fmla="*/ 36 h 45"/>
                <a:gd name="T8" fmla="*/ 31 w 114"/>
                <a:gd name="T9" fmla="*/ 34 h 45"/>
                <a:gd name="T10" fmla="*/ 48 w 114"/>
                <a:gd name="T11" fmla="*/ 44 h 45"/>
                <a:gd name="T12" fmla="*/ 77 w 114"/>
                <a:gd name="T13" fmla="*/ 36 h 45"/>
                <a:gd name="T14" fmla="*/ 90 w 114"/>
                <a:gd name="T15" fmla="*/ 12 h 45"/>
                <a:gd name="T16" fmla="*/ 84 w 114"/>
                <a:gd name="T17" fmla="*/ 0 h 45"/>
                <a:gd name="T18" fmla="*/ 49 w 114"/>
                <a:gd name="T19" fmla="*/ 2 h 45"/>
                <a:gd name="T20" fmla="*/ 39 w 114"/>
                <a:gd name="T21" fmla="*/ 23 h 45"/>
                <a:gd name="T22" fmla="*/ 0 w 114"/>
                <a:gd name="T23" fmla="*/ 23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4" h="45">
                  <a:moveTo>
                    <a:pt x="0" y="23"/>
                  </a:moveTo>
                  <a:lnTo>
                    <a:pt x="2" y="26"/>
                  </a:lnTo>
                  <a:lnTo>
                    <a:pt x="2" y="34"/>
                  </a:lnTo>
                  <a:lnTo>
                    <a:pt x="13" y="36"/>
                  </a:lnTo>
                  <a:lnTo>
                    <a:pt x="39" y="34"/>
                  </a:lnTo>
                  <a:lnTo>
                    <a:pt x="60" y="44"/>
                  </a:lnTo>
                  <a:lnTo>
                    <a:pt x="96" y="36"/>
                  </a:lnTo>
                  <a:lnTo>
                    <a:pt x="113" y="12"/>
                  </a:lnTo>
                  <a:lnTo>
                    <a:pt x="105" y="0"/>
                  </a:lnTo>
                  <a:lnTo>
                    <a:pt x="62" y="2"/>
                  </a:lnTo>
                  <a:lnTo>
                    <a:pt x="49" y="23"/>
                  </a:lnTo>
                  <a:lnTo>
                    <a:pt x="0"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62" name="Freeform 26"/>
            <p:cNvSpPr>
              <a:spLocks/>
            </p:cNvSpPr>
            <p:nvPr/>
          </p:nvSpPr>
          <p:spPr bwMode="auto">
            <a:xfrm>
              <a:off x="3685" y="2440"/>
              <a:ext cx="58" cy="84"/>
            </a:xfrm>
            <a:custGeom>
              <a:avLst/>
              <a:gdLst>
                <a:gd name="T0" fmla="*/ 0 w 66"/>
                <a:gd name="T1" fmla="*/ 27 h 84"/>
                <a:gd name="T2" fmla="*/ 7 w 66"/>
                <a:gd name="T3" fmla="*/ 32 h 84"/>
                <a:gd name="T4" fmla="*/ 11 w 66"/>
                <a:gd name="T5" fmla="*/ 71 h 84"/>
                <a:gd name="T6" fmla="*/ 25 w 66"/>
                <a:gd name="T7" fmla="*/ 68 h 84"/>
                <a:gd name="T8" fmla="*/ 31 w 66"/>
                <a:gd name="T9" fmla="*/ 53 h 84"/>
                <a:gd name="T10" fmla="*/ 39 w 66"/>
                <a:gd name="T11" fmla="*/ 56 h 84"/>
                <a:gd name="T12" fmla="*/ 47 w 66"/>
                <a:gd name="T13" fmla="*/ 83 h 84"/>
                <a:gd name="T14" fmla="*/ 50 w 66"/>
                <a:gd name="T15" fmla="*/ 68 h 84"/>
                <a:gd name="T16" fmla="*/ 47 w 66"/>
                <a:gd name="T17" fmla="*/ 39 h 84"/>
                <a:gd name="T18" fmla="*/ 39 w 66"/>
                <a:gd name="T19" fmla="*/ 50 h 84"/>
                <a:gd name="T20" fmla="*/ 33 w 66"/>
                <a:gd name="T21" fmla="*/ 39 h 84"/>
                <a:gd name="T22" fmla="*/ 47 w 66"/>
                <a:gd name="T23" fmla="*/ 21 h 84"/>
                <a:gd name="T24" fmla="*/ 24 w 66"/>
                <a:gd name="T25" fmla="*/ 20 h 84"/>
                <a:gd name="T26" fmla="*/ 7 w 66"/>
                <a:gd name="T27" fmla="*/ 0 h 84"/>
                <a:gd name="T28" fmla="*/ 2 w 66"/>
                <a:gd name="T29" fmla="*/ 11 h 84"/>
                <a:gd name="T30" fmla="*/ 7 w 66"/>
                <a:gd name="T31" fmla="*/ 20 h 84"/>
                <a:gd name="T32" fmla="*/ 0 w 66"/>
                <a:gd name="T33" fmla="*/ 27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6" h="84">
                  <a:moveTo>
                    <a:pt x="0" y="27"/>
                  </a:moveTo>
                  <a:lnTo>
                    <a:pt x="9" y="32"/>
                  </a:lnTo>
                  <a:lnTo>
                    <a:pt x="15" y="71"/>
                  </a:lnTo>
                  <a:lnTo>
                    <a:pt x="33" y="68"/>
                  </a:lnTo>
                  <a:lnTo>
                    <a:pt x="40" y="53"/>
                  </a:lnTo>
                  <a:lnTo>
                    <a:pt x="50" y="56"/>
                  </a:lnTo>
                  <a:lnTo>
                    <a:pt x="62" y="83"/>
                  </a:lnTo>
                  <a:lnTo>
                    <a:pt x="65" y="68"/>
                  </a:lnTo>
                  <a:lnTo>
                    <a:pt x="60" y="39"/>
                  </a:lnTo>
                  <a:lnTo>
                    <a:pt x="50" y="50"/>
                  </a:lnTo>
                  <a:lnTo>
                    <a:pt x="43" y="39"/>
                  </a:lnTo>
                  <a:lnTo>
                    <a:pt x="60" y="21"/>
                  </a:lnTo>
                  <a:lnTo>
                    <a:pt x="31" y="20"/>
                  </a:lnTo>
                  <a:lnTo>
                    <a:pt x="9" y="0"/>
                  </a:lnTo>
                  <a:lnTo>
                    <a:pt x="2" y="11"/>
                  </a:lnTo>
                  <a:lnTo>
                    <a:pt x="9" y="20"/>
                  </a:lnTo>
                  <a:lnTo>
                    <a:pt x="0" y="27"/>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63" name="Freeform 27"/>
            <p:cNvSpPr>
              <a:spLocks/>
            </p:cNvSpPr>
            <p:nvPr/>
          </p:nvSpPr>
          <p:spPr bwMode="auto">
            <a:xfrm>
              <a:off x="3685" y="2440"/>
              <a:ext cx="64" cy="90"/>
            </a:xfrm>
            <a:custGeom>
              <a:avLst/>
              <a:gdLst>
                <a:gd name="T0" fmla="*/ 0 w 72"/>
                <a:gd name="T1" fmla="*/ 29 h 90"/>
                <a:gd name="T2" fmla="*/ 8 w 72"/>
                <a:gd name="T3" fmla="*/ 34 h 90"/>
                <a:gd name="T4" fmla="*/ 12 w 72"/>
                <a:gd name="T5" fmla="*/ 76 h 90"/>
                <a:gd name="T6" fmla="*/ 28 w 72"/>
                <a:gd name="T7" fmla="*/ 73 h 90"/>
                <a:gd name="T8" fmla="*/ 35 w 72"/>
                <a:gd name="T9" fmla="*/ 57 h 90"/>
                <a:gd name="T10" fmla="*/ 44 w 72"/>
                <a:gd name="T11" fmla="*/ 60 h 90"/>
                <a:gd name="T12" fmla="*/ 53 w 72"/>
                <a:gd name="T13" fmla="*/ 89 h 90"/>
                <a:gd name="T14" fmla="*/ 56 w 72"/>
                <a:gd name="T15" fmla="*/ 73 h 90"/>
                <a:gd name="T16" fmla="*/ 52 w 72"/>
                <a:gd name="T17" fmla="*/ 42 h 90"/>
                <a:gd name="T18" fmla="*/ 44 w 72"/>
                <a:gd name="T19" fmla="*/ 54 h 90"/>
                <a:gd name="T20" fmla="*/ 37 w 72"/>
                <a:gd name="T21" fmla="*/ 42 h 90"/>
                <a:gd name="T22" fmla="*/ 52 w 72"/>
                <a:gd name="T23" fmla="*/ 23 h 90"/>
                <a:gd name="T24" fmla="*/ 27 w 72"/>
                <a:gd name="T25" fmla="*/ 21 h 90"/>
                <a:gd name="T26" fmla="*/ 8 w 72"/>
                <a:gd name="T27" fmla="*/ 0 h 90"/>
                <a:gd name="T28" fmla="*/ 2 w 72"/>
                <a:gd name="T29" fmla="*/ 12 h 90"/>
                <a:gd name="T30" fmla="*/ 8 w 72"/>
                <a:gd name="T31" fmla="*/ 21 h 90"/>
                <a:gd name="T32" fmla="*/ 0 w 72"/>
                <a:gd name="T33" fmla="*/ 29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90">
                  <a:moveTo>
                    <a:pt x="0" y="29"/>
                  </a:moveTo>
                  <a:lnTo>
                    <a:pt x="10" y="34"/>
                  </a:lnTo>
                  <a:lnTo>
                    <a:pt x="16" y="76"/>
                  </a:lnTo>
                  <a:lnTo>
                    <a:pt x="36" y="73"/>
                  </a:lnTo>
                  <a:lnTo>
                    <a:pt x="44" y="57"/>
                  </a:lnTo>
                  <a:lnTo>
                    <a:pt x="55" y="60"/>
                  </a:lnTo>
                  <a:lnTo>
                    <a:pt x="68" y="89"/>
                  </a:lnTo>
                  <a:lnTo>
                    <a:pt x="71" y="73"/>
                  </a:lnTo>
                  <a:lnTo>
                    <a:pt x="65" y="42"/>
                  </a:lnTo>
                  <a:lnTo>
                    <a:pt x="55" y="54"/>
                  </a:lnTo>
                  <a:lnTo>
                    <a:pt x="47" y="42"/>
                  </a:lnTo>
                  <a:lnTo>
                    <a:pt x="65" y="23"/>
                  </a:lnTo>
                  <a:lnTo>
                    <a:pt x="34" y="21"/>
                  </a:lnTo>
                  <a:lnTo>
                    <a:pt x="10" y="0"/>
                  </a:lnTo>
                  <a:lnTo>
                    <a:pt x="2" y="12"/>
                  </a:lnTo>
                  <a:lnTo>
                    <a:pt x="10" y="21"/>
                  </a:lnTo>
                  <a:lnTo>
                    <a:pt x="0" y="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64" name="Freeform 28"/>
            <p:cNvSpPr>
              <a:spLocks/>
            </p:cNvSpPr>
            <p:nvPr/>
          </p:nvSpPr>
          <p:spPr bwMode="auto">
            <a:xfrm>
              <a:off x="2574" y="2007"/>
              <a:ext cx="39" cy="32"/>
            </a:xfrm>
            <a:custGeom>
              <a:avLst/>
              <a:gdLst>
                <a:gd name="T0" fmla="*/ 0 w 43"/>
                <a:gd name="T1" fmla="*/ 9 h 32"/>
                <a:gd name="T2" fmla="*/ 5 w 43"/>
                <a:gd name="T3" fmla="*/ 3 h 32"/>
                <a:gd name="T4" fmla="*/ 23 w 43"/>
                <a:gd name="T5" fmla="*/ 0 h 32"/>
                <a:gd name="T6" fmla="*/ 32 w 43"/>
                <a:gd name="T7" fmla="*/ 13 h 32"/>
                <a:gd name="T8" fmla="*/ 34 w 43"/>
                <a:gd name="T9" fmla="*/ 22 h 32"/>
                <a:gd name="T10" fmla="*/ 31 w 43"/>
                <a:gd name="T11" fmla="*/ 31 h 32"/>
                <a:gd name="T12" fmla="*/ 0 w 43"/>
                <a:gd name="T13" fmla="*/ 9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32">
                  <a:moveTo>
                    <a:pt x="0" y="9"/>
                  </a:moveTo>
                  <a:lnTo>
                    <a:pt x="7" y="3"/>
                  </a:lnTo>
                  <a:lnTo>
                    <a:pt x="28" y="0"/>
                  </a:lnTo>
                  <a:lnTo>
                    <a:pt x="39" y="13"/>
                  </a:lnTo>
                  <a:lnTo>
                    <a:pt x="42" y="22"/>
                  </a:lnTo>
                  <a:lnTo>
                    <a:pt x="37" y="31"/>
                  </a:lnTo>
                  <a:lnTo>
                    <a:pt x="0" y="9"/>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65" name="Freeform 29"/>
            <p:cNvSpPr>
              <a:spLocks/>
            </p:cNvSpPr>
            <p:nvPr/>
          </p:nvSpPr>
          <p:spPr bwMode="auto">
            <a:xfrm>
              <a:off x="2574" y="2007"/>
              <a:ext cx="44" cy="38"/>
            </a:xfrm>
            <a:custGeom>
              <a:avLst/>
              <a:gdLst>
                <a:gd name="T0" fmla="*/ 0 w 49"/>
                <a:gd name="T1" fmla="*/ 11 h 38"/>
                <a:gd name="T2" fmla="*/ 6 w 49"/>
                <a:gd name="T3" fmla="*/ 3 h 38"/>
                <a:gd name="T4" fmla="*/ 26 w 49"/>
                <a:gd name="T5" fmla="*/ 0 h 38"/>
                <a:gd name="T6" fmla="*/ 36 w 49"/>
                <a:gd name="T7" fmla="*/ 16 h 38"/>
                <a:gd name="T8" fmla="*/ 39 w 49"/>
                <a:gd name="T9" fmla="*/ 26 h 38"/>
                <a:gd name="T10" fmla="*/ 34 w 49"/>
                <a:gd name="T11" fmla="*/ 37 h 38"/>
                <a:gd name="T12" fmla="*/ 0 w 49"/>
                <a:gd name="T13" fmla="*/ 11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38">
                  <a:moveTo>
                    <a:pt x="0" y="11"/>
                  </a:moveTo>
                  <a:lnTo>
                    <a:pt x="8" y="3"/>
                  </a:lnTo>
                  <a:lnTo>
                    <a:pt x="32" y="0"/>
                  </a:lnTo>
                  <a:lnTo>
                    <a:pt x="45" y="16"/>
                  </a:lnTo>
                  <a:lnTo>
                    <a:pt x="48" y="26"/>
                  </a:lnTo>
                  <a:lnTo>
                    <a:pt x="42" y="37"/>
                  </a:lnTo>
                  <a:lnTo>
                    <a:pt x="0" y="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66" name="Freeform 30"/>
            <p:cNvSpPr>
              <a:spLocks/>
            </p:cNvSpPr>
            <p:nvPr/>
          </p:nvSpPr>
          <p:spPr bwMode="auto">
            <a:xfrm>
              <a:off x="3699" y="2413"/>
              <a:ext cx="37" cy="19"/>
            </a:xfrm>
            <a:custGeom>
              <a:avLst/>
              <a:gdLst>
                <a:gd name="T0" fmla="*/ 0 w 42"/>
                <a:gd name="T1" fmla="*/ 12 h 19"/>
                <a:gd name="T2" fmla="*/ 5 w 42"/>
                <a:gd name="T3" fmla="*/ 18 h 19"/>
                <a:gd name="T4" fmla="*/ 32 w 42"/>
                <a:gd name="T5" fmla="*/ 17 h 19"/>
                <a:gd name="T6" fmla="*/ 29 w 42"/>
                <a:gd name="T7" fmla="*/ 6 h 19"/>
                <a:gd name="T8" fmla="*/ 10 w 42"/>
                <a:gd name="T9" fmla="*/ 0 h 19"/>
                <a:gd name="T10" fmla="*/ 0 w 42"/>
                <a:gd name="T11" fmla="*/ 12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19">
                  <a:moveTo>
                    <a:pt x="0" y="12"/>
                  </a:moveTo>
                  <a:lnTo>
                    <a:pt x="7" y="18"/>
                  </a:lnTo>
                  <a:lnTo>
                    <a:pt x="41" y="17"/>
                  </a:lnTo>
                  <a:lnTo>
                    <a:pt x="38" y="6"/>
                  </a:lnTo>
                  <a:lnTo>
                    <a:pt x="13" y="0"/>
                  </a:lnTo>
                  <a:lnTo>
                    <a:pt x="0" y="12"/>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67" name="Freeform 31"/>
            <p:cNvSpPr>
              <a:spLocks/>
            </p:cNvSpPr>
            <p:nvPr/>
          </p:nvSpPr>
          <p:spPr bwMode="auto">
            <a:xfrm>
              <a:off x="3699" y="2413"/>
              <a:ext cx="42" cy="25"/>
            </a:xfrm>
            <a:custGeom>
              <a:avLst/>
              <a:gdLst>
                <a:gd name="T0" fmla="*/ 0 w 48"/>
                <a:gd name="T1" fmla="*/ 16 h 25"/>
                <a:gd name="T2" fmla="*/ 6 w 48"/>
                <a:gd name="T3" fmla="*/ 24 h 25"/>
                <a:gd name="T4" fmla="*/ 36 w 48"/>
                <a:gd name="T5" fmla="*/ 22 h 25"/>
                <a:gd name="T6" fmla="*/ 34 w 48"/>
                <a:gd name="T7" fmla="*/ 8 h 25"/>
                <a:gd name="T8" fmla="*/ 11 w 48"/>
                <a:gd name="T9" fmla="*/ 0 h 25"/>
                <a:gd name="T10" fmla="*/ 0 w 48"/>
                <a:gd name="T11" fmla="*/ 16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5">
                  <a:moveTo>
                    <a:pt x="0" y="16"/>
                  </a:moveTo>
                  <a:lnTo>
                    <a:pt x="8" y="24"/>
                  </a:lnTo>
                  <a:lnTo>
                    <a:pt x="47" y="22"/>
                  </a:lnTo>
                  <a:lnTo>
                    <a:pt x="44" y="8"/>
                  </a:lnTo>
                  <a:lnTo>
                    <a:pt x="15"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68" name="Freeform 32"/>
            <p:cNvSpPr>
              <a:spLocks/>
            </p:cNvSpPr>
            <p:nvPr/>
          </p:nvSpPr>
          <p:spPr bwMode="auto">
            <a:xfrm>
              <a:off x="1626" y="2982"/>
              <a:ext cx="152" cy="194"/>
            </a:xfrm>
            <a:custGeom>
              <a:avLst/>
              <a:gdLst>
                <a:gd name="T0" fmla="*/ 0 w 171"/>
                <a:gd name="T1" fmla="*/ 18 h 194"/>
                <a:gd name="T2" fmla="*/ 11 w 171"/>
                <a:gd name="T3" fmla="*/ 39 h 194"/>
                <a:gd name="T4" fmla="*/ 4 w 171"/>
                <a:gd name="T5" fmla="*/ 84 h 194"/>
                <a:gd name="T6" fmla="*/ 11 w 171"/>
                <a:gd name="T7" fmla="*/ 89 h 194"/>
                <a:gd name="T8" fmla="*/ 6 w 171"/>
                <a:gd name="T9" fmla="*/ 94 h 194"/>
                <a:gd name="T10" fmla="*/ 3 w 171"/>
                <a:gd name="T11" fmla="*/ 114 h 194"/>
                <a:gd name="T12" fmla="*/ 12 w 171"/>
                <a:gd name="T13" fmla="*/ 141 h 194"/>
                <a:gd name="T14" fmla="*/ 20 w 171"/>
                <a:gd name="T15" fmla="*/ 193 h 194"/>
                <a:gd name="T16" fmla="*/ 28 w 171"/>
                <a:gd name="T17" fmla="*/ 193 h 194"/>
                <a:gd name="T18" fmla="*/ 39 w 171"/>
                <a:gd name="T19" fmla="*/ 178 h 194"/>
                <a:gd name="T20" fmla="*/ 60 w 171"/>
                <a:gd name="T21" fmla="*/ 191 h 194"/>
                <a:gd name="T22" fmla="*/ 64 w 171"/>
                <a:gd name="T23" fmla="*/ 180 h 194"/>
                <a:gd name="T24" fmla="*/ 80 w 171"/>
                <a:gd name="T25" fmla="*/ 186 h 194"/>
                <a:gd name="T26" fmla="*/ 89 w 171"/>
                <a:gd name="T27" fmla="*/ 147 h 194"/>
                <a:gd name="T28" fmla="*/ 120 w 171"/>
                <a:gd name="T29" fmla="*/ 141 h 194"/>
                <a:gd name="T30" fmla="*/ 131 w 171"/>
                <a:gd name="T31" fmla="*/ 152 h 194"/>
                <a:gd name="T32" fmla="*/ 134 w 171"/>
                <a:gd name="T33" fmla="*/ 122 h 194"/>
                <a:gd name="T34" fmla="*/ 125 w 171"/>
                <a:gd name="T35" fmla="*/ 100 h 194"/>
                <a:gd name="T36" fmla="*/ 108 w 171"/>
                <a:gd name="T37" fmla="*/ 97 h 194"/>
                <a:gd name="T38" fmla="*/ 100 w 171"/>
                <a:gd name="T39" fmla="*/ 59 h 194"/>
                <a:gd name="T40" fmla="*/ 53 w 171"/>
                <a:gd name="T41" fmla="*/ 33 h 194"/>
                <a:gd name="T42" fmla="*/ 48 w 171"/>
                <a:gd name="T43" fmla="*/ 0 h 194"/>
                <a:gd name="T44" fmla="*/ 14 w 171"/>
                <a:gd name="T45" fmla="*/ 20 h 194"/>
                <a:gd name="T46" fmla="*/ 0 w 171"/>
                <a:gd name="T47" fmla="*/ 18 h 1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1" h="194">
                  <a:moveTo>
                    <a:pt x="0" y="18"/>
                  </a:moveTo>
                  <a:lnTo>
                    <a:pt x="13" y="39"/>
                  </a:lnTo>
                  <a:lnTo>
                    <a:pt x="5" y="84"/>
                  </a:lnTo>
                  <a:lnTo>
                    <a:pt x="13" y="89"/>
                  </a:lnTo>
                  <a:lnTo>
                    <a:pt x="8" y="94"/>
                  </a:lnTo>
                  <a:lnTo>
                    <a:pt x="3" y="114"/>
                  </a:lnTo>
                  <a:lnTo>
                    <a:pt x="15" y="141"/>
                  </a:lnTo>
                  <a:lnTo>
                    <a:pt x="26" y="193"/>
                  </a:lnTo>
                  <a:lnTo>
                    <a:pt x="36" y="193"/>
                  </a:lnTo>
                  <a:lnTo>
                    <a:pt x="50" y="178"/>
                  </a:lnTo>
                  <a:lnTo>
                    <a:pt x="76" y="191"/>
                  </a:lnTo>
                  <a:lnTo>
                    <a:pt x="81" y="180"/>
                  </a:lnTo>
                  <a:lnTo>
                    <a:pt x="101" y="186"/>
                  </a:lnTo>
                  <a:lnTo>
                    <a:pt x="112" y="147"/>
                  </a:lnTo>
                  <a:lnTo>
                    <a:pt x="152" y="141"/>
                  </a:lnTo>
                  <a:lnTo>
                    <a:pt x="165" y="152"/>
                  </a:lnTo>
                  <a:lnTo>
                    <a:pt x="170" y="122"/>
                  </a:lnTo>
                  <a:lnTo>
                    <a:pt x="159" y="100"/>
                  </a:lnTo>
                  <a:lnTo>
                    <a:pt x="137" y="97"/>
                  </a:lnTo>
                  <a:lnTo>
                    <a:pt x="127" y="59"/>
                  </a:lnTo>
                  <a:lnTo>
                    <a:pt x="67" y="33"/>
                  </a:lnTo>
                  <a:lnTo>
                    <a:pt x="61" y="0"/>
                  </a:lnTo>
                  <a:lnTo>
                    <a:pt x="18" y="20"/>
                  </a:lnTo>
                  <a:lnTo>
                    <a:pt x="0" y="18"/>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69" name="Freeform 33"/>
            <p:cNvSpPr>
              <a:spLocks/>
            </p:cNvSpPr>
            <p:nvPr/>
          </p:nvSpPr>
          <p:spPr bwMode="auto">
            <a:xfrm>
              <a:off x="1626" y="2982"/>
              <a:ext cx="157" cy="200"/>
            </a:xfrm>
            <a:custGeom>
              <a:avLst/>
              <a:gdLst>
                <a:gd name="T0" fmla="*/ 0 w 177"/>
                <a:gd name="T1" fmla="*/ 19 h 200"/>
                <a:gd name="T2" fmla="*/ 11 w 177"/>
                <a:gd name="T3" fmla="*/ 40 h 200"/>
                <a:gd name="T4" fmla="*/ 4 w 177"/>
                <a:gd name="T5" fmla="*/ 87 h 200"/>
                <a:gd name="T6" fmla="*/ 11 w 177"/>
                <a:gd name="T7" fmla="*/ 92 h 200"/>
                <a:gd name="T8" fmla="*/ 6 w 177"/>
                <a:gd name="T9" fmla="*/ 97 h 200"/>
                <a:gd name="T10" fmla="*/ 3 w 177"/>
                <a:gd name="T11" fmla="*/ 118 h 200"/>
                <a:gd name="T12" fmla="*/ 12 w 177"/>
                <a:gd name="T13" fmla="*/ 145 h 200"/>
                <a:gd name="T14" fmla="*/ 21 w 177"/>
                <a:gd name="T15" fmla="*/ 199 h 200"/>
                <a:gd name="T16" fmla="*/ 29 w 177"/>
                <a:gd name="T17" fmla="*/ 199 h 200"/>
                <a:gd name="T18" fmla="*/ 41 w 177"/>
                <a:gd name="T19" fmla="*/ 184 h 200"/>
                <a:gd name="T20" fmla="*/ 62 w 177"/>
                <a:gd name="T21" fmla="*/ 197 h 200"/>
                <a:gd name="T22" fmla="*/ 67 w 177"/>
                <a:gd name="T23" fmla="*/ 186 h 200"/>
                <a:gd name="T24" fmla="*/ 82 w 177"/>
                <a:gd name="T25" fmla="*/ 192 h 200"/>
                <a:gd name="T26" fmla="*/ 91 w 177"/>
                <a:gd name="T27" fmla="*/ 152 h 200"/>
                <a:gd name="T28" fmla="*/ 123 w 177"/>
                <a:gd name="T29" fmla="*/ 145 h 200"/>
                <a:gd name="T30" fmla="*/ 135 w 177"/>
                <a:gd name="T31" fmla="*/ 157 h 200"/>
                <a:gd name="T32" fmla="*/ 138 w 177"/>
                <a:gd name="T33" fmla="*/ 126 h 200"/>
                <a:gd name="T34" fmla="*/ 130 w 177"/>
                <a:gd name="T35" fmla="*/ 103 h 200"/>
                <a:gd name="T36" fmla="*/ 112 w 177"/>
                <a:gd name="T37" fmla="*/ 100 h 200"/>
                <a:gd name="T38" fmla="*/ 103 w 177"/>
                <a:gd name="T39" fmla="*/ 61 h 200"/>
                <a:gd name="T40" fmla="*/ 54 w 177"/>
                <a:gd name="T41" fmla="*/ 34 h 200"/>
                <a:gd name="T42" fmla="*/ 50 w 177"/>
                <a:gd name="T43" fmla="*/ 0 h 200"/>
                <a:gd name="T44" fmla="*/ 15 w 177"/>
                <a:gd name="T45" fmla="*/ 21 h 200"/>
                <a:gd name="T46" fmla="*/ 0 w 177"/>
                <a:gd name="T47" fmla="*/ 19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7" h="200">
                  <a:moveTo>
                    <a:pt x="0" y="19"/>
                  </a:moveTo>
                  <a:lnTo>
                    <a:pt x="13" y="40"/>
                  </a:lnTo>
                  <a:lnTo>
                    <a:pt x="5" y="87"/>
                  </a:lnTo>
                  <a:lnTo>
                    <a:pt x="13" y="92"/>
                  </a:lnTo>
                  <a:lnTo>
                    <a:pt x="8" y="97"/>
                  </a:lnTo>
                  <a:lnTo>
                    <a:pt x="3" y="118"/>
                  </a:lnTo>
                  <a:lnTo>
                    <a:pt x="16" y="145"/>
                  </a:lnTo>
                  <a:lnTo>
                    <a:pt x="27" y="199"/>
                  </a:lnTo>
                  <a:lnTo>
                    <a:pt x="37" y="199"/>
                  </a:lnTo>
                  <a:lnTo>
                    <a:pt x="52" y="184"/>
                  </a:lnTo>
                  <a:lnTo>
                    <a:pt x="79" y="197"/>
                  </a:lnTo>
                  <a:lnTo>
                    <a:pt x="84" y="186"/>
                  </a:lnTo>
                  <a:lnTo>
                    <a:pt x="105" y="192"/>
                  </a:lnTo>
                  <a:lnTo>
                    <a:pt x="116" y="152"/>
                  </a:lnTo>
                  <a:lnTo>
                    <a:pt x="157" y="145"/>
                  </a:lnTo>
                  <a:lnTo>
                    <a:pt x="171" y="157"/>
                  </a:lnTo>
                  <a:lnTo>
                    <a:pt x="176" y="126"/>
                  </a:lnTo>
                  <a:lnTo>
                    <a:pt x="165" y="103"/>
                  </a:lnTo>
                  <a:lnTo>
                    <a:pt x="142" y="100"/>
                  </a:lnTo>
                  <a:lnTo>
                    <a:pt x="131" y="61"/>
                  </a:lnTo>
                  <a:lnTo>
                    <a:pt x="69" y="34"/>
                  </a:lnTo>
                  <a:lnTo>
                    <a:pt x="63" y="0"/>
                  </a:lnTo>
                  <a:lnTo>
                    <a:pt x="19" y="21"/>
                  </a:lnTo>
                  <a:lnTo>
                    <a:pt x="0" y="1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70" name="Freeform 34"/>
            <p:cNvSpPr>
              <a:spLocks/>
            </p:cNvSpPr>
            <p:nvPr/>
          </p:nvSpPr>
          <p:spPr bwMode="auto">
            <a:xfrm>
              <a:off x="2798" y="3103"/>
              <a:ext cx="118" cy="134"/>
            </a:xfrm>
            <a:custGeom>
              <a:avLst/>
              <a:gdLst>
                <a:gd name="T0" fmla="*/ 0 w 132"/>
                <a:gd name="T1" fmla="*/ 102 h 134"/>
                <a:gd name="T2" fmla="*/ 0 w 132"/>
                <a:gd name="T3" fmla="*/ 62 h 134"/>
                <a:gd name="T4" fmla="*/ 10 w 132"/>
                <a:gd name="T5" fmla="*/ 62 h 134"/>
                <a:gd name="T6" fmla="*/ 10 w 132"/>
                <a:gd name="T7" fmla="*/ 12 h 134"/>
                <a:gd name="T8" fmla="*/ 32 w 132"/>
                <a:gd name="T9" fmla="*/ 5 h 134"/>
                <a:gd name="T10" fmla="*/ 40 w 132"/>
                <a:gd name="T11" fmla="*/ 15 h 134"/>
                <a:gd name="T12" fmla="*/ 58 w 132"/>
                <a:gd name="T13" fmla="*/ 0 h 134"/>
                <a:gd name="T14" fmla="*/ 90 w 132"/>
                <a:gd name="T15" fmla="*/ 55 h 134"/>
                <a:gd name="T16" fmla="*/ 105 w 132"/>
                <a:gd name="T17" fmla="*/ 65 h 134"/>
                <a:gd name="T18" fmla="*/ 63 w 132"/>
                <a:gd name="T19" fmla="*/ 113 h 134"/>
                <a:gd name="T20" fmla="*/ 38 w 132"/>
                <a:gd name="T21" fmla="*/ 113 h 134"/>
                <a:gd name="T22" fmla="*/ 25 w 132"/>
                <a:gd name="T23" fmla="*/ 133 h 134"/>
                <a:gd name="T24" fmla="*/ 9 w 132"/>
                <a:gd name="T25" fmla="*/ 133 h 134"/>
                <a:gd name="T26" fmla="*/ 9 w 132"/>
                <a:gd name="T27" fmla="*/ 115 h 134"/>
                <a:gd name="T28" fmla="*/ 0 w 132"/>
                <a:gd name="T29" fmla="*/ 102 h 1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2" h="134">
                  <a:moveTo>
                    <a:pt x="0" y="102"/>
                  </a:moveTo>
                  <a:lnTo>
                    <a:pt x="0" y="62"/>
                  </a:lnTo>
                  <a:lnTo>
                    <a:pt x="12" y="62"/>
                  </a:lnTo>
                  <a:lnTo>
                    <a:pt x="12" y="12"/>
                  </a:lnTo>
                  <a:lnTo>
                    <a:pt x="40" y="5"/>
                  </a:lnTo>
                  <a:lnTo>
                    <a:pt x="50" y="15"/>
                  </a:lnTo>
                  <a:lnTo>
                    <a:pt x="73" y="0"/>
                  </a:lnTo>
                  <a:lnTo>
                    <a:pt x="113" y="55"/>
                  </a:lnTo>
                  <a:lnTo>
                    <a:pt x="131" y="65"/>
                  </a:lnTo>
                  <a:lnTo>
                    <a:pt x="78" y="113"/>
                  </a:lnTo>
                  <a:lnTo>
                    <a:pt x="48" y="113"/>
                  </a:lnTo>
                  <a:lnTo>
                    <a:pt x="31" y="133"/>
                  </a:lnTo>
                  <a:lnTo>
                    <a:pt x="11" y="133"/>
                  </a:lnTo>
                  <a:lnTo>
                    <a:pt x="11" y="115"/>
                  </a:lnTo>
                  <a:lnTo>
                    <a:pt x="0" y="10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71" name="Freeform 35"/>
            <p:cNvSpPr>
              <a:spLocks/>
            </p:cNvSpPr>
            <p:nvPr/>
          </p:nvSpPr>
          <p:spPr bwMode="auto">
            <a:xfrm>
              <a:off x="2798" y="3103"/>
              <a:ext cx="123" cy="140"/>
            </a:xfrm>
            <a:custGeom>
              <a:avLst/>
              <a:gdLst>
                <a:gd name="T0" fmla="*/ 0 w 138"/>
                <a:gd name="T1" fmla="*/ 107 h 140"/>
                <a:gd name="T2" fmla="*/ 0 w 138"/>
                <a:gd name="T3" fmla="*/ 65 h 140"/>
                <a:gd name="T4" fmla="*/ 11 w 138"/>
                <a:gd name="T5" fmla="*/ 65 h 140"/>
                <a:gd name="T6" fmla="*/ 11 w 138"/>
                <a:gd name="T7" fmla="*/ 13 h 140"/>
                <a:gd name="T8" fmla="*/ 33 w 138"/>
                <a:gd name="T9" fmla="*/ 5 h 140"/>
                <a:gd name="T10" fmla="*/ 41 w 138"/>
                <a:gd name="T11" fmla="*/ 16 h 140"/>
                <a:gd name="T12" fmla="*/ 61 w 138"/>
                <a:gd name="T13" fmla="*/ 0 h 140"/>
                <a:gd name="T14" fmla="*/ 94 w 138"/>
                <a:gd name="T15" fmla="*/ 58 h 140"/>
                <a:gd name="T16" fmla="*/ 109 w 138"/>
                <a:gd name="T17" fmla="*/ 68 h 140"/>
                <a:gd name="T18" fmla="*/ 65 w 138"/>
                <a:gd name="T19" fmla="*/ 118 h 140"/>
                <a:gd name="T20" fmla="*/ 40 w 138"/>
                <a:gd name="T21" fmla="*/ 118 h 140"/>
                <a:gd name="T22" fmla="*/ 26 w 138"/>
                <a:gd name="T23" fmla="*/ 139 h 140"/>
                <a:gd name="T24" fmla="*/ 9 w 138"/>
                <a:gd name="T25" fmla="*/ 139 h 140"/>
                <a:gd name="T26" fmla="*/ 9 w 138"/>
                <a:gd name="T27" fmla="*/ 120 h 140"/>
                <a:gd name="T28" fmla="*/ 0 w 138"/>
                <a:gd name="T29" fmla="*/ 107 h 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8" h="140">
                  <a:moveTo>
                    <a:pt x="0" y="107"/>
                  </a:moveTo>
                  <a:lnTo>
                    <a:pt x="0" y="65"/>
                  </a:lnTo>
                  <a:lnTo>
                    <a:pt x="13" y="65"/>
                  </a:lnTo>
                  <a:lnTo>
                    <a:pt x="13" y="13"/>
                  </a:lnTo>
                  <a:lnTo>
                    <a:pt x="42" y="5"/>
                  </a:lnTo>
                  <a:lnTo>
                    <a:pt x="52" y="16"/>
                  </a:lnTo>
                  <a:lnTo>
                    <a:pt x="76" y="0"/>
                  </a:lnTo>
                  <a:lnTo>
                    <a:pt x="118" y="58"/>
                  </a:lnTo>
                  <a:lnTo>
                    <a:pt x="137" y="68"/>
                  </a:lnTo>
                  <a:lnTo>
                    <a:pt x="82" y="118"/>
                  </a:lnTo>
                  <a:lnTo>
                    <a:pt x="50" y="118"/>
                  </a:lnTo>
                  <a:lnTo>
                    <a:pt x="32" y="139"/>
                  </a:lnTo>
                  <a:lnTo>
                    <a:pt x="11" y="139"/>
                  </a:lnTo>
                  <a:lnTo>
                    <a:pt x="11" y="120"/>
                  </a:lnTo>
                  <a:lnTo>
                    <a:pt x="0" y="10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72" name="Freeform 36"/>
            <p:cNvSpPr>
              <a:spLocks/>
            </p:cNvSpPr>
            <p:nvPr/>
          </p:nvSpPr>
          <p:spPr bwMode="auto">
            <a:xfrm>
              <a:off x="1573" y="2765"/>
              <a:ext cx="504" cy="587"/>
            </a:xfrm>
            <a:custGeom>
              <a:avLst/>
              <a:gdLst>
                <a:gd name="T0" fmla="*/ 11 w 567"/>
                <a:gd name="T1" fmla="*/ 210 h 587"/>
                <a:gd name="T2" fmla="*/ 39 w 567"/>
                <a:gd name="T3" fmla="*/ 210 h 587"/>
                <a:gd name="T4" fmla="*/ 46 w 567"/>
                <a:gd name="T5" fmla="*/ 234 h 587"/>
                <a:gd name="T6" fmla="*/ 96 w 567"/>
                <a:gd name="T7" fmla="*/ 215 h 587"/>
                <a:gd name="T8" fmla="*/ 149 w 567"/>
                <a:gd name="T9" fmla="*/ 275 h 587"/>
                <a:gd name="T10" fmla="*/ 176 w 567"/>
                <a:gd name="T11" fmla="*/ 317 h 587"/>
                <a:gd name="T12" fmla="*/ 181 w 567"/>
                <a:gd name="T13" fmla="*/ 370 h 587"/>
                <a:gd name="T14" fmla="*/ 207 w 567"/>
                <a:gd name="T15" fmla="*/ 405 h 587"/>
                <a:gd name="T16" fmla="*/ 224 w 567"/>
                <a:gd name="T17" fmla="*/ 431 h 587"/>
                <a:gd name="T18" fmla="*/ 229 w 567"/>
                <a:gd name="T19" fmla="*/ 453 h 587"/>
                <a:gd name="T20" fmla="*/ 185 w 567"/>
                <a:gd name="T21" fmla="*/ 527 h 587"/>
                <a:gd name="T22" fmla="*/ 229 w 567"/>
                <a:gd name="T23" fmla="*/ 555 h 587"/>
                <a:gd name="T24" fmla="*/ 234 w 567"/>
                <a:gd name="T25" fmla="*/ 586 h 587"/>
                <a:gd name="T26" fmla="*/ 293 w 567"/>
                <a:gd name="T27" fmla="*/ 451 h 587"/>
                <a:gd name="T28" fmla="*/ 363 w 567"/>
                <a:gd name="T29" fmla="*/ 412 h 587"/>
                <a:gd name="T30" fmla="*/ 396 w 567"/>
                <a:gd name="T31" fmla="*/ 332 h 587"/>
                <a:gd name="T32" fmla="*/ 443 w 567"/>
                <a:gd name="T33" fmla="*/ 205 h 587"/>
                <a:gd name="T34" fmla="*/ 440 w 567"/>
                <a:gd name="T35" fmla="*/ 152 h 587"/>
                <a:gd name="T36" fmla="*/ 395 w 567"/>
                <a:gd name="T37" fmla="*/ 119 h 587"/>
                <a:gd name="T38" fmla="*/ 332 w 567"/>
                <a:gd name="T39" fmla="*/ 96 h 587"/>
                <a:gd name="T40" fmla="*/ 297 w 567"/>
                <a:gd name="T41" fmla="*/ 85 h 587"/>
                <a:gd name="T42" fmla="*/ 283 w 567"/>
                <a:gd name="T43" fmla="*/ 101 h 587"/>
                <a:gd name="T44" fmla="*/ 267 w 567"/>
                <a:gd name="T45" fmla="*/ 98 h 587"/>
                <a:gd name="T46" fmla="*/ 275 w 567"/>
                <a:gd name="T47" fmla="*/ 51 h 587"/>
                <a:gd name="T48" fmla="*/ 240 w 567"/>
                <a:gd name="T49" fmla="*/ 44 h 587"/>
                <a:gd name="T50" fmla="*/ 201 w 567"/>
                <a:gd name="T51" fmla="*/ 47 h 587"/>
                <a:gd name="T52" fmla="*/ 162 w 567"/>
                <a:gd name="T53" fmla="*/ 39 h 587"/>
                <a:gd name="T54" fmla="*/ 152 w 567"/>
                <a:gd name="T55" fmla="*/ 0 h 587"/>
                <a:gd name="T56" fmla="*/ 105 w 567"/>
                <a:gd name="T57" fmla="*/ 13 h 587"/>
                <a:gd name="T58" fmla="*/ 118 w 567"/>
                <a:gd name="T59" fmla="*/ 44 h 587"/>
                <a:gd name="T60" fmla="*/ 80 w 567"/>
                <a:gd name="T61" fmla="*/ 54 h 587"/>
                <a:gd name="T62" fmla="*/ 45 w 567"/>
                <a:gd name="T63" fmla="*/ 49 h 587"/>
                <a:gd name="T64" fmla="*/ 43 w 567"/>
                <a:gd name="T65" fmla="*/ 67 h 587"/>
                <a:gd name="T66" fmla="*/ 45 w 567"/>
                <a:gd name="T67" fmla="*/ 135 h 587"/>
                <a:gd name="T68" fmla="*/ 0 w 567"/>
                <a:gd name="T69" fmla="*/ 184 h 5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67" h="587">
                  <a:moveTo>
                    <a:pt x="0" y="184"/>
                  </a:moveTo>
                  <a:lnTo>
                    <a:pt x="13" y="210"/>
                  </a:lnTo>
                  <a:lnTo>
                    <a:pt x="31" y="220"/>
                  </a:lnTo>
                  <a:lnTo>
                    <a:pt x="49" y="210"/>
                  </a:lnTo>
                  <a:lnTo>
                    <a:pt x="49" y="234"/>
                  </a:lnTo>
                  <a:lnTo>
                    <a:pt x="59" y="234"/>
                  </a:lnTo>
                  <a:lnTo>
                    <a:pt x="78" y="236"/>
                  </a:lnTo>
                  <a:lnTo>
                    <a:pt x="122" y="215"/>
                  </a:lnTo>
                  <a:lnTo>
                    <a:pt x="128" y="248"/>
                  </a:lnTo>
                  <a:lnTo>
                    <a:pt x="189" y="275"/>
                  </a:lnTo>
                  <a:lnTo>
                    <a:pt x="200" y="314"/>
                  </a:lnTo>
                  <a:lnTo>
                    <a:pt x="223" y="317"/>
                  </a:lnTo>
                  <a:lnTo>
                    <a:pt x="234" y="340"/>
                  </a:lnTo>
                  <a:lnTo>
                    <a:pt x="229" y="370"/>
                  </a:lnTo>
                  <a:lnTo>
                    <a:pt x="231" y="399"/>
                  </a:lnTo>
                  <a:lnTo>
                    <a:pt x="262" y="405"/>
                  </a:lnTo>
                  <a:lnTo>
                    <a:pt x="267" y="429"/>
                  </a:lnTo>
                  <a:lnTo>
                    <a:pt x="283" y="431"/>
                  </a:lnTo>
                  <a:lnTo>
                    <a:pt x="283" y="453"/>
                  </a:lnTo>
                  <a:lnTo>
                    <a:pt x="290" y="453"/>
                  </a:lnTo>
                  <a:lnTo>
                    <a:pt x="293" y="477"/>
                  </a:lnTo>
                  <a:lnTo>
                    <a:pt x="234" y="527"/>
                  </a:lnTo>
                  <a:lnTo>
                    <a:pt x="246" y="524"/>
                  </a:lnTo>
                  <a:lnTo>
                    <a:pt x="290" y="555"/>
                  </a:lnTo>
                  <a:lnTo>
                    <a:pt x="301" y="568"/>
                  </a:lnTo>
                  <a:lnTo>
                    <a:pt x="296" y="586"/>
                  </a:lnTo>
                  <a:lnTo>
                    <a:pt x="365" y="495"/>
                  </a:lnTo>
                  <a:lnTo>
                    <a:pt x="371" y="451"/>
                  </a:lnTo>
                  <a:lnTo>
                    <a:pt x="425" y="412"/>
                  </a:lnTo>
                  <a:lnTo>
                    <a:pt x="459" y="412"/>
                  </a:lnTo>
                  <a:lnTo>
                    <a:pt x="475" y="399"/>
                  </a:lnTo>
                  <a:lnTo>
                    <a:pt x="501" y="332"/>
                  </a:lnTo>
                  <a:lnTo>
                    <a:pt x="509" y="267"/>
                  </a:lnTo>
                  <a:lnTo>
                    <a:pt x="560" y="205"/>
                  </a:lnTo>
                  <a:lnTo>
                    <a:pt x="566" y="176"/>
                  </a:lnTo>
                  <a:lnTo>
                    <a:pt x="557" y="152"/>
                  </a:lnTo>
                  <a:lnTo>
                    <a:pt x="534" y="145"/>
                  </a:lnTo>
                  <a:lnTo>
                    <a:pt x="499" y="119"/>
                  </a:lnTo>
                  <a:lnTo>
                    <a:pt x="430" y="114"/>
                  </a:lnTo>
                  <a:lnTo>
                    <a:pt x="421" y="96"/>
                  </a:lnTo>
                  <a:lnTo>
                    <a:pt x="392" y="85"/>
                  </a:lnTo>
                  <a:lnTo>
                    <a:pt x="376" y="85"/>
                  </a:lnTo>
                  <a:lnTo>
                    <a:pt x="358" y="109"/>
                  </a:lnTo>
                  <a:lnTo>
                    <a:pt x="358" y="101"/>
                  </a:lnTo>
                  <a:lnTo>
                    <a:pt x="327" y="103"/>
                  </a:lnTo>
                  <a:lnTo>
                    <a:pt x="337" y="98"/>
                  </a:lnTo>
                  <a:lnTo>
                    <a:pt x="327" y="83"/>
                  </a:lnTo>
                  <a:lnTo>
                    <a:pt x="348" y="51"/>
                  </a:lnTo>
                  <a:lnTo>
                    <a:pt x="325" y="16"/>
                  </a:lnTo>
                  <a:lnTo>
                    <a:pt x="304" y="44"/>
                  </a:lnTo>
                  <a:lnTo>
                    <a:pt x="283" y="42"/>
                  </a:lnTo>
                  <a:lnTo>
                    <a:pt x="254" y="47"/>
                  </a:lnTo>
                  <a:lnTo>
                    <a:pt x="213" y="51"/>
                  </a:lnTo>
                  <a:lnTo>
                    <a:pt x="205" y="39"/>
                  </a:lnTo>
                  <a:lnTo>
                    <a:pt x="208" y="10"/>
                  </a:lnTo>
                  <a:lnTo>
                    <a:pt x="192" y="0"/>
                  </a:lnTo>
                  <a:lnTo>
                    <a:pt x="155" y="18"/>
                  </a:lnTo>
                  <a:lnTo>
                    <a:pt x="133" y="13"/>
                  </a:lnTo>
                  <a:lnTo>
                    <a:pt x="140" y="42"/>
                  </a:lnTo>
                  <a:lnTo>
                    <a:pt x="150" y="44"/>
                  </a:lnTo>
                  <a:lnTo>
                    <a:pt x="117" y="62"/>
                  </a:lnTo>
                  <a:lnTo>
                    <a:pt x="101" y="54"/>
                  </a:lnTo>
                  <a:lnTo>
                    <a:pt x="93" y="47"/>
                  </a:lnTo>
                  <a:lnTo>
                    <a:pt x="57" y="49"/>
                  </a:lnTo>
                  <a:lnTo>
                    <a:pt x="67" y="64"/>
                  </a:lnTo>
                  <a:lnTo>
                    <a:pt x="54" y="67"/>
                  </a:lnTo>
                  <a:lnTo>
                    <a:pt x="64" y="93"/>
                  </a:lnTo>
                  <a:lnTo>
                    <a:pt x="57" y="135"/>
                  </a:lnTo>
                  <a:lnTo>
                    <a:pt x="21" y="150"/>
                  </a:lnTo>
                  <a:lnTo>
                    <a:pt x="0" y="184"/>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73" name="Freeform 37"/>
            <p:cNvSpPr>
              <a:spLocks/>
            </p:cNvSpPr>
            <p:nvPr/>
          </p:nvSpPr>
          <p:spPr bwMode="auto">
            <a:xfrm>
              <a:off x="1573" y="2765"/>
              <a:ext cx="509" cy="593"/>
            </a:xfrm>
            <a:custGeom>
              <a:avLst/>
              <a:gdLst>
                <a:gd name="T0" fmla="*/ 11 w 573"/>
                <a:gd name="T1" fmla="*/ 212 h 593"/>
                <a:gd name="T2" fmla="*/ 39 w 573"/>
                <a:gd name="T3" fmla="*/ 212 h 593"/>
                <a:gd name="T4" fmla="*/ 47 w 573"/>
                <a:gd name="T5" fmla="*/ 236 h 593"/>
                <a:gd name="T6" fmla="*/ 97 w 573"/>
                <a:gd name="T7" fmla="*/ 217 h 593"/>
                <a:gd name="T8" fmla="*/ 151 w 573"/>
                <a:gd name="T9" fmla="*/ 278 h 593"/>
                <a:gd name="T10" fmla="*/ 178 w 573"/>
                <a:gd name="T11" fmla="*/ 320 h 593"/>
                <a:gd name="T12" fmla="*/ 182 w 573"/>
                <a:gd name="T13" fmla="*/ 374 h 593"/>
                <a:gd name="T14" fmla="*/ 209 w 573"/>
                <a:gd name="T15" fmla="*/ 409 h 593"/>
                <a:gd name="T16" fmla="*/ 226 w 573"/>
                <a:gd name="T17" fmla="*/ 435 h 593"/>
                <a:gd name="T18" fmla="*/ 231 w 573"/>
                <a:gd name="T19" fmla="*/ 458 h 593"/>
                <a:gd name="T20" fmla="*/ 187 w 573"/>
                <a:gd name="T21" fmla="*/ 532 h 593"/>
                <a:gd name="T22" fmla="*/ 231 w 573"/>
                <a:gd name="T23" fmla="*/ 561 h 593"/>
                <a:gd name="T24" fmla="*/ 236 w 573"/>
                <a:gd name="T25" fmla="*/ 592 h 593"/>
                <a:gd name="T26" fmla="*/ 296 w 573"/>
                <a:gd name="T27" fmla="*/ 456 h 593"/>
                <a:gd name="T28" fmla="*/ 366 w 573"/>
                <a:gd name="T29" fmla="*/ 416 h 593"/>
                <a:gd name="T30" fmla="*/ 399 w 573"/>
                <a:gd name="T31" fmla="*/ 335 h 593"/>
                <a:gd name="T32" fmla="*/ 447 w 573"/>
                <a:gd name="T33" fmla="*/ 207 h 593"/>
                <a:gd name="T34" fmla="*/ 444 w 573"/>
                <a:gd name="T35" fmla="*/ 154 h 593"/>
                <a:gd name="T36" fmla="*/ 398 w 573"/>
                <a:gd name="T37" fmla="*/ 120 h 593"/>
                <a:gd name="T38" fmla="*/ 336 w 573"/>
                <a:gd name="T39" fmla="*/ 97 h 593"/>
                <a:gd name="T40" fmla="*/ 300 w 573"/>
                <a:gd name="T41" fmla="*/ 86 h 593"/>
                <a:gd name="T42" fmla="*/ 286 w 573"/>
                <a:gd name="T43" fmla="*/ 102 h 593"/>
                <a:gd name="T44" fmla="*/ 269 w 573"/>
                <a:gd name="T45" fmla="*/ 99 h 593"/>
                <a:gd name="T46" fmla="*/ 278 w 573"/>
                <a:gd name="T47" fmla="*/ 52 h 593"/>
                <a:gd name="T48" fmla="*/ 243 w 573"/>
                <a:gd name="T49" fmla="*/ 44 h 593"/>
                <a:gd name="T50" fmla="*/ 203 w 573"/>
                <a:gd name="T51" fmla="*/ 47 h 593"/>
                <a:gd name="T52" fmla="*/ 163 w 573"/>
                <a:gd name="T53" fmla="*/ 39 h 593"/>
                <a:gd name="T54" fmla="*/ 153 w 573"/>
                <a:gd name="T55" fmla="*/ 0 h 593"/>
                <a:gd name="T56" fmla="*/ 106 w 573"/>
                <a:gd name="T57" fmla="*/ 13 h 593"/>
                <a:gd name="T58" fmla="*/ 120 w 573"/>
                <a:gd name="T59" fmla="*/ 44 h 593"/>
                <a:gd name="T60" fmla="*/ 81 w 573"/>
                <a:gd name="T61" fmla="*/ 55 h 593"/>
                <a:gd name="T62" fmla="*/ 46 w 573"/>
                <a:gd name="T63" fmla="*/ 50 h 593"/>
                <a:gd name="T64" fmla="*/ 44 w 573"/>
                <a:gd name="T65" fmla="*/ 68 h 593"/>
                <a:gd name="T66" fmla="*/ 46 w 573"/>
                <a:gd name="T67" fmla="*/ 136 h 593"/>
                <a:gd name="T68" fmla="*/ 0 w 573"/>
                <a:gd name="T69" fmla="*/ 186 h 5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3" h="593">
                  <a:moveTo>
                    <a:pt x="0" y="186"/>
                  </a:moveTo>
                  <a:lnTo>
                    <a:pt x="13" y="212"/>
                  </a:lnTo>
                  <a:lnTo>
                    <a:pt x="31" y="222"/>
                  </a:lnTo>
                  <a:lnTo>
                    <a:pt x="50" y="212"/>
                  </a:lnTo>
                  <a:lnTo>
                    <a:pt x="50" y="236"/>
                  </a:lnTo>
                  <a:lnTo>
                    <a:pt x="60" y="236"/>
                  </a:lnTo>
                  <a:lnTo>
                    <a:pt x="79" y="238"/>
                  </a:lnTo>
                  <a:lnTo>
                    <a:pt x="123" y="217"/>
                  </a:lnTo>
                  <a:lnTo>
                    <a:pt x="129" y="251"/>
                  </a:lnTo>
                  <a:lnTo>
                    <a:pt x="191" y="278"/>
                  </a:lnTo>
                  <a:lnTo>
                    <a:pt x="202" y="317"/>
                  </a:lnTo>
                  <a:lnTo>
                    <a:pt x="225" y="320"/>
                  </a:lnTo>
                  <a:lnTo>
                    <a:pt x="236" y="343"/>
                  </a:lnTo>
                  <a:lnTo>
                    <a:pt x="231" y="374"/>
                  </a:lnTo>
                  <a:lnTo>
                    <a:pt x="233" y="403"/>
                  </a:lnTo>
                  <a:lnTo>
                    <a:pt x="265" y="409"/>
                  </a:lnTo>
                  <a:lnTo>
                    <a:pt x="270" y="433"/>
                  </a:lnTo>
                  <a:lnTo>
                    <a:pt x="286" y="435"/>
                  </a:lnTo>
                  <a:lnTo>
                    <a:pt x="286" y="458"/>
                  </a:lnTo>
                  <a:lnTo>
                    <a:pt x="293" y="458"/>
                  </a:lnTo>
                  <a:lnTo>
                    <a:pt x="296" y="482"/>
                  </a:lnTo>
                  <a:lnTo>
                    <a:pt x="236" y="532"/>
                  </a:lnTo>
                  <a:lnTo>
                    <a:pt x="249" y="529"/>
                  </a:lnTo>
                  <a:lnTo>
                    <a:pt x="293" y="561"/>
                  </a:lnTo>
                  <a:lnTo>
                    <a:pt x="304" y="574"/>
                  </a:lnTo>
                  <a:lnTo>
                    <a:pt x="299" y="592"/>
                  </a:lnTo>
                  <a:lnTo>
                    <a:pt x="369" y="500"/>
                  </a:lnTo>
                  <a:lnTo>
                    <a:pt x="375" y="456"/>
                  </a:lnTo>
                  <a:lnTo>
                    <a:pt x="430" y="416"/>
                  </a:lnTo>
                  <a:lnTo>
                    <a:pt x="464" y="416"/>
                  </a:lnTo>
                  <a:lnTo>
                    <a:pt x="480" y="403"/>
                  </a:lnTo>
                  <a:lnTo>
                    <a:pt x="506" y="335"/>
                  </a:lnTo>
                  <a:lnTo>
                    <a:pt x="514" y="270"/>
                  </a:lnTo>
                  <a:lnTo>
                    <a:pt x="566" y="207"/>
                  </a:lnTo>
                  <a:lnTo>
                    <a:pt x="572" y="178"/>
                  </a:lnTo>
                  <a:lnTo>
                    <a:pt x="563" y="154"/>
                  </a:lnTo>
                  <a:lnTo>
                    <a:pt x="540" y="146"/>
                  </a:lnTo>
                  <a:lnTo>
                    <a:pt x="504" y="120"/>
                  </a:lnTo>
                  <a:lnTo>
                    <a:pt x="435" y="115"/>
                  </a:lnTo>
                  <a:lnTo>
                    <a:pt x="425" y="97"/>
                  </a:lnTo>
                  <a:lnTo>
                    <a:pt x="396" y="86"/>
                  </a:lnTo>
                  <a:lnTo>
                    <a:pt x="380" y="86"/>
                  </a:lnTo>
                  <a:lnTo>
                    <a:pt x="362" y="110"/>
                  </a:lnTo>
                  <a:lnTo>
                    <a:pt x="362" y="102"/>
                  </a:lnTo>
                  <a:lnTo>
                    <a:pt x="330" y="104"/>
                  </a:lnTo>
                  <a:lnTo>
                    <a:pt x="341" y="99"/>
                  </a:lnTo>
                  <a:lnTo>
                    <a:pt x="330" y="84"/>
                  </a:lnTo>
                  <a:lnTo>
                    <a:pt x="352" y="52"/>
                  </a:lnTo>
                  <a:lnTo>
                    <a:pt x="328" y="16"/>
                  </a:lnTo>
                  <a:lnTo>
                    <a:pt x="307" y="44"/>
                  </a:lnTo>
                  <a:lnTo>
                    <a:pt x="286" y="42"/>
                  </a:lnTo>
                  <a:lnTo>
                    <a:pt x="257" y="47"/>
                  </a:lnTo>
                  <a:lnTo>
                    <a:pt x="215" y="52"/>
                  </a:lnTo>
                  <a:lnTo>
                    <a:pt x="207" y="39"/>
                  </a:lnTo>
                  <a:lnTo>
                    <a:pt x="210" y="10"/>
                  </a:lnTo>
                  <a:lnTo>
                    <a:pt x="194" y="0"/>
                  </a:lnTo>
                  <a:lnTo>
                    <a:pt x="157" y="18"/>
                  </a:lnTo>
                  <a:lnTo>
                    <a:pt x="134" y="13"/>
                  </a:lnTo>
                  <a:lnTo>
                    <a:pt x="141" y="42"/>
                  </a:lnTo>
                  <a:lnTo>
                    <a:pt x="152" y="44"/>
                  </a:lnTo>
                  <a:lnTo>
                    <a:pt x="118" y="63"/>
                  </a:lnTo>
                  <a:lnTo>
                    <a:pt x="102" y="55"/>
                  </a:lnTo>
                  <a:lnTo>
                    <a:pt x="94" y="47"/>
                  </a:lnTo>
                  <a:lnTo>
                    <a:pt x="58" y="50"/>
                  </a:lnTo>
                  <a:lnTo>
                    <a:pt x="68" y="65"/>
                  </a:lnTo>
                  <a:lnTo>
                    <a:pt x="55" y="68"/>
                  </a:lnTo>
                  <a:lnTo>
                    <a:pt x="65" y="94"/>
                  </a:lnTo>
                  <a:lnTo>
                    <a:pt x="58" y="136"/>
                  </a:lnTo>
                  <a:lnTo>
                    <a:pt x="21" y="152"/>
                  </a:lnTo>
                  <a:lnTo>
                    <a:pt x="0" y="18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74" name="Freeform 38"/>
            <p:cNvSpPr>
              <a:spLocks/>
            </p:cNvSpPr>
            <p:nvPr/>
          </p:nvSpPr>
          <p:spPr bwMode="auto">
            <a:xfrm>
              <a:off x="1372" y="2565"/>
              <a:ext cx="5" cy="35"/>
            </a:xfrm>
            <a:custGeom>
              <a:avLst/>
              <a:gdLst>
                <a:gd name="T0" fmla="*/ 0 w 6"/>
                <a:gd name="T1" fmla="*/ 9 h 35"/>
                <a:gd name="T2" fmla="*/ 3 w 6"/>
                <a:gd name="T3" fmla="*/ 34 h 35"/>
                <a:gd name="T4" fmla="*/ 3 w 6"/>
                <a:gd name="T5" fmla="*/ 0 h 35"/>
                <a:gd name="T6" fmla="*/ 0 w 6"/>
                <a:gd name="T7" fmla="*/ 9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5">
                  <a:moveTo>
                    <a:pt x="0" y="9"/>
                  </a:moveTo>
                  <a:lnTo>
                    <a:pt x="3" y="34"/>
                  </a:lnTo>
                  <a:lnTo>
                    <a:pt x="5" y="0"/>
                  </a:lnTo>
                  <a:lnTo>
                    <a:pt x="0" y="9"/>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75" name="Freeform 39"/>
            <p:cNvSpPr>
              <a:spLocks/>
            </p:cNvSpPr>
            <p:nvPr/>
          </p:nvSpPr>
          <p:spPr bwMode="auto">
            <a:xfrm>
              <a:off x="1372" y="2565"/>
              <a:ext cx="10" cy="41"/>
            </a:xfrm>
            <a:custGeom>
              <a:avLst/>
              <a:gdLst>
                <a:gd name="T0" fmla="*/ 0 w 12"/>
                <a:gd name="T1" fmla="*/ 11 h 41"/>
                <a:gd name="T2" fmla="*/ 4 w 12"/>
                <a:gd name="T3" fmla="*/ 40 h 41"/>
                <a:gd name="T4" fmla="*/ 8 w 12"/>
                <a:gd name="T5" fmla="*/ 0 h 41"/>
                <a:gd name="T6" fmla="*/ 0 w 12"/>
                <a:gd name="T7" fmla="*/ 11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1">
                  <a:moveTo>
                    <a:pt x="0" y="11"/>
                  </a:moveTo>
                  <a:lnTo>
                    <a:pt x="6" y="40"/>
                  </a:lnTo>
                  <a:lnTo>
                    <a:pt x="11" y="0"/>
                  </a:lnTo>
                  <a:lnTo>
                    <a:pt x="0" y="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76" name="Freeform 40"/>
            <p:cNvSpPr>
              <a:spLocks/>
            </p:cNvSpPr>
            <p:nvPr/>
          </p:nvSpPr>
          <p:spPr bwMode="auto">
            <a:xfrm>
              <a:off x="4027" y="2767"/>
              <a:ext cx="12" cy="9"/>
            </a:xfrm>
            <a:custGeom>
              <a:avLst/>
              <a:gdLst>
                <a:gd name="T0" fmla="*/ 0 w 14"/>
                <a:gd name="T1" fmla="*/ 3 h 9"/>
                <a:gd name="T2" fmla="*/ 6 w 14"/>
                <a:gd name="T3" fmla="*/ 8 h 9"/>
                <a:gd name="T4" fmla="*/ 9 w 14"/>
                <a:gd name="T5" fmla="*/ 0 h 9"/>
                <a:gd name="T6" fmla="*/ 0 w 14"/>
                <a:gd name="T7" fmla="*/ 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9">
                  <a:moveTo>
                    <a:pt x="0" y="3"/>
                  </a:moveTo>
                  <a:lnTo>
                    <a:pt x="8" y="8"/>
                  </a:lnTo>
                  <a:lnTo>
                    <a:pt x="13" y="0"/>
                  </a:lnTo>
                  <a:lnTo>
                    <a:pt x="0" y="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77" name="Freeform 41"/>
            <p:cNvSpPr>
              <a:spLocks/>
            </p:cNvSpPr>
            <p:nvPr/>
          </p:nvSpPr>
          <p:spPr bwMode="auto">
            <a:xfrm>
              <a:off x="4027" y="2767"/>
              <a:ext cx="18" cy="15"/>
            </a:xfrm>
            <a:custGeom>
              <a:avLst/>
              <a:gdLst>
                <a:gd name="T0" fmla="*/ 0 w 20"/>
                <a:gd name="T1" fmla="*/ 6 h 15"/>
                <a:gd name="T2" fmla="*/ 9 w 20"/>
                <a:gd name="T3" fmla="*/ 14 h 15"/>
                <a:gd name="T4" fmla="*/ 15 w 20"/>
                <a:gd name="T5" fmla="*/ 0 h 15"/>
                <a:gd name="T6" fmla="*/ 0 w 20"/>
                <a:gd name="T7" fmla="*/ 6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0" y="6"/>
                  </a:moveTo>
                  <a:lnTo>
                    <a:pt x="11" y="14"/>
                  </a:lnTo>
                  <a:lnTo>
                    <a:pt x="19" y="0"/>
                  </a:lnTo>
                  <a:lnTo>
                    <a:pt x="0"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78" name="Freeform 42"/>
            <p:cNvSpPr>
              <a:spLocks/>
            </p:cNvSpPr>
            <p:nvPr/>
          </p:nvSpPr>
          <p:spPr bwMode="auto">
            <a:xfrm>
              <a:off x="2831" y="2146"/>
              <a:ext cx="78" cy="45"/>
            </a:xfrm>
            <a:custGeom>
              <a:avLst/>
              <a:gdLst>
                <a:gd name="T0" fmla="*/ 0 w 87"/>
                <a:gd name="T1" fmla="*/ 30 h 45"/>
                <a:gd name="T2" fmla="*/ 4 w 87"/>
                <a:gd name="T3" fmla="*/ 0 h 45"/>
                <a:gd name="T4" fmla="*/ 69 w 87"/>
                <a:gd name="T5" fmla="*/ 4 h 45"/>
                <a:gd name="T6" fmla="*/ 56 w 87"/>
                <a:gd name="T7" fmla="*/ 26 h 45"/>
                <a:gd name="T8" fmla="*/ 61 w 87"/>
                <a:gd name="T9" fmla="*/ 34 h 45"/>
                <a:gd name="T10" fmla="*/ 43 w 87"/>
                <a:gd name="T11" fmla="*/ 37 h 45"/>
                <a:gd name="T12" fmla="*/ 34 w 87"/>
                <a:gd name="T13" fmla="*/ 44 h 45"/>
                <a:gd name="T14" fmla="*/ 5 w 87"/>
                <a:gd name="T15" fmla="*/ 41 h 45"/>
                <a:gd name="T16" fmla="*/ 0 w 87"/>
                <a:gd name="T17" fmla="*/ 3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45">
                  <a:moveTo>
                    <a:pt x="0" y="30"/>
                  </a:moveTo>
                  <a:lnTo>
                    <a:pt x="5" y="0"/>
                  </a:lnTo>
                  <a:lnTo>
                    <a:pt x="86" y="4"/>
                  </a:lnTo>
                  <a:lnTo>
                    <a:pt x="69" y="26"/>
                  </a:lnTo>
                  <a:lnTo>
                    <a:pt x="76" y="34"/>
                  </a:lnTo>
                  <a:lnTo>
                    <a:pt x="54" y="37"/>
                  </a:lnTo>
                  <a:lnTo>
                    <a:pt x="42" y="44"/>
                  </a:lnTo>
                  <a:lnTo>
                    <a:pt x="7" y="41"/>
                  </a:lnTo>
                  <a:lnTo>
                    <a:pt x="0" y="3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79" name="Freeform 43"/>
            <p:cNvSpPr>
              <a:spLocks/>
            </p:cNvSpPr>
            <p:nvPr/>
          </p:nvSpPr>
          <p:spPr bwMode="auto">
            <a:xfrm>
              <a:off x="2831" y="2146"/>
              <a:ext cx="83" cy="51"/>
            </a:xfrm>
            <a:custGeom>
              <a:avLst/>
              <a:gdLst>
                <a:gd name="T0" fmla="*/ 0 w 93"/>
                <a:gd name="T1" fmla="*/ 34 h 51"/>
                <a:gd name="T2" fmla="*/ 4 w 93"/>
                <a:gd name="T3" fmla="*/ 0 h 51"/>
                <a:gd name="T4" fmla="*/ 73 w 93"/>
                <a:gd name="T5" fmla="*/ 5 h 51"/>
                <a:gd name="T6" fmla="*/ 59 w 93"/>
                <a:gd name="T7" fmla="*/ 29 h 51"/>
                <a:gd name="T8" fmla="*/ 64 w 93"/>
                <a:gd name="T9" fmla="*/ 39 h 51"/>
                <a:gd name="T10" fmla="*/ 46 w 93"/>
                <a:gd name="T11" fmla="*/ 42 h 51"/>
                <a:gd name="T12" fmla="*/ 36 w 93"/>
                <a:gd name="T13" fmla="*/ 50 h 51"/>
                <a:gd name="T14" fmla="*/ 6 w 93"/>
                <a:gd name="T15" fmla="*/ 47 h 51"/>
                <a:gd name="T16" fmla="*/ 0 w 93"/>
                <a:gd name="T17" fmla="*/ 34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51">
                  <a:moveTo>
                    <a:pt x="0" y="34"/>
                  </a:moveTo>
                  <a:lnTo>
                    <a:pt x="5" y="0"/>
                  </a:lnTo>
                  <a:lnTo>
                    <a:pt x="92" y="5"/>
                  </a:lnTo>
                  <a:lnTo>
                    <a:pt x="74" y="29"/>
                  </a:lnTo>
                  <a:lnTo>
                    <a:pt x="81" y="39"/>
                  </a:lnTo>
                  <a:lnTo>
                    <a:pt x="58" y="42"/>
                  </a:lnTo>
                  <a:lnTo>
                    <a:pt x="45" y="50"/>
                  </a:lnTo>
                  <a:lnTo>
                    <a:pt x="8" y="47"/>
                  </a:lnTo>
                  <a:lnTo>
                    <a:pt x="0" y="3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80" name="Freeform 44"/>
            <p:cNvSpPr>
              <a:spLocks/>
            </p:cNvSpPr>
            <p:nvPr/>
          </p:nvSpPr>
          <p:spPr bwMode="auto">
            <a:xfrm>
              <a:off x="3745" y="2416"/>
              <a:ext cx="109" cy="270"/>
            </a:xfrm>
            <a:custGeom>
              <a:avLst/>
              <a:gdLst>
                <a:gd name="T0" fmla="*/ 0 w 123"/>
                <a:gd name="T1" fmla="*/ 111 h 270"/>
                <a:gd name="T2" fmla="*/ 3 w 123"/>
                <a:gd name="T3" fmla="*/ 95 h 270"/>
                <a:gd name="T4" fmla="*/ 31 w 123"/>
                <a:gd name="T5" fmla="*/ 23 h 270"/>
                <a:gd name="T6" fmla="*/ 50 w 123"/>
                <a:gd name="T7" fmla="*/ 13 h 270"/>
                <a:gd name="T8" fmla="*/ 57 w 123"/>
                <a:gd name="T9" fmla="*/ 0 h 270"/>
                <a:gd name="T10" fmla="*/ 69 w 123"/>
                <a:gd name="T11" fmla="*/ 8 h 270"/>
                <a:gd name="T12" fmla="*/ 69 w 123"/>
                <a:gd name="T13" fmla="*/ 21 h 270"/>
                <a:gd name="T14" fmla="*/ 58 w 123"/>
                <a:gd name="T15" fmla="*/ 65 h 270"/>
                <a:gd name="T16" fmla="*/ 72 w 123"/>
                <a:gd name="T17" fmla="*/ 62 h 270"/>
                <a:gd name="T18" fmla="*/ 77 w 123"/>
                <a:gd name="T19" fmla="*/ 90 h 270"/>
                <a:gd name="T20" fmla="*/ 96 w 123"/>
                <a:gd name="T21" fmla="*/ 98 h 270"/>
                <a:gd name="T22" fmla="*/ 86 w 123"/>
                <a:gd name="T23" fmla="*/ 112 h 270"/>
                <a:gd name="T24" fmla="*/ 63 w 123"/>
                <a:gd name="T25" fmla="*/ 128 h 270"/>
                <a:gd name="T26" fmla="*/ 58 w 123"/>
                <a:gd name="T27" fmla="*/ 149 h 270"/>
                <a:gd name="T28" fmla="*/ 72 w 123"/>
                <a:gd name="T29" fmla="*/ 179 h 270"/>
                <a:gd name="T30" fmla="*/ 65 w 123"/>
                <a:gd name="T31" fmla="*/ 201 h 270"/>
                <a:gd name="T32" fmla="*/ 79 w 123"/>
                <a:gd name="T33" fmla="*/ 244 h 270"/>
                <a:gd name="T34" fmla="*/ 69 w 123"/>
                <a:gd name="T35" fmla="*/ 269 h 270"/>
                <a:gd name="T36" fmla="*/ 58 w 123"/>
                <a:gd name="T37" fmla="*/ 174 h 270"/>
                <a:gd name="T38" fmla="*/ 47 w 123"/>
                <a:gd name="T39" fmla="*/ 161 h 270"/>
                <a:gd name="T40" fmla="*/ 33 w 123"/>
                <a:gd name="T41" fmla="*/ 187 h 270"/>
                <a:gd name="T42" fmla="*/ 20 w 123"/>
                <a:gd name="T43" fmla="*/ 179 h 270"/>
                <a:gd name="T44" fmla="*/ 24 w 123"/>
                <a:gd name="T45" fmla="*/ 149 h 270"/>
                <a:gd name="T46" fmla="*/ 0 w 123"/>
                <a:gd name="T47" fmla="*/ 111 h 2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3" h="270">
                  <a:moveTo>
                    <a:pt x="0" y="111"/>
                  </a:moveTo>
                  <a:lnTo>
                    <a:pt x="3" y="95"/>
                  </a:lnTo>
                  <a:lnTo>
                    <a:pt x="40" y="23"/>
                  </a:lnTo>
                  <a:lnTo>
                    <a:pt x="63" y="13"/>
                  </a:lnTo>
                  <a:lnTo>
                    <a:pt x="72" y="0"/>
                  </a:lnTo>
                  <a:lnTo>
                    <a:pt x="88" y="8"/>
                  </a:lnTo>
                  <a:lnTo>
                    <a:pt x="88" y="21"/>
                  </a:lnTo>
                  <a:lnTo>
                    <a:pt x="75" y="65"/>
                  </a:lnTo>
                  <a:lnTo>
                    <a:pt x="91" y="62"/>
                  </a:lnTo>
                  <a:lnTo>
                    <a:pt x="98" y="90"/>
                  </a:lnTo>
                  <a:lnTo>
                    <a:pt x="122" y="98"/>
                  </a:lnTo>
                  <a:lnTo>
                    <a:pt x="110" y="112"/>
                  </a:lnTo>
                  <a:lnTo>
                    <a:pt x="80" y="128"/>
                  </a:lnTo>
                  <a:lnTo>
                    <a:pt x="75" y="149"/>
                  </a:lnTo>
                  <a:lnTo>
                    <a:pt x="91" y="179"/>
                  </a:lnTo>
                  <a:lnTo>
                    <a:pt x="82" y="201"/>
                  </a:lnTo>
                  <a:lnTo>
                    <a:pt x="100" y="244"/>
                  </a:lnTo>
                  <a:lnTo>
                    <a:pt x="88" y="269"/>
                  </a:lnTo>
                  <a:lnTo>
                    <a:pt x="75" y="174"/>
                  </a:lnTo>
                  <a:lnTo>
                    <a:pt x="60" y="161"/>
                  </a:lnTo>
                  <a:lnTo>
                    <a:pt x="42" y="187"/>
                  </a:lnTo>
                  <a:lnTo>
                    <a:pt x="26" y="179"/>
                  </a:lnTo>
                  <a:lnTo>
                    <a:pt x="31" y="149"/>
                  </a:lnTo>
                  <a:lnTo>
                    <a:pt x="0" y="11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81" name="Freeform 45"/>
            <p:cNvSpPr>
              <a:spLocks/>
            </p:cNvSpPr>
            <p:nvPr/>
          </p:nvSpPr>
          <p:spPr bwMode="auto">
            <a:xfrm>
              <a:off x="3745" y="2416"/>
              <a:ext cx="115" cy="276"/>
            </a:xfrm>
            <a:custGeom>
              <a:avLst/>
              <a:gdLst>
                <a:gd name="T0" fmla="*/ 0 w 129"/>
                <a:gd name="T1" fmla="*/ 113 h 276"/>
                <a:gd name="T2" fmla="*/ 3 w 129"/>
                <a:gd name="T3" fmla="*/ 97 h 276"/>
                <a:gd name="T4" fmla="*/ 33 w 129"/>
                <a:gd name="T5" fmla="*/ 24 h 276"/>
                <a:gd name="T6" fmla="*/ 53 w 129"/>
                <a:gd name="T7" fmla="*/ 13 h 276"/>
                <a:gd name="T8" fmla="*/ 61 w 129"/>
                <a:gd name="T9" fmla="*/ 0 h 276"/>
                <a:gd name="T10" fmla="*/ 73 w 129"/>
                <a:gd name="T11" fmla="*/ 8 h 276"/>
                <a:gd name="T12" fmla="*/ 73 w 129"/>
                <a:gd name="T13" fmla="*/ 21 h 276"/>
                <a:gd name="T14" fmla="*/ 62 w 129"/>
                <a:gd name="T15" fmla="*/ 66 h 276"/>
                <a:gd name="T16" fmla="*/ 76 w 129"/>
                <a:gd name="T17" fmla="*/ 63 h 276"/>
                <a:gd name="T18" fmla="*/ 82 w 129"/>
                <a:gd name="T19" fmla="*/ 92 h 276"/>
                <a:gd name="T20" fmla="*/ 102 w 129"/>
                <a:gd name="T21" fmla="*/ 100 h 276"/>
                <a:gd name="T22" fmla="*/ 92 w 129"/>
                <a:gd name="T23" fmla="*/ 115 h 276"/>
                <a:gd name="T24" fmla="*/ 67 w 129"/>
                <a:gd name="T25" fmla="*/ 131 h 276"/>
                <a:gd name="T26" fmla="*/ 62 w 129"/>
                <a:gd name="T27" fmla="*/ 152 h 276"/>
                <a:gd name="T28" fmla="*/ 76 w 129"/>
                <a:gd name="T29" fmla="*/ 183 h 276"/>
                <a:gd name="T30" fmla="*/ 69 w 129"/>
                <a:gd name="T31" fmla="*/ 205 h 276"/>
                <a:gd name="T32" fmla="*/ 84 w 129"/>
                <a:gd name="T33" fmla="*/ 249 h 276"/>
                <a:gd name="T34" fmla="*/ 73 w 129"/>
                <a:gd name="T35" fmla="*/ 275 h 276"/>
                <a:gd name="T36" fmla="*/ 62 w 129"/>
                <a:gd name="T37" fmla="*/ 178 h 276"/>
                <a:gd name="T38" fmla="*/ 50 w 129"/>
                <a:gd name="T39" fmla="*/ 165 h 276"/>
                <a:gd name="T40" fmla="*/ 35 w 129"/>
                <a:gd name="T41" fmla="*/ 191 h 276"/>
                <a:gd name="T42" fmla="*/ 21 w 129"/>
                <a:gd name="T43" fmla="*/ 183 h 276"/>
                <a:gd name="T44" fmla="*/ 26 w 129"/>
                <a:gd name="T45" fmla="*/ 152 h 276"/>
                <a:gd name="T46" fmla="*/ 0 w 129"/>
                <a:gd name="T47" fmla="*/ 113 h 2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9" h="276">
                  <a:moveTo>
                    <a:pt x="0" y="113"/>
                  </a:moveTo>
                  <a:lnTo>
                    <a:pt x="3" y="97"/>
                  </a:lnTo>
                  <a:lnTo>
                    <a:pt x="42" y="24"/>
                  </a:lnTo>
                  <a:lnTo>
                    <a:pt x="66" y="13"/>
                  </a:lnTo>
                  <a:lnTo>
                    <a:pt x="76" y="0"/>
                  </a:lnTo>
                  <a:lnTo>
                    <a:pt x="92" y="8"/>
                  </a:lnTo>
                  <a:lnTo>
                    <a:pt x="92" y="21"/>
                  </a:lnTo>
                  <a:lnTo>
                    <a:pt x="79" y="66"/>
                  </a:lnTo>
                  <a:lnTo>
                    <a:pt x="95" y="63"/>
                  </a:lnTo>
                  <a:lnTo>
                    <a:pt x="103" y="92"/>
                  </a:lnTo>
                  <a:lnTo>
                    <a:pt x="128" y="100"/>
                  </a:lnTo>
                  <a:lnTo>
                    <a:pt x="115" y="115"/>
                  </a:lnTo>
                  <a:lnTo>
                    <a:pt x="84" y="131"/>
                  </a:lnTo>
                  <a:lnTo>
                    <a:pt x="79" y="152"/>
                  </a:lnTo>
                  <a:lnTo>
                    <a:pt x="95" y="183"/>
                  </a:lnTo>
                  <a:lnTo>
                    <a:pt x="86" y="205"/>
                  </a:lnTo>
                  <a:lnTo>
                    <a:pt x="105" y="249"/>
                  </a:lnTo>
                  <a:lnTo>
                    <a:pt x="92" y="275"/>
                  </a:lnTo>
                  <a:lnTo>
                    <a:pt x="79" y="178"/>
                  </a:lnTo>
                  <a:lnTo>
                    <a:pt x="63" y="165"/>
                  </a:lnTo>
                  <a:lnTo>
                    <a:pt x="44" y="191"/>
                  </a:lnTo>
                  <a:lnTo>
                    <a:pt x="27" y="183"/>
                  </a:lnTo>
                  <a:lnTo>
                    <a:pt x="32" y="152"/>
                  </a:lnTo>
                  <a:lnTo>
                    <a:pt x="0" y="1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82" name="Freeform 46"/>
            <p:cNvSpPr>
              <a:spLocks/>
            </p:cNvSpPr>
            <p:nvPr/>
          </p:nvSpPr>
          <p:spPr bwMode="auto">
            <a:xfrm>
              <a:off x="2917" y="2875"/>
              <a:ext cx="19" cy="24"/>
            </a:xfrm>
            <a:custGeom>
              <a:avLst/>
              <a:gdLst>
                <a:gd name="T0" fmla="*/ 0 w 21"/>
                <a:gd name="T1" fmla="*/ 4 h 24"/>
                <a:gd name="T2" fmla="*/ 4 w 21"/>
                <a:gd name="T3" fmla="*/ 13 h 24"/>
                <a:gd name="T4" fmla="*/ 5 w 21"/>
                <a:gd name="T5" fmla="*/ 23 h 24"/>
                <a:gd name="T6" fmla="*/ 16 w 21"/>
                <a:gd name="T7" fmla="*/ 10 h 24"/>
                <a:gd name="T8" fmla="*/ 14 w 21"/>
                <a:gd name="T9" fmla="*/ 0 h 24"/>
                <a:gd name="T10" fmla="*/ 0 w 21"/>
                <a:gd name="T11" fmla="*/ 4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24">
                  <a:moveTo>
                    <a:pt x="0" y="4"/>
                  </a:moveTo>
                  <a:lnTo>
                    <a:pt x="4" y="13"/>
                  </a:lnTo>
                  <a:lnTo>
                    <a:pt x="6" y="23"/>
                  </a:lnTo>
                  <a:lnTo>
                    <a:pt x="20" y="10"/>
                  </a:lnTo>
                  <a:lnTo>
                    <a:pt x="18" y="0"/>
                  </a:lnTo>
                  <a:lnTo>
                    <a:pt x="0" y="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83" name="Freeform 47"/>
            <p:cNvSpPr>
              <a:spLocks/>
            </p:cNvSpPr>
            <p:nvPr/>
          </p:nvSpPr>
          <p:spPr bwMode="auto">
            <a:xfrm>
              <a:off x="2917" y="2875"/>
              <a:ext cx="24" cy="30"/>
            </a:xfrm>
            <a:custGeom>
              <a:avLst/>
              <a:gdLst>
                <a:gd name="T0" fmla="*/ 0 w 27"/>
                <a:gd name="T1" fmla="*/ 5 h 30"/>
                <a:gd name="T2" fmla="*/ 4 w 27"/>
                <a:gd name="T3" fmla="*/ 16 h 30"/>
                <a:gd name="T4" fmla="*/ 6 w 27"/>
                <a:gd name="T5" fmla="*/ 29 h 30"/>
                <a:gd name="T6" fmla="*/ 20 w 27"/>
                <a:gd name="T7" fmla="*/ 13 h 30"/>
                <a:gd name="T8" fmla="*/ 19 w 27"/>
                <a:gd name="T9" fmla="*/ 0 h 30"/>
                <a:gd name="T10" fmla="*/ 0 w 27"/>
                <a:gd name="T11" fmla="*/ 5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30">
                  <a:moveTo>
                    <a:pt x="0" y="5"/>
                  </a:moveTo>
                  <a:lnTo>
                    <a:pt x="5" y="16"/>
                  </a:lnTo>
                  <a:lnTo>
                    <a:pt x="8" y="29"/>
                  </a:lnTo>
                  <a:lnTo>
                    <a:pt x="26" y="13"/>
                  </a:lnTo>
                  <a:lnTo>
                    <a:pt x="24" y="0"/>
                  </a:lnTo>
                  <a:lnTo>
                    <a:pt x="0" y="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84" name="Freeform 48"/>
            <p:cNvSpPr>
              <a:spLocks/>
            </p:cNvSpPr>
            <p:nvPr/>
          </p:nvSpPr>
          <p:spPr bwMode="auto">
            <a:xfrm>
              <a:off x="3880" y="2623"/>
              <a:ext cx="56" cy="58"/>
            </a:xfrm>
            <a:custGeom>
              <a:avLst/>
              <a:gdLst>
                <a:gd name="T0" fmla="*/ 0 w 63"/>
                <a:gd name="T1" fmla="*/ 10 h 58"/>
                <a:gd name="T2" fmla="*/ 3 w 63"/>
                <a:gd name="T3" fmla="*/ 41 h 58"/>
                <a:gd name="T4" fmla="*/ 10 w 63"/>
                <a:gd name="T5" fmla="*/ 57 h 58"/>
                <a:gd name="T6" fmla="*/ 20 w 63"/>
                <a:gd name="T7" fmla="*/ 57 h 58"/>
                <a:gd name="T8" fmla="*/ 49 w 63"/>
                <a:gd name="T9" fmla="*/ 31 h 58"/>
                <a:gd name="T10" fmla="*/ 49 w 63"/>
                <a:gd name="T11" fmla="*/ 0 h 58"/>
                <a:gd name="T12" fmla="*/ 27 w 63"/>
                <a:gd name="T13" fmla="*/ 5 h 58"/>
                <a:gd name="T14" fmla="*/ 5 w 63"/>
                <a:gd name="T15" fmla="*/ 3 h 58"/>
                <a:gd name="T16" fmla="*/ 0 w 63"/>
                <a:gd name="T17" fmla="*/ 1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 h="58">
                  <a:moveTo>
                    <a:pt x="0" y="10"/>
                  </a:moveTo>
                  <a:lnTo>
                    <a:pt x="3" y="41"/>
                  </a:lnTo>
                  <a:lnTo>
                    <a:pt x="12" y="57"/>
                  </a:lnTo>
                  <a:lnTo>
                    <a:pt x="25" y="57"/>
                  </a:lnTo>
                  <a:lnTo>
                    <a:pt x="62" y="31"/>
                  </a:lnTo>
                  <a:lnTo>
                    <a:pt x="62" y="0"/>
                  </a:lnTo>
                  <a:lnTo>
                    <a:pt x="34" y="5"/>
                  </a:lnTo>
                  <a:lnTo>
                    <a:pt x="7" y="3"/>
                  </a:lnTo>
                  <a:lnTo>
                    <a:pt x="0" y="1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85" name="Freeform 49"/>
            <p:cNvSpPr>
              <a:spLocks/>
            </p:cNvSpPr>
            <p:nvPr/>
          </p:nvSpPr>
          <p:spPr bwMode="auto">
            <a:xfrm>
              <a:off x="3880" y="2623"/>
              <a:ext cx="61" cy="64"/>
            </a:xfrm>
            <a:custGeom>
              <a:avLst/>
              <a:gdLst>
                <a:gd name="T0" fmla="*/ 0 w 69"/>
                <a:gd name="T1" fmla="*/ 11 h 64"/>
                <a:gd name="T2" fmla="*/ 3 w 69"/>
                <a:gd name="T3" fmla="*/ 45 h 64"/>
                <a:gd name="T4" fmla="*/ 10 w 69"/>
                <a:gd name="T5" fmla="*/ 63 h 64"/>
                <a:gd name="T6" fmla="*/ 21 w 69"/>
                <a:gd name="T7" fmla="*/ 63 h 64"/>
                <a:gd name="T8" fmla="*/ 53 w 69"/>
                <a:gd name="T9" fmla="*/ 34 h 64"/>
                <a:gd name="T10" fmla="*/ 53 w 69"/>
                <a:gd name="T11" fmla="*/ 0 h 64"/>
                <a:gd name="T12" fmla="*/ 29 w 69"/>
                <a:gd name="T13" fmla="*/ 6 h 64"/>
                <a:gd name="T14" fmla="*/ 6 w 69"/>
                <a:gd name="T15" fmla="*/ 3 h 64"/>
                <a:gd name="T16" fmla="*/ 0 w 69"/>
                <a:gd name="T17" fmla="*/ 1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64">
                  <a:moveTo>
                    <a:pt x="0" y="11"/>
                  </a:moveTo>
                  <a:lnTo>
                    <a:pt x="3" y="45"/>
                  </a:lnTo>
                  <a:lnTo>
                    <a:pt x="13" y="63"/>
                  </a:lnTo>
                  <a:lnTo>
                    <a:pt x="27" y="63"/>
                  </a:lnTo>
                  <a:lnTo>
                    <a:pt x="68" y="34"/>
                  </a:lnTo>
                  <a:lnTo>
                    <a:pt x="68" y="0"/>
                  </a:lnTo>
                  <a:lnTo>
                    <a:pt x="37" y="6"/>
                  </a:lnTo>
                  <a:lnTo>
                    <a:pt x="8" y="3"/>
                  </a:lnTo>
                  <a:lnTo>
                    <a:pt x="0" y="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86" name="Freeform 50"/>
            <p:cNvSpPr>
              <a:spLocks/>
            </p:cNvSpPr>
            <p:nvPr/>
          </p:nvSpPr>
          <p:spPr bwMode="auto">
            <a:xfrm>
              <a:off x="2647" y="2652"/>
              <a:ext cx="95" cy="160"/>
            </a:xfrm>
            <a:custGeom>
              <a:avLst/>
              <a:gdLst>
                <a:gd name="T0" fmla="*/ 0 w 107"/>
                <a:gd name="T1" fmla="*/ 114 h 160"/>
                <a:gd name="T2" fmla="*/ 13 w 107"/>
                <a:gd name="T3" fmla="*/ 84 h 160"/>
                <a:gd name="T4" fmla="*/ 32 w 107"/>
                <a:gd name="T5" fmla="*/ 89 h 160"/>
                <a:gd name="T6" fmla="*/ 54 w 107"/>
                <a:gd name="T7" fmla="*/ 23 h 160"/>
                <a:gd name="T8" fmla="*/ 67 w 107"/>
                <a:gd name="T9" fmla="*/ 15 h 160"/>
                <a:gd name="T10" fmla="*/ 60 w 107"/>
                <a:gd name="T11" fmla="*/ 3 h 160"/>
                <a:gd name="T12" fmla="*/ 68 w 107"/>
                <a:gd name="T13" fmla="*/ 0 h 160"/>
                <a:gd name="T14" fmla="*/ 76 w 107"/>
                <a:gd name="T15" fmla="*/ 38 h 160"/>
                <a:gd name="T16" fmla="*/ 60 w 107"/>
                <a:gd name="T17" fmla="*/ 45 h 160"/>
                <a:gd name="T18" fmla="*/ 76 w 107"/>
                <a:gd name="T19" fmla="*/ 76 h 160"/>
                <a:gd name="T20" fmla="*/ 68 w 107"/>
                <a:gd name="T21" fmla="*/ 114 h 160"/>
                <a:gd name="T22" fmla="*/ 83 w 107"/>
                <a:gd name="T23" fmla="*/ 139 h 160"/>
                <a:gd name="T24" fmla="*/ 82 w 107"/>
                <a:gd name="T25" fmla="*/ 159 h 160"/>
                <a:gd name="T26" fmla="*/ 52 w 107"/>
                <a:gd name="T27" fmla="*/ 151 h 160"/>
                <a:gd name="T28" fmla="*/ 32 w 107"/>
                <a:gd name="T29" fmla="*/ 149 h 160"/>
                <a:gd name="T30" fmla="*/ 16 w 107"/>
                <a:gd name="T31" fmla="*/ 151 h 160"/>
                <a:gd name="T32" fmla="*/ 13 w 107"/>
                <a:gd name="T33" fmla="*/ 124 h 160"/>
                <a:gd name="T34" fmla="*/ 0 w 107"/>
                <a:gd name="T35" fmla="*/ 114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7" h="160">
                  <a:moveTo>
                    <a:pt x="0" y="114"/>
                  </a:moveTo>
                  <a:lnTo>
                    <a:pt x="17" y="84"/>
                  </a:lnTo>
                  <a:lnTo>
                    <a:pt x="40" y="89"/>
                  </a:lnTo>
                  <a:lnTo>
                    <a:pt x="69" y="23"/>
                  </a:lnTo>
                  <a:lnTo>
                    <a:pt x="84" y="15"/>
                  </a:lnTo>
                  <a:lnTo>
                    <a:pt x="77" y="3"/>
                  </a:lnTo>
                  <a:lnTo>
                    <a:pt x="87" y="0"/>
                  </a:lnTo>
                  <a:lnTo>
                    <a:pt x="97" y="38"/>
                  </a:lnTo>
                  <a:lnTo>
                    <a:pt x="77" y="45"/>
                  </a:lnTo>
                  <a:lnTo>
                    <a:pt x="97" y="76"/>
                  </a:lnTo>
                  <a:lnTo>
                    <a:pt x="87" y="114"/>
                  </a:lnTo>
                  <a:lnTo>
                    <a:pt x="106" y="139"/>
                  </a:lnTo>
                  <a:lnTo>
                    <a:pt x="104" y="159"/>
                  </a:lnTo>
                  <a:lnTo>
                    <a:pt x="66" y="151"/>
                  </a:lnTo>
                  <a:lnTo>
                    <a:pt x="40" y="149"/>
                  </a:lnTo>
                  <a:lnTo>
                    <a:pt x="20" y="151"/>
                  </a:lnTo>
                  <a:lnTo>
                    <a:pt x="17" y="124"/>
                  </a:lnTo>
                  <a:lnTo>
                    <a:pt x="0" y="1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87" name="Freeform 51"/>
            <p:cNvSpPr>
              <a:spLocks/>
            </p:cNvSpPr>
            <p:nvPr/>
          </p:nvSpPr>
          <p:spPr bwMode="auto">
            <a:xfrm>
              <a:off x="2647" y="2652"/>
              <a:ext cx="101" cy="166"/>
            </a:xfrm>
            <a:custGeom>
              <a:avLst/>
              <a:gdLst>
                <a:gd name="T0" fmla="*/ 0 w 113"/>
                <a:gd name="T1" fmla="*/ 118 h 166"/>
                <a:gd name="T2" fmla="*/ 14 w 113"/>
                <a:gd name="T3" fmla="*/ 87 h 166"/>
                <a:gd name="T4" fmla="*/ 34 w 113"/>
                <a:gd name="T5" fmla="*/ 92 h 166"/>
                <a:gd name="T6" fmla="*/ 58 w 113"/>
                <a:gd name="T7" fmla="*/ 24 h 166"/>
                <a:gd name="T8" fmla="*/ 72 w 113"/>
                <a:gd name="T9" fmla="*/ 16 h 166"/>
                <a:gd name="T10" fmla="*/ 64 w 113"/>
                <a:gd name="T11" fmla="*/ 3 h 166"/>
                <a:gd name="T12" fmla="*/ 73 w 113"/>
                <a:gd name="T13" fmla="*/ 0 h 166"/>
                <a:gd name="T14" fmla="*/ 81 w 113"/>
                <a:gd name="T15" fmla="*/ 39 h 166"/>
                <a:gd name="T16" fmla="*/ 64 w 113"/>
                <a:gd name="T17" fmla="*/ 47 h 166"/>
                <a:gd name="T18" fmla="*/ 81 w 113"/>
                <a:gd name="T19" fmla="*/ 79 h 166"/>
                <a:gd name="T20" fmla="*/ 73 w 113"/>
                <a:gd name="T21" fmla="*/ 118 h 166"/>
                <a:gd name="T22" fmla="*/ 89 w 113"/>
                <a:gd name="T23" fmla="*/ 144 h 166"/>
                <a:gd name="T24" fmla="*/ 88 w 113"/>
                <a:gd name="T25" fmla="*/ 165 h 166"/>
                <a:gd name="T26" fmla="*/ 56 w 113"/>
                <a:gd name="T27" fmla="*/ 157 h 166"/>
                <a:gd name="T28" fmla="*/ 34 w 113"/>
                <a:gd name="T29" fmla="*/ 155 h 166"/>
                <a:gd name="T30" fmla="*/ 17 w 113"/>
                <a:gd name="T31" fmla="*/ 157 h 166"/>
                <a:gd name="T32" fmla="*/ 14 w 113"/>
                <a:gd name="T33" fmla="*/ 129 h 166"/>
                <a:gd name="T34" fmla="*/ 0 w 113"/>
                <a:gd name="T35" fmla="*/ 118 h 1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3" h="166">
                  <a:moveTo>
                    <a:pt x="0" y="118"/>
                  </a:moveTo>
                  <a:lnTo>
                    <a:pt x="18" y="87"/>
                  </a:lnTo>
                  <a:lnTo>
                    <a:pt x="42" y="92"/>
                  </a:lnTo>
                  <a:lnTo>
                    <a:pt x="73" y="24"/>
                  </a:lnTo>
                  <a:lnTo>
                    <a:pt x="89" y="16"/>
                  </a:lnTo>
                  <a:lnTo>
                    <a:pt x="81" y="3"/>
                  </a:lnTo>
                  <a:lnTo>
                    <a:pt x="92" y="0"/>
                  </a:lnTo>
                  <a:lnTo>
                    <a:pt x="102" y="39"/>
                  </a:lnTo>
                  <a:lnTo>
                    <a:pt x="81" y="47"/>
                  </a:lnTo>
                  <a:lnTo>
                    <a:pt x="102" y="79"/>
                  </a:lnTo>
                  <a:lnTo>
                    <a:pt x="92" y="118"/>
                  </a:lnTo>
                  <a:lnTo>
                    <a:pt x="112" y="144"/>
                  </a:lnTo>
                  <a:lnTo>
                    <a:pt x="110" y="165"/>
                  </a:lnTo>
                  <a:lnTo>
                    <a:pt x="70" y="157"/>
                  </a:lnTo>
                  <a:lnTo>
                    <a:pt x="42" y="155"/>
                  </a:lnTo>
                  <a:lnTo>
                    <a:pt x="21" y="157"/>
                  </a:lnTo>
                  <a:lnTo>
                    <a:pt x="18" y="129"/>
                  </a:lnTo>
                  <a:lnTo>
                    <a:pt x="0" y="1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88" name="Freeform 52"/>
            <p:cNvSpPr>
              <a:spLocks/>
            </p:cNvSpPr>
            <p:nvPr/>
          </p:nvSpPr>
          <p:spPr bwMode="auto">
            <a:xfrm>
              <a:off x="693" y="1538"/>
              <a:ext cx="1112" cy="642"/>
            </a:xfrm>
            <a:custGeom>
              <a:avLst/>
              <a:gdLst>
                <a:gd name="T0" fmla="*/ 76 w 1251"/>
                <a:gd name="T1" fmla="*/ 77 h 642"/>
                <a:gd name="T2" fmla="*/ 116 w 1251"/>
                <a:gd name="T3" fmla="*/ 67 h 642"/>
                <a:gd name="T4" fmla="*/ 175 w 1251"/>
                <a:gd name="T5" fmla="*/ 69 h 642"/>
                <a:gd name="T6" fmla="*/ 269 w 1251"/>
                <a:gd name="T7" fmla="*/ 80 h 642"/>
                <a:gd name="T8" fmla="*/ 305 w 1251"/>
                <a:gd name="T9" fmla="*/ 109 h 642"/>
                <a:gd name="T10" fmla="*/ 392 w 1251"/>
                <a:gd name="T11" fmla="*/ 128 h 642"/>
                <a:gd name="T12" fmla="*/ 373 w 1251"/>
                <a:gd name="T13" fmla="*/ 96 h 642"/>
                <a:gd name="T14" fmla="*/ 447 w 1251"/>
                <a:gd name="T15" fmla="*/ 111 h 642"/>
                <a:gd name="T16" fmla="*/ 508 w 1251"/>
                <a:gd name="T17" fmla="*/ 106 h 642"/>
                <a:gd name="T18" fmla="*/ 514 w 1251"/>
                <a:gd name="T19" fmla="*/ 104 h 642"/>
                <a:gd name="T20" fmla="*/ 526 w 1251"/>
                <a:gd name="T21" fmla="*/ 104 h 642"/>
                <a:gd name="T22" fmla="*/ 549 w 1251"/>
                <a:gd name="T23" fmla="*/ 67 h 642"/>
                <a:gd name="T24" fmla="*/ 530 w 1251"/>
                <a:gd name="T25" fmla="*/ 0 h 642"/>
                <a:gd name="T26" fmla="*/ 561 w 1251"/>
                <a:gd name="T27" fmla="*/ 53 h 642"/>
                <a:gd name="T28" fmla="*/ 576 w 1251"/>
                <a:gd name="T29" fmla="*/ 69 h 642"/>
                <a:gd name="T30" fmla="*/ 615 w 1251"/>
                <a:gd name="T31" fmla="*/ 98 h 642"/>
                <a:gd name="T32" fmla="*/ 639 w 1251"/>
                <a:gd name="T33" fmla="*/ 91 h 642"/>
                <a:gd name="T34" fmla="*/ 692 w 1251"/>
                <a:gd name="T35" fmla="*/ 75 h 642"/>
                <a:gd name="T36" fmla="*/ 692 w 1251"/>
                <a:gd name="T37" fmla="*/ 130 h 642"/>
                <a:gd name="T38" fmla="*/ 631 w 1251"/>
                <a:gd name="T39" fmla="*/ 140 h 642"/>
                <a:gd name="T40" fmla="*/ 602 w 1251"/>
                <a:gd name="T41" fmla="*/ 171 h 642"/>
                <a:gd name="T42" fmla="*/ 583 w 1251"/>
                <a:gd name="T43" fmla="*/ 213 h 642"/>
                <a:gd name="T44" fmla="*/ 561 w 1251"/>
                <a:gd name="T45" fmla="*/ 228 h 642"/>
                <a:gd name="T46" fmla="*/ 538 w 1251"/>
                <a:gd name="T47" fmla="*/ 260 h 642"/>
                <a:gd name="T48" fmla="*/ 559 w 1251"/>
                <a:gd name="T49" fmla="*/ 359 h 642"/>
                <a:gd name="T50" fmla="*/ 642 w 1251"/>
                <a:gd name="T51" fmla="*/ 400 h 642"/>
                <a:gd name="T52" fmla="*/ 692 w 1251"/>
                <a:gd name="T53" fmla="*/ 449 h 642"/>
                <a:gd name="T54" fmla="*/ 709 w 1251"/>
                <a:gd name="T55" fmla="*/ 476 h 642"/>
                <a:gd name="T56" fmla="*/ 750 w 1251"/>
                <a:gd name="T57" fmla="*/ 372 h 642"/>
                <a:gd name="T58" fmla="*/ 740 w 1251"/>
                <a:gd name="T59" fmla="*/ 298 h 642"/>
                <a:gd name="T60" fmla="*/ 735 w 1251"/>
                <a:gd name="T61" fmla="*/ 257 h 642"/>
                <a:gd name="T62" fmla="*/ 775 w 1251"/>
                <a:gd name="T63" fmla="*/ 236 h 642"/>
                <a:gd name="T64" fmla="*/ 828 w 1251"/>
                <a:gd name="T65" fmla="*/ 290 h 642"/>
                <a:gd name="T66" fmla="*/ 813 w 1251"/>
                <a:gd name="T67" fmla="*/ 325 h 642"/>
                <a:gd name="T68" fmla="*/ 848 w 1251"/>
                <a:gd name="T69" fmla="*/ 322 h 642"/>
                <a:gd name="T70" fmla="*/ 879 w 1251"/>
                <a:gd name="T71" fmla="*/ 301 h 642"/>
                <a:gd name="T72" fmla="*/ 889 w 1251"/>
                <a:gd name="T73" fmla="*/ 311 h 642"/>
                <a:gd name="T74" fmla="*/ 909 w 1251"/>
                <a:gd name="T75" fmla="*/ 327 h 642"/>
                <a:gd name="T76" fmla="*/ 909 w 1251"/>
                <a:gd name="T77" fmla="*/ 345 h 642"/>
                <a:gd name="T78" fmla="*/ 916 w 1251"/>
                <a:gd name="T79" fmla="*/ 372 h 642"/>
                <a:gd name="T80" fmla="*/ 970 w 1251"/>
                <a:gd name="T81" fmla="*/ 405 h 642"/>
                <a:gd name="T82" fmla="*/ 970 w 1251"/>
                <a:gd name="T83" fmla="*/ 429 h 642"/>
                <a:gd name="T84" fmla="*/ 988 w 1251"/>
                <a:gd name="T85" fmla="*/ 452 h 642"/>
                <a:gd name="T86" fmla="*/ 808 w 1251"/>
                <a:gd name="T87" fmla="*/ 553 h 642"/>
                <a:gd name="T88" fmla="*/ 862 w 1251"/>
                <a:gd name="T89" fmla="*/ 529 h 642"/>
                <a:gd name="T90" fmla="*/ 924 w 1251"/>
                <a:gd name="T91" fmla="*/ 577 h 642"/>
                <a:gd name="T92" fmla="*/ 924 w 1251"/>
                <a:gd name="T93" fmla="*/ 582 h 642"/>
                <a:gd name="T94" fmla="*/ 900 w 1251"/>
                <a:gd name="T95" fmla="*/ 580 h 642"/>
                <a:gd name="T96" fmla="*/ 848 w 1251"/>
                <a:gd name="T97" fmla="*/ 574 h 642"/>
                <a:gd name="T98" fmla="*/ 757 w 1251"/>
                <a:gd name="T99" fmla="*/ 597 h 642"/>
                <a:gd name="T100" fmla="*/ 720 w 1251"/>
                <a:gd name="T101" fmla="*/ 623 h 642"/>
                <a:gd name="T102" fmla="*/ 679 w 1251"/>
                <a:gd name="T103" fmla="*/ 621 h 642"/>
                <a:gd name="T104" fmla="*/ 709 w 1251"/>
                <a:gd name="T105" fmla="*/ 592 h 642"/>
                <a:gd name="T106" fmla="*/ 639 w 1251"/>
                <a:gd name="T107" fmla="*/ 532 h 642"/>
                <a:gd name="T108" fmla="*/ 612 w 1251"/>
                <a:gd name="T109" fmla="*/ 514 h 642"/>
                <a:gd name="T110" fmla="*/ 530 w 1251"/>
                <a:gd name="T111" fmla="*/ 514 h 642"/>
                <a:gd name="T112" fmla="*/ 190 w 1251"/>
                <a:gd name="T113" fmla="*/ 485 h 642"/>
                <a:gd name="T114" fmla="*/ 142 w 1251"/>
                <a:gd name="T115" fmla="*/ 447 h 642"/>
                <a:gd name="T116" fmla="*/ 108 w 1251"/>
                <a:gd name="T117" fmla="*/ 364 h 642"/>
                <a:gd name="T118" fmla="*/ 23 w 1251"/>
                <a:gd name="T119" fmla="*/ 285 h 6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51" h="642">
                  <a:moveTo>
                    <a:pt x="0" y="285"/>
                  </a:moveTo>
                  <a:lnTo>
                    <a:pt x="0" y="62"/>
                  </a:lnTo>
                  <a:lnTo>
                    <a:pt x="102" y="91"/>
                  </a:lnTo>
                  <a:lnTo>
                    <a:pt x="97" y="77"/>
                  </a:lnTo>
                  <a:lnTo>
                    <a:pt x="104" y="69"/>
                  </a:lnTo>
                  <a:lnTo>
                    <a:pt x="165" y="50"/>
                  </a:lnTo>
                  <a:lnTo>
                    <a:pt x="117" y="75"/>
                  </a:lnTo>
                  <a:lnTo>
                    <a:pt x="146" y="67"/>
                  </a:lnTo>
                  <a:lnTo>
                    <a:pt x="146" y="75"/>
                  </a:lnTo>
                  <a:lnTo>
                    <a:pt x="196" y="50"/>
                  </a:lnTo>
                  <a:lnTo>
                    <a:pt x="190" y="39"/>
                  </a:lnTo>
                  <a:lnTo>
                    <a:pt x="222" y="69"/>
                  </a:lnTo>
                  <a:lnTo>
                    <a:pt x="243" y="53"/>
                  </a:lnTo>
                  <a:lnTo>
                    <a:pt x="241" y="69"/>
                  </a:lnTo>
                  <a:lnTo>
                    <a:pt x="269" y="57"/>
                  </a:lnTo>
                  <a:lnTo>
                    <a:pt x="341" y="80"/>
                  </a:lnTo>
                  <a:lnTo>
                    <a:pt x="378" y="80"/>
                  </a:lnTo>
                  <a:lnTo>
                    <a:pt x="394" y="93"/>
                  </a:lnTo>
                  <a:lnTo>
                    <a:pt x="373" y="106"/>
                  </a:lnTo>
                  <a:lnTo>
                    <a:pt x="386" y="109"/>
                  </a:lnTo>
                  <a:lnTo>
                    <a:pt x="454" y="104"/>
                  </a:lnTo>
                  <a:lnTo>
                    <a:pt x="483" y="119"/>
                  </a:lnTo>
                  <a:lnTo>
                    <a:pt x="488" y="135"/>
                  </a:lnTo>
                  <a:lnTo>
                    <a:pt x="496" y="128"/>
                  </a:lnTo>
                  <a:lnTo>
                    <a:pt x="483" y="109"/>
                  </a:lnTo>
                  <a:lnTo>
                    <a:pt x="515" y="88"/>
                  </a:lnTo>
                  <a:lnTo>
                    <a:pt x="486" y="101"/>
                  </a:lnTo>
                  <a:lnTo>
                    <a:pt x="473" y="96"/>
                  </a:lnTo>
                  <a:lnTo>
                    <a:pt x="510" y="77"/>
                  </a:lnTo>
                  <a:lnTo>
                    <a:pt x="532" y="101"/>
                  </a:lnTo>
                  <a:lnTo>
                    <a:pt x="551" y="101"/>
                  </a:lnTo>
                  <a:lnTo>
                    <a:pt x="566" y="111"/>
                  </a:lnTo>
                  <a:lnTo>
                    <a:pt x="624" y="109"/>
                  </a:lnTo>
                  <a:lnTo>
                    <a:pt x="622" y="104"/>
                  </a:lnTo>
                  <a:lnTo>
                    <a:pt x="642" y="114"/>
                  </a:lnTo>
                  <a:lnTo>
                    <a:pt x="642" y="106"/>
                  </a:lnTo>
                  <a:lnTo>
                    <a:pt x="629" y="109"/>
                  </a:lnTo>
                  <a:lnTo>
                    <a:pt x="619" y="96"/>
                  </a:lnTo>
                  <a:lnTo>
                    <a:pt x="642" y="93"/>
                  </a:lnTo>
                  <a:lnTo>
                    <a:pt x="650" y="104"/>
                  </a:lnTo>
                  <a:lnTo>
                    <a:pt x="658" y="98"/>
                  </a:lnTo>
                  <a:lnTo>
                    <a:pt x="656" y="114"/>
                  </a:lnTo>
                  <a:lnTo>
                    <a:pt x="669" y="125"/>
                  </a:lnTo>
                  <a:lnTo>
                    <a:pt x="666" y="104"/>
                  </a:lnTo>
                  <a:lnTo>
                    <a:pt x="695" y="91"/>
                  </a:lnTo>
                  <a:lnTo>
                    <a:pt x="690" y="77"/>
                  </a:lnTo>
                  <a:lnTo>
                    <a:pt x="679" y="88"/>
                  </a:lnTo>
                  <a:lnTo>
                    <a:pt x="695" y="67"/>
                  </a:lnTo>
                  <a:lnTo>
                    <a:pt x="653" y="53"/>
                  </a:lnTo>
                  <a:lnTo>
                    <a:pt x="656" y="21"/>
                  </a:lnTo>
                  <a:lnTo>
                    <a:pt x="666" y="21"/>
                  </a:lnTo>
                  <a:lnTo>
                    <a:pt x="671" y="0"/>
                  </a:lnTo>
                  <a:lnTo>
                    <a:pt x="703" y="21"/>
                  </a:lnTo>
                  <a:lnTo>
                    <a:pt x="703" y="34"/>
                  </a:lnTo>
                  <a:lnTo>
                    <a:pt x="726" y="53"/>
                  </a:lnTo>
                  <a:lnTo>
                    <a:pt x="710" y="53"/>
                  </a:lnTo>
                  <a:lnTo>
                    <a:pt x="721" y="54"/>
                  </a:lnTo>
                  <a:lnTo>
                    <a:pt x="708" y="62"/>
                  </a:lnTo>
                  <a:lnTo>
                    <a:pt x="733" y="67"/>
                  </a:lnTo>
                  <a:lnTo>
                    <a:pt x="729" y="69"/>
                  </a:lnTo>
                  <a:lnTo>
                    <a:pt x="741" y="98"/>
                  </a:lnTo>
                  <a:lnTo>
                    <a:pt x="757" y="72"/>
                  </a:lnTo>
                  <a:lnTo>
                    <a:pt x="773" y="80"/>
                  </a:lnTo>
                  <a:lnTo>
                    <a:pt x="778" y="98"/>
                  </a:lnTo>
                  <a:lnTo>
                    <a:pt x="770" y="106"/>
                  </a:lnTo>
                  <a:lnTo>
                    <a:pt x="785" y="125"/>
                  </a:lnTo>
                  <a:lnTo>
                    <a:pt x="799" y="119"/>
                  </a:lnTo>
                  <a:lnTo>
                    <a:pt x="809" y="91"/>
                  </a:lnTo>
                  <a:lnTo>
                    <a:pt x="825" y="88"/>
                  </a:lnTo>
                  <a:lnTo>
                    <a:pt x="814" y="59"/>
                  </a:lnTo>
                  <a:lnTo>
                    <a:pt x="856" y="62"/>
                  </a:lnTo>
                  <a:lnTo>
                    <a:pt x="875" y="75"/>
                  </a:lnTo>
                  <a:lnTo>
                    <a:pt x="864" y="85"/>
                  </a:lnTo>
                  <a:lnTo>
                    <a:pt x="877" y="91"/>
                  </a:lnTo>
                  <a:lnTo>
                    <a:pt x="856" y="93"/>
                  </a:lnTo>
                  <a:lnTo>
                    <a:pt x="875" y="130"/>
                  </a:lnTo>
                  <a:lnTo>
                    <a:pt x="846" y="145"/>
                  </a:lnTo>
                  <a:lnTo>
                    <a:pt x="835" y="138"/>
                  </a:lnTo>
                  <a:lnTo>
                    <a:pt x="841" y="148"/>
                  </a:lnTo>
                  <a:lnTo>
                    <a:pt x="799" y="140"/>
                  </a:lnTo>
                  <a:lnTo>
                    <a:pt x="807" y="151"/>
                  </a:lnTo>
                  <a:lnTo>
                    <a:pt x="788" y="168"/>
                  </a:lnTo>
                  <a:lnTo>
                    <a:pt x="746" y="156"/>
                  </a:lnTo>
                  <a:lnTo>
                    <a:pt x="762" y="171"/>
                  </a:lnTo>
                  <a:lnTo>
                    <a:pt x="793" y="174"/>
                  </a:lnTo>
                  <a:lnTo>
                    <a:pt x="773" y="197"/>
                  </a:lnTo>
                  <a:lnTo>
                    <a:pt x="749" y="197"/>
                  </a:lnTo>
                  <a:lnTo>
                    <a:pt x="738" y="213"/>
                  </a:lnTo>
                  <a:lnTo>
                    <a:pt x="698" y="203"/>
                  </a:lnTo>
                  <a:lnTo>
                    <a:pt x="733" y="213"/>
                  </a:lnTo>
                  <a:lnTo>
                    <a:pt x="738" y="223"/>
                  </a:lnTo>
                  <a:lnTo>
                    <a:pt x="710" y="228"/>
                  </a:lnTo>
                  <a:lnTo>
                    <a:pt x="721" y="234"/>
                  </a:lnTo>
                  <a:lnTo>
                    <a:pt x="708" y="234"/>
                  </a:lnTo>
                  <a:lnTo>
                    <a:pt x="708" y="247"/>
                  </a:lnTo>
                  <a:lnTo>
                    <a:pt x="681" y="260"/>
                  </a:lnTo>
                  <a:lnTo>
                    <a:pt x="676" y="311"/>
                  </a:lnTo>
                  <a:lnTo>
                    <a:pt x="684" y="325"/>
                  </a:lnTo>
                  <a:lnTo>
                    <a:pt x="700" y="319"/>
                  </a:lnTo>
                  <a:lnTo>
                    <a:pt x="708" y="359"/>
                  </a:lnTo>
                  <a:lnTo>
                    <a:pt x="731" y="348"/>
                  </a:lnTo>
                  <a:lnTo>
                    <a:pt x="759" y="361"/>
                  </a:lnTo>
                  <a:lnTo>
                    <a:pt x="814" y="386"/>
                  </a:lnTo>
                  <a:lnTo>
                    <a:pt x="812" y="400"/>
                  </a:lnTo>
                  <a:lnTo>
                    <a:pt x="817" y="389"/>
                  </a:lnTo>
                  <a:lnTo>
                    <a:pt x="859" y="392"/>
                  </a:lnTo>
                  <a:lnTo>
                    <a:pt x="859" y="436"/>
                  </a:lnTo>
                  <a:lnTo>
                    <a:pt x="875" y="449"/>
                  </a:lnTo>
                  <a:lnTo>
                    <a:pt x="861" y="454"/>
                  </a:lnTo>
                  <a:lnTo>
                    <a:pt x="885" y="460"/>
                  </a:lnTo>
                  <a:lnTo>
                    <a:pt x="877" y="476"/>
                  </a:lnTo>
                  <a:lnTo>
                    <a:pt x="898" y="476"/>
                  </a:lnTo>
                  <a:lnTo>
                    <a:pt x="925" y="452"/>
                  </a:lnTo>
                  <a:lnTo>
                    <a:pt x="914" y="447"/>
                  </a:lnTo>
                  <a:lnTo>
                    <a:pt x="898" y="405"/>
                  </a:lnTo>
                  <a:lnTo>
                    <a:pt x="950" y="372"/>
                  </a:lnTo>
                  <a:lnTo>
                    <a:pt x="939" y="369"/>
                  </a:lnTo>
                  <a:lnTo>
                    <a:pt x="930" y="330"/>
                  </a:lnTo>
                  <a:lnTo>
                    <a:pt x="914" y="319"/>
                  </a:lnTo>
                  <a:lnTo>
                    <a:pt x="937" y="298"/>
                  </a:lnTo>
                  <a:lnTo>
                    <a:pt x="927" y="293"/>
                  </a:lnTo>
                  <a:lnTo>
                    <a:pt x="930" y="275"/>
                  </a:lnTo>
                  <a:lnTo>
                    <a:pt x="922" y="272"/>
                  </a:lnTo>
                  <a:lnTo>
                    <a:pt x="930" y="257"/>
                  </a:lnTo>
                  <a:lnTo>
                    <a:pt x="920" y="250"/>
                  </a:lnTo>
                  <a:lnTo>
                    <a:pt x="927" y="236"/>
                  </a:lnTo>
                  <a:lnTo>
                    <a:pt x="966" y="244"/>
                  </a:lnTo>
                  <a:lnTo>
                    <a:pt x="981" y="236"/>
                  </a:lnTo>
                  <a:lnTo>
                    <a:pt x="1015" y="257"/>
                  </a:lnTo>
                  <a:lnTo>
                    <a:pt x="1015" y="265"/>
                  </a:lnTo>
                  <a:lnTo>
                    <a:pt x="1047" y="267"/>
                  </a:lnTo>
                  <a:lnTo>
                    <a:pt x="1049" y="290"/>
                  </a:lnTo>
                  <a:lnTo>
                    <a:pt x="1020" y="290"/>
                  </a:lnTo>
                  <a:lnTo>
                    <a:pt x="1044" y="293"/>
                  </a:lnTo>
                  <a:lnTo>
                    <a:pt x="1052" y="306"/>
                  </a:lnTo>
                  <a:lnTo>
                    <a:pt x="1029" y="325"/>
                  </a:lnTo>
                  <a:lnTo>
                    <a:pt x="1063" y="314"/>
                  </a:lnTo>
                  <a:lnTo>
                    <a:pt x="1068" y="330"/>
                  </a:lnTo>
                  <a:lnTo>
                    <a:pt x="1049" y="337"/>
                  </a:lnTo>
                  <a:lnTo>
                    <a:pt x="1073" y="322"/>
                  </a:lnTo>
                  <a:lnTo>
                    <a:pt x="1076" y="332"/>
                  </a:lnTo>
                  <a:lnTo>
                    <a:pt x="1091" y="314"/>
                  </a:lnTo>
                  <a:lnTo>
                    <a:pt x="1096" y="325"/>
                  </a:lnTo>
                  <a:lnTo>
                    <a:pt x="1113" y="301"/>
                  </a:lnTo>
                  <a:lnTo>
                    <a:pt x="1107" y="296"/>
                  </a:lnTo>
                  <a:lnTo>
                    <a:pt x="1120" y="285"/>
                  </a:lnTo>
                  <a:lnTo>
                    <a:pt x="1136" y="306"/>
                  </a:lnTo>
                  <a:lnTo>
                    <a:pt x="1125" y="311"/>
                  </a:lnTo>
                  <a:lnTo>
                    <a:pt x="1139" y="311"/>
                  </a:lnTo>
                  <a:lnTo>
                    <a:pt x="1146" y="322"/>
                  </a:lnTo>
                  <a:lnTo>
                    <a:pt x="1136" y="325"/>
                  </a:lnTo>
                  <a:lnTo>
                    <a:pt x="1151" y="327"/>
                  </a:lnTo>
                  <a:lnTo>
                    <a:pt x="1139" y="332"/>
                  </a:lnTo>
                  <a:lnTo>
                    <a:pt x="1151" y="330"/>
                  </a:lnTo>
                  <a:lnTo>
                    <a:pt x="1159" y="340"/>
                  </a:lnTo>
                  <a:lnTo>
                    <a:pt x="1151" y="345"/>
                  </a:lnTo>
                  <a:lnTo>
                    <a:pt x="1166" y="354"/>
                  </a:lnTo>
                  <a:lnTo>
                    <a:pt x="1146" y="364"/>
                  </a:lnTo>
                  <a:lnTo>
                    <a:pt x="1161" y="364"/>
                  </a:lnTo>
                  <a:lnTo>
                    <a:pt x="1159" y="372"/>
                  </a:lnTo>
                  <a:lnTo>
                    <a:pt x="1185" y="378"/>
                  </a:lnTo>
                  <a:lnTo>
                    <a:pt x="1193" y="400"/>
                  </a:lnTo>
                  <a:lnTo>
                    <a:pt x="1200" y="389"/>
                  </a:lnTo>
                  <a:lnTo>
                    <a:pt x="1227" y="405"/>
                  </a:lnTo>
                  <a:lnTo>
                    <a:pt x="1172" y="420"/>
                  </a:lnTo>
                  <a:lnTo>
                    <a:pt x="1185" y="429"/>
                  </a:lnTo>
                  <a:lnTo>
                    <a:pt x="1227" y="412"/>
                  </a:lnTo>
                  <a:lnTo>
                    <a:pt x="1227" y="429"/>
                  </a:lnTo>
                  <a:lnTo>
                    <a:pt x="1245" y="423"/>
                  </a:lnTo>
                  <a:lnTo>
                    <a:pt x="1250" y="431"/>
                  </a:lnTo>
                  <a:lnTo>
                    <a:pt x="1240" y="431"/>
                  </a:lnTo>
                  <a:lnTo>
                    <a:pt x="1250" y="452"/>
                  </a:lnTo>
                  <a:lnTo>
                    <a:pt x="1188" y="487"/>
                  </a:lnTo>
                  <a:lnTo>
                    <a:pt x="1094" y="487"/>
                  </a:lnTo>
                  <a:lnTo>
                    <a:pt x="1057" y="517"/>
                  </a:lnTo>
                  <a:lnTo>
                    <a:pt x="1023" y="553"/>
                  </a:lnTo>
                  <a:lnTo>
                    <a:pt x="1057" y="524"/>
                  </a:lnTo>
                  <a:lnTo>
                    <a:pt x="1107" y="506"/>
                  </a:lnTo>
                  <a:lnTo>
                    <a:pt x="1125" y="522"/>
                  </a:lnTo>
                  <a:lnTo>
                    <a:pt x="1091" y="529"/>
                  </a:lnTo>
                  <a:lnTo>
                    <a:pt x="1118" y="535"/>
                  </a:lnTo>
                  <a:lnTo>
                    <a:pt x="1113" y="551"/>
                  </a:lnTo>
                  <a:lnTo>
                    <a:pt x="1130" y="569"/>
                  </a:lnTo>
                  <a:lnTo>
                    <a:pt x="1169" y="577"/>
                  </a:lnTo>
                  <a:lnTo>
                    <a:pt x="1177" y="551"/>
                  </a:lnTo>
                  <a:lnTo>
                    <a:pt x="1177" y="566"/>
                  </a:lnTo>
                  <a:lnTo>
                    <a:pt x="1190" y="566"/>
                  </a:lnTo>
                  <a:lnTo>
                    <a:pt x="1169" y="582"/>
                  </a:lnTo>
                  <a:lnTo>
                    <a:pt x="1128" y="594"/>
                  </a:lnTo>
                  <a:lnTo>
                    <a:pt x="1110" y="613"/>
                  </a:lnTo>
                  <a:lnTo>
                    <a:pt x="1096" y="594"/>
                  </a:lnTo>
                  <a:lnTo>
                    <a:pt x="1139" y="580"/>
                  </a:lnTo>
                  <a:lnTo>
                    <a:pt x="1118" y="580"/>
                  </a:lnTo>
                  <a:lnTo>
                    <a:pt x="1120" y="569"/>
                  </a:lnTo>
                  <a:lnTo>
                    <a:pt x="1083" y="582"/>
                  </a:lnTo>
                  <a:lnTo>
                    <a:pt x="1073" y="574"/>
                  </a:lnTo>
                  <a:lnTo>
                    <a:pt x="1073" y="551"/>
                  </a:lnTo>
                  <a:lnTo>
                    <a:pt x="1049" y="543"/>
                  </a:lnTo>
                  <a:lnTo>
                    <a:pt x="1034" y="580"/>
                  </a:lnTo>
                  <a:lnTo>
                    <a:pt x="958" y="597"/>
                  </a:lnTo>
                  <a:lnTo>
                    <a:pt x="906" y="607"/>
                  </a:lnTo>
                  <a:lnTo>
                    <a:pt x="896" y="618"/>
                  </a:lnTo>
                  <a:lnTo>
                    <a:pt x="906" y="618"/>
                  </a:lnTo>
                  <a:lnTo>
                    <a:pt x="911" y="623"/>
                  </a:lnTo>
                  <a:lnTo>
                    <a:pt x="849" y="641"/>
                  </a:lnTo>
                  <a:lnTo>
                    <a:pt x="851" y="633"/>
                  </a:lnTo>
                  <a:lnTo>
                    <a:pt x="856" y="631"/>
                  </a:lnTo>
                  <a:lnTo>
                    <a:pt x="859" y="621"/>
                  </a:lnTo>
                  <a:lnTo>
                    <a:pt x="867" y="615"/>
                  </a:lnTo>
                  <a:lnTo>
                    <a:pt x="872" y="582"/>
                  </a:lnTo>
                  <a:lnTo>
                    <a:pt x="883" y="594"/>
                  </a:lnTo>
                  <a:lnTo>
                    <a:pt x="898" y="592"/>
                  </a:lnTo>
                  <a:lnTo>
                    <a:pt x="883" y="569"/>
                  </a:lnTo>
                  <a:lnTo>
                    <a:pt x="827" y="561"/>
                  </a:lnTo>
                  <a:lnTo>
                    <a:pt x="822" y="532"/>
                  </a:lnTo>
                  <a:lnTo>
                    <a:pt x="809" y="532"/>
                  </a:lnTo>
                  <a:lnTo>
                    <a:pt x="801" y="519"/>
                  </a:lnTo>
                  <a:lnTo>
                    <a:pt x="788" y="517"/>
                  </a:lnTo>
                  <a:lnTo>
                    <a:pt x="788" y="527"/>
                  </a:lnTo>
                  <a:lnTo>
                    <a:pt x="775" y="514"/>
                  </a:lnTo>
                  <a:lnTo>
                    <a:pt x="749" y="532"/>
                  </a:lnTo>
                  <a:lnTo>
                    <a:pt x="681" y="519"/>
                  </a:lnTo>
                  <a:lnTo>
                    <a:pt x="671" y="504"/>
                  </a:lnTo>
                  <a:lnTo>
                    <a:pt x="671" y="514"/>
                  </a:lnTo>
                  <a:lnTo>
                    <a:pt x="269" y="514"/>
                  </a:lnTo>
                  <a:lnTo>
                    <a:pt x="264" y="498"/>
                  </a:lnTo>
                  <a:lnTo>
                    <a:pt x="241" y="495"/>
                  </a:lnTo>
                  <a:lnTo>
                    <a:pt x="241" y="485"/>
                  </a:lnTo>
                  <a:lnTo>
                    <a:pt x="196" y="471"/>
                  </a:lnTo>
                  <a:lnTo>
                    <a:pt x="201" y="465"/>
                  </a:lnTo>
                  <a:lnTo>
                    <a:pt x="193" y="447"/>
                  </a:lnTo>
                  <a:lnTo>
                    <a:pt x="180" y="447"/>
                  </a:lnTo>
                  <a:lnTo>
                    <a:pt x="156" y="407"/>
                  </a:lnTo>
                  <a:lnTo>
                    <a:pt x="159" y="397"/>
                  </a:lnTo>
                  <a:lnTo>
                    <a:pt x="162" y="376"/>
                  </a:lnTo>
                  <a:lnTo>
                    <a:pt x="136" y="364"/>
                  </a:lnTo>
                  <a:lnTo>
                    <a:pt x="81" y="296"/>
                  </a:lnTo>
                  <a:lnTo>
                    <a:pt x="53" y="314"/>
                  </a:lnTo>
                  <a:lnTo>
                    <a:pt x="42" y="303"/>
                  </a:lnTo>
                  <a:lnTo>
                    <a:pt x="29" y="285"/>
                  </a:lnTo>
                  <a:lnTo>
                    <a:pt x="0" y="285"/>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89" name="Freeform 53"/>
            <p:cNvSpPr>
              <a:spLocks/>
            </p:cNvSpPr>
            <p:nvPr/>
          </p:nvSpPr>
          <p:spPr bwMode="auto">
            <a:xfrm>
              <a:off x="693" y="1538"/>
              <a:ext cx="1118" cy="648"/>
            </a:xfrm>
            <a:custGeom>
              <a:avLst/>
              <a:gdLst>
                <a:gd name="T0" fmla="*/ 76 w 1257"/>
                <a:gd name="T1" fmla="*/ 78 h 648"/>
                <a:gd name="T2" fmla="*/ 117 w 1257"/>
                <a:gd name="T3" fmla="*/ 68 h 648"/>
                <a:gd name="T4" fmla="*/ 176 w 1257"/>
                <a:gd name="T5" fmla="*/ 70 h 648"/>
                <a:gd name="T6" fmla="*/ 271 w 1257"/>
                <a:gd name="T7" fmla="*/ 81 h 648"/>
                <a:gd name="T8" fmla="*/ 307 w 1257"/>
                <a:gd name="T9" fmla="*/ 110 h 648"/>
                <a:gd name="T10" fmla="*/ 394 w 1257"/>
                <a:gd name="T11" fmla="*/ 129 h 648"/>
                <a:gd name="T12" fmla="*/ 375 w 1257"/>
                <a:gd name="T13" fmla="*/ 97 h 648"/>
                <a:gd name="T14" fmla="*/ 450 w 1257"/>
                <a:gd name="T15" fmla="*/ 112 h 648"/>
                <a:gd name="T16" fmla="*/ 511 w 1257"/>
                <a:gd name="T17" fmla="*/ 107 h 648"/>
                <a:gd name="T18" fmla="*/ 517 w 1257"/>
                <a:gd name="T19" fmla="*/ 105 h 648"/>
                <a:gd name="T20" fmla="*/ 529 w 1257"/>
                <a:gd name="T21" fmla="*/ 105 h 648"/>
                <a:gd name="T22" fmla="*/ 552 w 1257"/>
                <a:gd name="T23" fmla="*/ 68 h 648"/>
                <a:gd name="T24" fmla="*/ 533 w 1257"/>
                <a:gd name="T25" fmla="*/ 0 h 648"/>
                <a:gd name="T26" fmla="*/ 564 w 1257"/>
                <a:gd name="T27" fmla="*/ 53 h 648"/>
                <a:gd name="T28" fmla="*/ 579 w 1257"/>
                <a:gd name="T29" fmla="*/ 70 h 648"/>
                <a:gd name="T30" fmla="*/ 619 w 1257"/>
                <a:gd name="T31" fmla="*/ 99 h 648"/>
                <a:gd name="T32" fmla="*/ 643 w 1257"/>
                <a:gd name="T33" fmla="*/ 92 h 648"/>
                <a:gd name="T34" fmla="*/ 696 w 1257"/>
                <a:gd name="T35" fmla="*/ 76 h 648"/>
                <a:gd name="T36" fmla="*/ 696 w 1257"/>
                <a:gd name="T37" fmla="*/ 131 h 648"/>
                <a:gd name="T38" fmla="*/ 635 w 1257"/>
                <a:gd name="T39" fmla="*/ 141 h 648"/>
                <a:gd name="T40" fmla="*/ 606 w 1257"/>
                <a:gd name="T41" fmla="*/ 173 h 648"/>
                <a:gd name="T42" fmla="*/ 587 w 1257"/>
                <a:gd name="T43" fmla="*/ 215 h 648"/>
                <a:gd name="T44" fmla="*/ 564 w 1257"/>
                <a:gd name="T45" fmla="*/ 230 h 648"/>
                <a:gd name="T46" fmla="*/ 541 w 1257"/>
                <a:gd name="T47" fmla="*/ 262 h 648"/>
                <a:gd name="T48" fmla="*/ 562 w 1257"/>
                <a:gd name="T49" fmla="*/ 362 h 648"/>
                <a:gd name="T50" fmla="*/ 646 w 1257"/>
                <a:gd name="T51" fmla="*/ 404 h 648"/>
                <a:gd name="T52" fmla="*/ 696 w 1257"/>
                <a:gd name="T53" fmla="*/ 453 h 648"/>
                <a:gd name="T54" fmla="*/ 713 w 1257"/>
                <a:gd name="T55" fmla="*/ 480 h 648"/>
                <a:gd name="T56" fmla="*/ 755 w 1257"/>
                <a:gd name="T57" fmla="*/ 375 h 648"/>
                <a:gd name="T58" fmla="*/ 744 w 1257"/>
                <a:gd name="T59" fmla="*/ 301 h 648"/>
                <a:gd name="T60" fmla="*/ 739 w 1257"/>
                <a:gd name="T61" fmla="*/ 259 h 648"/>
                <a:gd name="T62" fmla="*/ 780 w 1257"/>
                <a:gd name="T63" fmla="*/ 238 h 648"/>
                <a:gd name="T64" fmla="*/ 833 w 1257"/>
                <a:gd name="T65" fmla="*/ 293 h 648"/>
                <a:gd name="T66" fmla="*/ 818 w 1257"/>
                <a:gd name="T67" fmla="*/ 328 h 648"/>
                <a:gd name="T68" fmla="*/ 853 w 1257"/>
                <a:gd name="T69" fmla="*/ 325 h 648"/>
                <a:gd name="T70" fmla="*/ 884 w 1257"/>
                <a:gd name="T71" fmla="*/ 304 h 648"/>
                <a:gd name="T72" fmla="*/ 894 w 1257"/>
                <a:gd name="T73" fmla="*/ 314 h 648"/>
                <a:gd name="T74" fmla="*/ 915 w 1257"/>
                <a:gd name="T75" fmla="*/ 330 h 648"/>
                <a:gd name="T76" fmla="*/ 915 w 1257"/>
                <a:gd name="T77" fmla="*/ 348 h 648"/>
                <a:gd name="T78" fmla="*/ 921 w 1257"/>
                <a:gd name="T79" fmla="*/ 375 h 648"/>
                <a:gd name="T80" fmla="*/ 976 w 1257"/>
                <a:gd name="T81" fmla="*/ 409 h 648"/>
                <a:gd name="T82" fmla="*/ 976 w 1257"/>
                <a:gd name="T83" fmla="*/ 433 h 648"/>
                <a:gd name="T84" fmla="*/ 993 w 1257"/>
                <a:gd name="T85" fmla="*/ 456 h 648"/>
                <a:gd name="T86" fmla="*/ 813 w 1257"/>
                <a:gd name="T87" fmla="*/ 558 h 648"/>
                <a:gd name="T88" fmla="*/ 867 w 1257"/>
                <a:gd name="T89" fmla="*/ 534 h 648"/>
                <a:gd name="T90" fmla="*/ 929 w 1257"/>
                <a:gd name="T91" fmla="*/ 582 h 648"/>
                <a:gd name="T92" fmla="*/ 929 w 1257"/>
                <a:gd name="T93" fmla="*/ 587 h 648"/>
                <a:gd name="T94" fmla="*/ 905 w 1257"/>
                <a:gd name="T95" fmla="*/ 585 h 648"/>
                <a:gd name="T96" fmla="*/ 853 w 1257"/>
                <a:gd name="T97" fmla="*/ 579 h 648"/>
                <a:gd name="T98" fmla="*/ 762 w 1257"/>
                <a:gd name="T99" fmla="*/ 603 h 648"/>
                <a:gd name="T100" fmla="*/ 724 w 1257"/>
                <a:gd name="T101" fmla="*/ 629 h 648"/>
                <a:gd name="T102" fmla="*/ 683 w 1257"/>
                <a:gd name="T103" fmla="*/ 627 h 648"/>
                <a:gd name="T104" fmla="*/ 713 w 1257"/>
                <a:gd name="T105" fmla="*/ 598 h 648"/>
                <a:gd name="T106" fmla="*/ 643 w 1257"/>
                <a:gd name="T107" fmla="*/ 537 h 648"/>
                <a:gd name="T108" fmla="*/ 616 w 1257"/>
                <a:gd name="T109" fmla="*/ 519 h 648"/>
                <a:gd name="T110" fmla="*/ 533 w 1257"/>
                <a:gd name="T111" fmla="*/ 519 h 648"/>
                <a:gd name="T112" fmla="*/ 191 w 1257"/>
                <a:gd name="T113" fmla="*/ 490 h 648"/>
                <a:gd name="T114" fmla="*/ 143 w 1257"/>
                <a:gd name="T115" fmla="*/ 451 h 648"/>
                <a:gd name="T116" fmla="*/ 109 w 1257"/>
                <a:gd name="T117" fmla="*/ 367 h 648"/>
                <a:gd name="T118" fmla="*/ 23 w 1257"/>
                <a:gd name="T119" fmla="*/ 288 h 6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57" h="648">
                  <a:moveTo>
                    <a:pt x="0" y="288"/>
                  </a:moveTo>
                  <a:lnTo>
                    <a:pt x="0" y="63"/>
                  </a:lnTo>
                  <a:lnTo>
                    <a:pt x="102" y="92"/>
                  </a:lnTo>
                  <a:lnTo>
                    <a:pt x="97" y="78"/>
                  </a:lnTo>
                  <a:lnTo>
                    <a:pt x="105" y="70"/>
                  </a:lnTo>
                  <a:lnTo>
                    <a:pt x="166" y="50"/>
                  </a:lnTo>
                  <a:lnTo>
                    <a:pt x="118" y="76"/>
                  </a:lnTo>
                  <a:lnTo>
                    <a:pt x="147" y="68"/>
                  </a:lnTo>
                  <a:lnTo>
                    <a:pt x="147" y="76"/>
                  </a:lnTo>
                  <a:lnTo>
                    <a:pt x="197" y="50"/>
                  </a:lnTo>
                  <a:lnTo>
                    <a:pt x="191" y="39"/>
                  </a:lnTo>
                  <a:lnTo>
                    <a:pt x="223" y="70"/>
                  </a:lnTo>
                  <a:lnTo>
                    <a:pt x="244" y="53"/>
                  </a:lnTo>
                  <a:lnTo>
                    <a:pt x="242" y="70"/>
                  </a:lnTo>
                  <a:lnTo>
                    <a:pt x="270" y="58"/>
                  </a:lnTo>
                  <a:lnTo>
                    <a:pt x="343" y="81"/>
                  </a:lnTo>
                  <a:lnTo>
                    <a:pt x="380" y="81"/>
                  </a:lnTo>
                  <a:lnTo>
                    <a:pt x="396" y="94"/>
                  </a:lnTo>
                  <a:lnTo>
                    <a:pt x="375" y="107"/>
                  </a:lnTo>
                  <a:lnTo>
                    <a:pt x="388" y="110"/>
                  </a:lnTo>
                  <a:lnTo>
                    <a:pt x="456" y="105"/>
                  </a:lnTo>
                  <a:lnTo>
                    <a:pt x="485" y="120"/>
                  </a:lnTo>
                  <a:lnTo>
                    <a:pt x="490" y="136"/>
                  </a:lnTo>
                  <a:lnTo>
                    <a:pt x="498" y="129"/>
                  </a:lnTo>
                  <a:lnTo>
                    <a:pt x="485" y="110"/>
                  </a:lnTo>
                  <a:lnTo>
                    <a:pt x="517" y="89"/>
                  </a:lnTo>
                  <a:lnTo>
                    <a:pt x="488" y="102"/>
                  </a:lnTo>
                  <a:lnTo>
                    <a:pt x="475" y="97"/>
                  </a:lnTo>
                  <a:lnTo>
                    <a:pt x="512" y="78"/>
                  </a:lnTo>
                  <a:lnTo>
                    <a:pt x="535" y="102"/>
                  </a:lnTo>
                  <a:lnTo>
                    <a:pt x="554" y="102"/>
                  </a:lnTo>
                  <a:lnTo>
                    <a:pt x="569" y="112"/>
                  </a:lnTo>
                  <a:lnTo>
                    <a:pt x="627" y="110"/>
                  </a:lnTo>
                  <a:lnTo>
                    <a:pt x="625" y="105"/>
                  </a:lnTo>
                  <a:lnTo>
                    <a:pt x="645" y="115"/>
                  </a:lnTo>
                  <a:lnTo>
                    <a:pt x="645" y="107"/>
                  </a:lnTo>
                  <a:lnTo>
                    <a:pt x="632" y="110"/>
                  </a:lnTo>
                  <a:lnTo>
                    <a:pt x="622" y="97"/>
                  </a:lnTo>
                  <a:lnTo>
                    <a:pt x="645" y="94"/>
                  </a:lnTo>
                  <a:lnTo>
                    <a:pt x="653" y="105"/>
                  </a:lnTo>
                  <a:lnTo>
                    <a:pt x="661" y="99"/>
                  </a:lnTo>
                  <a:lnTo>
                    <a:pt x="659" y="115"/>
                  </a:lnTo>
                  <a:lnTo>
                    <a:pt x="672" y="126"/>
                  </a:lnTo>
                  <a:lnTo>
                    <a:pt x="669" y="105"/>
                  </a:lnTo>
                  <a:lnTo>
                    <a:pt x="698" y="92"/>
                  </a:lnTo>
                  <a:lnTo>
                    <a:pt x="693" y="78"/>
                  </a:lnTo>
                  <a:lnTo>
                    <a:pt x="682" y="89"/>
                  </a:lnTo>
                  <a:lnTo>
                    <a:pt x="698" y="68"/>
                  </a:lnTo>
                  <a:lnTo>
                    <a:pt x="656" y="53"/>
                  </a:lnTo>
                  <a:lnTo>
                    <a:pt x="659" y="21"/>
                  </a:lnTo>
                  <a:lnTo>
                    <a:pt x="669" y="21"/>
                  </a:lnTo>
                  <a:lnTo>
                    <a:pt x="674" y="0"/>
                  </a:lnTo>
                  <a:lnTo>
                    <a:pt x="706" y="21"/>
                  </a:lnTo>
                  <a:lnTo>
                    <a:pt x="706" y="34"/>
                  </a:lnTo>
                  <a:lnTo>
                    <a:pt x="729" y="53"/>
                  </a:lnTo>
                  <a:lnTo>
                    <a:pt x="713" y="53"/>
                  </a:lnTo>
                  <a:lnTo>
                    <a:pt x="724" y="55"/>
                  </a:lnTo>
                  <a:lnTo>
                    <a:pt x="711" y="63"/>
                  </a:lnTo>
                  <a:lnTo>
                    <a:pt x="737" y="68"/>
                  </a:lnTo>
                  <a:lnTo>
                    <a:pt x="732" y="70"/>
                  </a:lnTo>
                  <a:lnTo>
                    <a:pt x="745" y="99"/>
                  </a:lnTo>
                  <a:lnTo>
                    <a:pt x="761" y="73"/>
                  </a:lnTo>
                  <a:lnTo>
                    <a:pt x="777" y="81"/>
                  </a:lnTo>
                  <a:lnTo>
                    <a:pt x="782" y="99"/>
                  </a:lnTo>
                  <a:lnTo>
                    <a:pt x="774" y="107"/>
                  </a:lnTo>
                  <a:lnTo>
                    <a:pt x="789" y="126"/>
                  </a:lnTo>
                  <a:lnTo>
                    <a:pt x="803" y="120"/>
                  </a:lnTo>
                  <a:lnTo>
                    <a:pt x="813" y="92"/>
                  </a:lnTo>
                  <a:lnTo>
                    <a:pt x="829" y="89"/>
                  </a:lnTo>
                  <a:lnTo>
                    <a:pt x="818" y="60"/>
                  </a:lnTo>
                  <a:lnTo>
                    <a:pt x="860" y="63"/>
                  </a:lnTo>
                  <a:lnTo>
                    <a:pt x="879" y="76"/>
                  </a:lnTo>
                  <a:lnTo>
                    <a:pt x="868" y="86"/>
                  </a:lnTo>
                  <a:lnTo>
                    <a:pt x="881" y="92"/>
                  </a:lnTo>
                  <a:lnTo>
                    <a:pt x="860" y="94"/>
                  </a:lnTo>
                  <a:lnTo>
                    <a:pt x="879" y="131"/>
                  </a:lnTo>
                  <a:lnTo>
                    <a:pt x="850" y="146"/>
                  </a:lnTo>
                  <a:lnTo>
                    <a:pt x="839" y="139"/>
                  </a:lnTo>
                  <a:lnTo>
                    <a:pt x="845" y="149"/>
                  </a:lnTo>
                  <a:lnTo>
                    <a:pt x="803" y="141"/>
                  </a:lnTo>
                  <a:lnTo>
                    <a:pt x="811" y="152"/>
                  </a:lnTo>
                  <a:lnTo>
                    <a:pt x="792" y="170"/>
                  </a:lnTo>
                  <a:lnTo>
                    <a:pt x="750" y="157"/>
                  </a:lnTo>
                  <a:lnTo>
                    <a:pt x="766" y="173"/>
                  </a:lnTo>
                  <a:lnTo>
                    <a:pt x="797" y="176"/>
                  </a:lnTo>
                  <a:lnTo>
                    <a:pt x="777" y="199"/>
                  </a:lnTo>
                  <a:lnTo>
                    <a:pt x="753" y="199"/>
                  </a:lnTo>
                  <a:lnTo>
                    <a:pt x="742" y="215"/>
                  </a:lnTo>
                  <a:lnTo>
                    <a:pt x="701" y="205"/>
                  </a:lnTo>
                  <a:lnTo>
                    <a:pt x="737" y="215"/>
                  </a:lnTo>
                  <a:lnTo>
                    <a:pt x="742" y="225"/>
                  </a:lnTo>
                  <a:lnTo>
                    <a:pt x="713" y="230"/>
                  </a:lnTo>
                  <a:lnTo>
                    <a:pt x="724" y="236"/>
                  </a:lnTo>
                  <a:lnTo>
                    <a:pt x="711" y="236"/>
                  </a:lnTo>
                  <a:lnTo>
                    <a:pt x="711" y="249"/>
                  </a:lnTo>
                  <a:lnTo>
                    <a:pt x="684" y="262"/>
                  </a:lnTo>
                  <a:lnTo>
                    <a:pt x="679" y="314"/>
                  </a:lnTo>
                  <a:lnTo>
                    <a:pt x="687" y="328"/>
                  </a:lnTo>
                  <a:lnTo>
                    <a:pt x="703" y="322"/>
                  </a:lnTo>
                  <a:lnTo>
                    <a:pt x="711" y="362"/>
                  </a:lnTo>
                  <a:lnTo>
                    <a:pt x="735" y="351"/>
                  </a:lnTo>
                  <a:lnTo>
                    <a:pt x="763" y="364"/>
                  </a:lnTo>
                  <a:lnTo>
                    <a:pt x="818" y="390"/>
                  </a:lnTo>
                  <a:lnTo>
                    <a:pt x="816" y="404"/>
                  </a:lnTo>
                  <a:lnTo>
                    <a:pt x="821" y="393"/>
                  </a:lnTo>
                  <a:lnTo>
                    <a:pt x="863" y="396"/>
                  </a:lnTo>
                  <a:lnTo>
                    <a:pt x="863" y="440"/>
                  </a:lnTo>
                  <a:lnTo>
                    <a:pt x="879" y="453"/>
                  </a:lnTo>
                  <a:lnTo>
                    <a:pt x="865" y="458"/>
                  </a:lnTo>
                  <a:lnTo>
                    <a:pt x="889" y="464"/>
                  </a:lnTo>
                  <a:lnTo>
                    <a:pt x="881" y="480"/>
                  </a:lnTo>
                  <a:lnTo>
                    <a:pt x="902" y="480"/>
                  </a:lnTo>
                  <a:lnTo>
                    <a:pt x="929" y="456"/>
                  </a:lnTo>
                  <a:lnTo>
                    <a:pt x="918" y="451"/>
                  </a:lnTo>
                  <a:lnTo>
                    <a:pt x="902" y="409"/>
                  </a:lnTo>
                  <a:lnTo>
                    <a:pt x="955" y="375"/>
                  </a:lnTo>
                  <a:lnTo>
                    <a:pt x="944" y="372"/>
                  </a:lnTo>
                  <a:lnTo>
                    <a:pt x="934" y="333"/>
                  </a:lnTo>
                  <a:lnTo>
                    <a:pt x="918" y="322"/>
                  </a:lnTo>
                  <a:lnTo>
                    <a:pt x="941" y="301"/>
                  </a:lnTo>
                  <a:lnTo>
                    <a:pt x="931" y="296"/>
                  </a:lnTo>
                  <a:lnTo>
                    <a:pt x="934" y="278"/>
                  </a:lnTo>
                  <a:lnTo>
                    <a:pt x="926" y="275"/>
                  </a:lnTo>
                  <a:lnTo>
                    <a:pt x="934" y="259"/>
                  </a:lnTo>
                  <a:lnTo>
                    <a:pt x="924" y="252"/>
                  </a:lnTo>
                  <a:lnTo>
                    <a:pt x="931" y="238"/>
                  </a:lnTo>
                  <a:lnTo>
                    <a:pt x="971" y="246"/>
                  </a:lnTo>
                  <a:lnTo>
                    <a:pt x="986" y="238"/>
                  </a:lnTo>
                  <a:lnTo>
                    <a:pt x="1020" y="259"/>
                  </a:lnTo>
                  <a:lnTo>
                    <a:pt x="1020" y="267"/>
                  </a:lnTo>
                  <a:lnTo>
                    <a:pt x="1052" y="270"/>
                  </a:lnTo>
                  <a:lnTo>
                    <a:pt x="1054" y="293"/>
                  </a:lnTo>
                  <a:lnTo>
                    <a:pt x="1025" y="293"/>
                  </a:lnTo>
                  <a:lnTo>
                    <a:pt x="1049" y="296"/>
                  </a:lnTo>
                  <a:lnTo>
                    <a:pt x="1057" y="309"/>
                  </a:lnTo>
                  <a:lnTo>
                    <a:pt x="1034" y="328"/>
                  </a:lnTo>
                  <a:lnTo>
                    <a:pt x="1068" y="317"/>
                  </a:lnTo>
                  <a:lnTo>
                    <a:pt x="1073" y="333"/>
                  </a:lnTo>
                  <a:lnTo>
                    <a:pt x="1054" y="340"/>
                  </a:lnTo>
                  <a:lnTo>
                    <a:pt x="1078" y="325"/>
                  </a:lnTo>
                  <a:lnTo>
                    <a:pt x="1081" y="335"/>
                  </a:lnTo>
                  <a:lnTo>
                    <a:pt x="1096" y="317"/>
                  </a:lnTo>
                  <a:lnTo>
                    <a:pt x="1101" y="328"/>
                  </a:lnTo>
                  <a:lnTo>
                    <a:pt x="1118" y="304"/>
                  </a:lnTo>
                  <a:lnTo>
                    <a:pt x="1112" y="299"/>
                  </a:lnTo>
                  <a:lnTo>
                    <a:pt x="1125" y="288"/>
                  </a:lnTo>
                  <a:lnTo>
                    <a:pt x="1141" y="309"/>
                  </a:lnTo>
                  <a:lnTo>
                    <a:pt x="1130" y="314"/>
                  </a:lnTo>
                  <a:lnTo>
                    <a:pt x="1144" y="314"/>
                  </a:lnTo>
                  <a:lnTo>
                    <a:pt x="1152" y="325"/>
                  </a:lnTo>
                  <a:lnTo>
                    <a:pt x="1141" y="328"/>
                  </a:lnTo>
                  <a:lnTo>
                    <a:pt x="1157" y="330"/>
                  </a:lnTo>
                  <a:lnTo>
                    <a:pt x="1144" y="335"/>
                  </a:lnTo>
                  <a:lnTo>
                    <a:pt x="1157" y="333"/>
                  </a:lnTo>
                  <a:lnTo>
                    <a:pt x="1165" y="343"/>
                  </a:lnTo>
                  <a:lnTo>
                    <a:pt x="1157" y="348"/>
                  </a:lnTo>
                  <a:lnTo>
                    <a:pt x="1172" y="357"/>
                  </a:lnTo>
                  <a:lnTo>
                    <a:pt x="1152" y="367"/>
                  </a:lnTo>
                  <a:lnTo>
                    <a:pt x="1167" y="367"/>
                  </a:lnTo>
                  <a:lnTo>
                    <a:pt x="1165" y="375"/>
                  </a:lnTo>
                  <a:lnTo>
                    <a:pt x="1191" y="382"/>
                  </a:lnTo>
                  <a:lnTo>
                    <a:pt x="1199" y="404"/>
                  </a:lnTo>
                  <a:lnTo>
                    <a:pt x="1206" y="393"/>
                  </a:lnTo>
                  <a:lnTo>
                    <a:pt x="1233" y="409"/>
                  </a:lnTo>
                  <a:lnTo>
                    <a:pt x="1178" y="424"/>
                  </a:lnTo>
                  <a:lnTo>
                    <a:pt x="1191" y="433"/>
                  </a:lnTo>
                  <a:lnTo>
                    <a:pt x="1233" y="416"/>
                  </a:lnTo>
                  <a:lnTo>
                    <a:pt x="1233" y="433"/>
                  </a:lnTo>
                  <a:lnTo>
                    <a:pt x="1251" y="427"/>
                  </a:lnTo>
                  <a:lnTo>
                    <a:pt x="1256" y="435"/>
                  </a:lnTo>
                  <a:lnTo>
                    <a:pt x="1246" y="435"/>
                  </a:lnTo>
                  <a:lnTo>
                    <a:pt x="1256" y="456"/>
                  </a:lnTo>
                  <a:lnTo>
                    <a:pt x="1194" y="492"/>
                  </a:lnTo>
                  <a:lnTo>
                    <a:pt x="1099" y="492"/>
                  </a:lnTo>
                  <a:lnTo>
                    <a:pt x="1062" y="522"/>
                  </a:lnTo>
                  <a:lnTo>
                    <a:pt x="1028" y="558"/>
                  </a:lnTo>
                  <a:lnTo>
                    <a:pt x="1062" y="529"/>
                  </a:lnTo>
                  <a:lnTo>
                    <a:pt x="1112" y="511"/>
                  </a:lnTo>
                  <a:lnTo>
                    <a:pt x="1130" y="527"/>
                  </a:lnTo>
                  <a:lnTo>
                    <a:pt x="1096" y="534"/>
                  </a:lnTo>
                  <a:lnTo>
                    <a:pt x="1123" y="540"/>
                  </a:lnTo>
                  <a:lnTo>
                    <a:pt x="1118" y="556"/>
                  </a:lnTo>
                  <a:lnTo>
                    <a:pt x="1135" y="574"/>
                  </a:lnTo>
                  <a:lnTo>
                    <a:pt x="1175" y="582"/>
                  </a:lnTo>
                  <a:lnTo>
                    <a:pt x="1183" y="556"/>
                  </a:lnTo>
                  <a:lnTo>
                    <a:pt x="1183" y="571"/>
                  </a:lnTo>
                  <a:lnTo>
                    <a:pt x="1196" y="571"/>
                  </a:lnTo>
                  <a:lnTo>
                    <a:pt x="1175" y="587"/>
                  </a:lnTo>
                  <a:lnTo>
                    <a:pt x="1133" y="600"/>
                  </a:lnTo>
                  <a:lnTo>
                    <a:pt x="1115" y="619"/>
                  </a:lnTo>
                  <a:lnTo>
                    <a:pt x="1101" y="600"/>
                  </a:lnTo>
                  <a:lnTo>
                    <a:pt x="1144" y="585"/>
                  </a:lnTo>
                  <a:lnTo>
                    <a:pt x="1123" y="585"/>
                  </a:lnTo>
                  <a:lnTo>
                    <a:pt x="1125" y="574"/>
                  </a:lnTo>
                  <a:lnTo>
                    <a:pt x="1088" y="587"/>
                  </a:lnTo>
                  <a:lnTo>
                    <a:pt x="1078" y="579"/>
                  </a:lnTo>
                  <a:lnTo>
                    <a:pt x="1078" y="556"/>
                  </a:lnTo>
                  <a:lnTo>
                    <a:pt x="1054" y="548"/>
                  </a:lnTo>
                  <a:lnTo>
                    <a:pt x="1039" y="585"/>
                  </a:lnTo>
                  <a:lnTo>
                    <a:pt x="963" y="603"/>
                  </a:lnTo>
                  <a:lnTo>
                    <a:pt x="910" y="613"/>
                  </a:lnTo>
                  <a:lnTo>
                    <a:pt x="900" y="624"/>
                  </a:lnTo>
                  <a:lnTo>
                    <a:pt x="910" y="624"/>
                  </a:lnTo>
                  <a:lnTo>
                    <a:pt x="915" y="629"/>
                  </a:lnTo>
                  <a:lnTo>
                    <a:pt x="853" y="647"/>
                  </a:lnTo>
                  <a:lnTo>
                    <a:pt x="855" y="639"/>
                  </a:lnTo>
                  <a:lnTo>
                    <a:pt x="860" y="637"/>
                  </a:lnTo>
                  <a:lnTo>
                    <a:pt x="863" y="627"/>
                  </a:lnTo>
                  <a:lnTo>
                    <a:pt x="871" y="621"/>
                  </a:lnTo>
                  <a:lnTo>
                    <a:pt x="876" y="587"/>
                  </a:lnTo>
                  <a:lnTo>
                    <a:pt x="887" y="600"/>
                  </a:lnTo>
                  <a:lnTo>
                    <a:pt x="902" y="598"/>
                  </a:lnTo>
                  <a:lnTo>
                    <a:pt x="887" y="574"/>
                  </a:lnTo>
                  <a:lnTo>
                    <a:pt x="831" y="566"/>
                  </a:lnTo>
                  <a:lnTo>
                    <a:pt x="826" y="537"/>
                  </a:lnTo>
                  <a:lnTo>
                    <a:pt x="813" y="537"/>
                  </a:lnTo>
                  <a:lnTo>
                    <a:pt x="805" y="524"/>
                  </a:lnTo>
                  <a:lnTo>
                    <a:pt x="792" y="522"/>
                  </a:lnTo>
                  <a:lnTo>
                    <a:pt x="792" y="532"/>
                  </a:lnTo>
                  <a:lnTo>
                    <a:pt x="779" y="519"/>
                  </a:lnTo>
                  <a:lnTo>
                    <a:pt x="753" y="537"/>
                  </a:lnTo>
                  <a:lnTo>
                    <a:pt x="684" y="524"/>
                  </a:lnTo>
                  <a:lnTo>
                    <a:pt x="674" y="509"/>
                  </a:lnTo>
                  <a:lnTo>
                    <a:pt x="674" y="519"/>
                  </a:lnTo>
                  <a:lnTo>
                    <a:pt x="270" y="519"/>
                  </a:lnTo>
                  <a:lnTo>
                    <a:pt x="265" y="503"/>
                  </a:lnTo>
                  <a:lnTo>
                    <a:pt x="242" y="500"/>
                  </a:lnTo>
                  <a:lnTo>
                    <a:pt x="242" y="490"/>
                  </a:lnTo>
                  <a:lnTo>
                    <a:pt x="197" y="475"/>
                  </a:lnTo>
                  <a:lnTo>
                    <a:pt x="202" y="469"/>
                  </a:lnTo>
                  <a:lnTo>
                    <a:pt x="194" y="451"/>
                  </a:lnTo>
                  <a:lnTo>
                    <a:pt x="181" y="451"/>
                  </a:lnTo>
                  <a:lnTo>
                    <a:pt x="157" y="411"/>
                  </a:lnTo>
                  <a:lnTo>
                    <a:pt x="160" y="401"/>
                  </a:lnTo>
                  <a:lnTo>
                    <a:pt x="163" y="380"/>
                  </a:lnTo>
                  <a:lnTo>
                    <a:pt x="137" y="367"/>
                  </a:lnTo>
                  <a:lnTo>
                    <a:pt x="81" y="299"/>
                  </a:lnTo>
                  <a:lnTo>
                    <a:pt x="53" y="317"/>
                  </a:lnTo>
                  <a:lnTo>
                    <a:pt x="42" y="306"/>
                  </a:lnTo>
                  <a:lnTo>
                    <a:pt x="29" y="288"/>
                  </a:lnTo>
                  <a:lnTo>
                    <a:pt x="0" y="28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90" name="Freeform 54"/>
            <p:cNvSpPr>
              <a:spLocks/>
            </p:cNvSpPr>
            <p:nvPr/>
          </p:nvSpPr>
          <p:spPr bwMode="auto">
            <a:xfrm>
              <a:off x="861" y="2023"/>
              <a:ext cx="61" cy="37"/>
            </a:xfrm>
            <a:custGeom>
              <a:avLst/>
              <a:gdLst>
                <a:gd name="T0" fmla="*/ 0 w 68"/>
                <a:gd name="T1" fmla="*/ 0 h 37"/>
                <a:gd name="T2" fmla="*/ 29 w 68"/>
                <a:gd name="T3" fmla="*/ 6 h 37"/>
                <a:gd name="T4" fmla="*/ 54 w 68"/>
                <a:gd name="T5" fmla="*/ 36 h 37"/>
                <a:gd name="T6" fmla="*/ 39 w 68"/>
                <a:gd name="T7" fmla="*/ 32 h 37"/>
                <a:gd name="T8" fmla="*/ 0 w 68"/>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37">
                  <a:moveTo>
                    <a:pt x="0" y="0"/>
                  </a:moveTo>
                  <a:lnTo>
                    <a:pt x="36" y="6"/>
                  </a:lnTo>
                  <a:lnTo>
                    <a:pt x="67" y="36"/>
                  </a:lnTo>
                  <a:lnTo>
                    <a:pt x="49" y="32"/>
                  </a:lnTo>
                  <a:lnTo>
                    <a:pt x="0" y="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91" name="Freeform 55"/>
            <p:cNvSpPr>
              <a:spLocks/>
            </p:cNvSpPr>
            <p:nvPr/>
          </p:nvSpPr>
          <p:spPr bwMode="auto">
            <a:xfrm>
              <a:off x="861" y="2023"/>
              <a:ext cx="66" cy="43"/>
            </a:xfrm>
            <a:custGeom>
              <a:avLst/>
              <a:gdLst>
                <a:gd name="T0" fmla="*/ 0 w 74"/>
                <a:gd name="T1" fmla="*/ 0 h 43"/>
                <a:gd name="T2" fmla="*/ 31 w 74"/>
                <a:gd name="T3" fmla="*/ 7 h 43"/>
                <a:gd name="T4" fmla="*/ 58 w 74"/>
                <a:gd name="T5" fmla="*/ 42 h 43"/>
                <a:gd name="T6" fmla="*/ 42 w 74"/>
                <a:gd name="T7" fmla="*/ 37 h 43"/>
                <a:gd name="T8" fmla="*/ 0 w 74"/>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43">
                  <a:moveTo>
                    <a:pt x="0" y="0"/>
                  </a:moveTo>
                  <a:lnTo>
                    <a:pt x="39" y="7"/>
                  </a:lnTo>
                  <a:lnTo>
                    <a:pt x="73" y="42"/>
                  </a:lnTo>
                  <a:lnTo>
                    <a:pt x="53" y="37"/>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92" name="Freeform 56"/>
            <p:cNvSpPr>
              <a:spLocks/>
            </p:cNvSpPr>
            <p:nvPr/>
          </p:nvSpPr>
          <p:spPr bwMode="auto">
            <a:xfrm>
              <a:off x="892" y="1467"/>
              <a:ext cx="133" cy="92"/>
            </a:xfrm>
            <a:custGeom>
              <a:avLst/>
              <a:gdLst>
                <a:gd name="T0" fmla="*/ 0 w 150"/>
                <a:gd name="T1" fmla="*/ 67 h 92"/>
                <a:gd name="T2" fmla="*/ 4 w 150"/>
                <a:gd name="T3" fmla="*/ 56 h 92"/>
                <a:gd name="T4" fmla="*/ 24 w 150"/>
                <a:gd name="T5" fmla="*/ 20 h 92"/>
                <a:gd name="T6" fmla="*/ 14 w 150"/>
                <a:gd name="T7" fmla="*/ 5 h 92"/>
                <a:gd name="T8" fmla="*/ 50 w 150"/>
                <a:gd name="T9" fmla="*/ 0 h 92"/>
                <a:gd name="T10" fmla="*/ 73 w 150"/>
                <a:gd name="T11" fmla="*/ 15 h 92"/>
                <a:gd name="T12" fmla="*/ 90 w 150"/>
                <a:gd name="T13" fmla="*/ 8 h 92"/>
                <a:gd name="T14" fmla="*/ 117 w 150"/>
                <a:gd name="T15" fmla="*/ 24 h 92"/>
                <a:gd name="T16" fmla="*/ 64 w 150"/>
                <a:gd name="T17" fmla="*/ 59 h 92"/>
                <a:gd name="T18" fmla="*/ 59 w 150"/>
                <a:gd name="T19" fmla="*/ 79 h 92"/>
                <a:gd name="T20" fmla="*/ 31 w 150"/>
                <a:gd name="T21" fmla="*/ 91 h 92"/>
                <a:gd name="T22" fmla="*/ 20 w 150"/>
                <a:gd name="T23" fmla="*/ 76 h 92"/>
                <a:gd name="T24" fmla="*/ 0 w 150"/>
                <a:gd name="T25" fmla="*/ 67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92">
                  <a:moveTo>
                    <a:pt x="0" y="67"/>
                  </a:moveTo>
                  <a:lnTo>
                    <a:pt x="5" y="56"/>
                  </a:lnTo>
                  <a:lnTo>
                    <a:pt x="31" y="20"/>
                  </a:lnTo>
                  <a:lnTo>
                    <a:pt x="18" y="5"/>
                  </a:lnTo>
                  <a:lnTo>
                    <a:pt x="63" y="0"/>
                  </a:lnTo>
                  <a:lnTo>
                    <a:pt x="93" y="15"/>
                  </a:lnTo>
                  <a:lnTo>
                    <a:pt x="115" y="8"/>
                  </a:lnTo>
                  <a:lnTo>
                    <a:pt x="149" y="24"/>
                  </a:lnTo>
                  <a:lnTo>
                    <a:pt x="81" y="59"/>
                  </a:lnTo>
                  <a:lnTo>
                    <a:pt x="76" y="79"/>
                  </a:lnTo>
                  <a:lnTo>
                    <a:pt x="40" y="91"/>
                  </a:lnTo>
                  <a:lnTo>
                    <a:pt x="25" y="76"/>
                  </a:lnTo>
                  <a:lnTo>
                    <a:pt x="0" y="67"/>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93" name="Freeform 57"/>
            <p:cNvSpPr>
              <a:spLocks/>
            </p:cNvSpPr>
            <p:nvPr/>
          </p:nvSpPr>
          <p:spPr bwMode="auto">
            <a:xfrm>
              <a:off x="892" y="1467"/>
              <a:ext cx="138" cy="98"/>
            </a:xfrm>
            <a:custGeom>
              <a:avLst/>
              <a:gdLst>
                <a:gd name="T0" fmla="*/ 0 w 156"/>
                <a:gd name="T1" fmla="*/ 71 h 98"/>
                <a:gd name="T2" fmla="*/ 4 w 156"/>
                <a:gd name="T3" fmla="*/ 60 h 98"/>
                <a:gd name="T4" fmla="*/ 25 w 156"/>
                <a:gd name="T5" fmla="*/ 21 h 98"/>
                <a:gd name="T6" fmla="*/ 15 w 156"/>
                <a:gd name="T7" fmla="*/ 5 h 98"/>
                <a:gd name="T8" fmla="*/ 51 w 156"/>
                <a:gd name="T9" fmla="*/ 0 h 98"/>
                <a:gd name="T10" fmla="*/ 76 w 156"/>
                <a:gd name="T11" fmla="*/ 16 h 98"/>
                <a:gd name="T12" fmla="*/ 94 w 156"/>
                <a:gd name="T13" fmla="*/ 8 h 98"/>
                <a:gd name="T14" fmla="*/ 121 w 156"/>
                <a:gd name="T15" fmla="*/ 26 h 98"/>
                <a:gd name="T16" fmla="*/ 65 w 156"/>
                <a:gd name="T17" fmla="*/ 63 h 98"/>
                <a:gd name="T18" fmla="*/ 62 w 156"/>
                <a:gd name="T19" fmla="*/ 84 h 98"/>
                <a:gd name="T20" fmla="*/ 33 w 156"/>
                <a:gd name="T21" fmla="*/ 97 h 98"/>
                <a:gd name="T22" fmla="*/ 20 w 156"/>
                <a:gd name="T23" fmla="*/ 81 h 98"/>
                <a:gd name="T24" fmla="*/ 0 w 156"/>
                <a:gd name="T25" fmla="*/ 71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 h="98">
                  <a:moveTo>
                    <a:pt x="0" y="71"/>
                  </a:moveTo>
                  <a:lnTo>
                    <a:pt x="5" y="60"/>
                  </a:lnTo>
                  <a:lnTo>
                    <a:pt x="32" y="21"/>
                  </a:lnTo>
                  <a:lnTo>
                    <a:pt x="19" y="5"/>
                  </a:lnTo>
                  <a:lnTo>
                    <a:pt x="66" y="0"/>
                  </a:lnTo>
                  <a:lnTo>
                    <a:pt x="97" y="16"/>
                  </a:lnTo>
                  <a:lnTo>
                    <a:pt x="120" y="8"/>
                  </a:lnTo>
                  <a:lnTo>
                    <a:pt x="155" y="26"/>
                  </a:lnTo>
                  <a:lnTo>
                    <a:pt x="84" y="63"/>
                  </a:lnTo>
                  <a:lnTo>
                    <a:pt x="79" y="84"/>
                  </a:lnTo>
                  <a:lnTo>
                    <a:pt x="42" y="97"/>
                  </a:lnTo>
                  <a:lnTo>
                    <a:pt x="26" y="81"/>
                  </a:lnTo>
                  <a:lnTo>
                    <a:pt x="0" y="7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94" name="Freeform 58"/>
            <p:cNvSpPr>
              <a:spLocks/>
            </p:cNvSpPr>
            <p:nvPr/>
          </p:nvSpPr>
          <p:spPr bwMode="auto">
            <a:xfrm>
              <a:off x="931" y="1375"/>
              <a:ext cx="91" cy="50"/>
            </a:xfrm>
            <a:custGeom>
              <a:avLst/>
              <a:gdLst>
                <a:gd name="T0" fmla="*/ 0 w 103"/>
                <a:gd name="T1" fmla="*/ 37 h 50"/>
                <a:gd name="T2" fmla="*/ 18 w 103"/>
                <a:gd name="T3" fmla="*/ 47 h 50"/>
                <a:gd name="T4" fmla="*/ 24 w 103"/>
                <a:gd name="T5" fmla="*/ 37 h 50"/>
                <a:gd name="T6" fmla="*/ 27 w 103"/>
                <a:gd name="T7" fmla="*/ 49 h 50"/>
                <a:gd name="T8" fmla="*/ 35 w 103"/>
                <a:gd name="T9" fmla="*/ 42 h 50"/>
                <a:gd name="T10" fmla="*/ 34 w 103"/>
                <a:gd name="T11" fmla="*/ 33 h 50"/>
                <a:gd name="T12" fmla="*/ 42 w 103"/>
                <a:gd name="T13" fmla="*/ 40 h 50"/>
                <a:gd name="T14" fmla="*/ 49 w 103"/>
                <a:gd name="T15" fmla="*/ 24 h 50"/>
                <a:gd name="T16" fmla="*/ 55 w 103"/>
                <a:gd name="T17" fmla="*/ 21 h 50"/>
                <a:gd name="T18" fmla="*/ 57 w 103"/>
                <a:gd name="T19" fmla="*/ 35 h 50"/>
                <a:gd name="T20" fmla="*/ 76 w 103"/>
                <a:gd name="T21" fmla="*/ 24 h 50"/>
                <a:gd name="T22" fmla="*/ 69 w 103"/>
                <a:gd name="T23" fmla="*/ 12 h 50"/>
                <a:gd name="T24" fmla="*/ 80 w 103"/>
                <a:gd name="T25" fmla="*/ 7 h 50"/>
                <a:gd name="T26" fmla="*/ 69 w 103"/>
                <a:gd name="T27" fmla="*/ 0 h 50"/>
                <a:gd name="T28" fmla="*/ 39 w 103"/>
                <a:gd name="T29" fmla="*/ 7 h 50"/>
                <a:gd name="T30" fmla="*/ 0 w 103"/>
                <a:gd name="T31" fmla="*/ 3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3" h="50">
                  <a:moveTo>
                    <a:pt x="0" y="37"/>
                  </a:moveTo>
                  <a:lnTo>
                    <a:pt x="23" y="47"/>
                  </a:lnTo>
                  <a:lnTo>
                    <a:pt x="30" y="37"/>
                  </a:lnTo>
                  <a:lnTo>
                    <a:pt x="35" y="49"/>
                  </a:lnTo>
                  <a:lnTo>
                    <a:pt x="45" y="42"/>
                  </a:lnTo>
                  <a:lnTo>
                    <a:pt x="43" y="33"/>
                  </a:lnTo>
                  <a:lnTo>
                    <a:pt x="53" y="40"/>
                  </a:lnTo>
                  <a:lnTo>
                    <a:pt x="62" y="24"/>
                  </a:lnTo>
                  <a:lnTo>
                    <a:pt x="70" y="21"/>
                  </a:lnTo>
                  <a:lnTo>
                    <a:pt x="72" y="35"/>
                  </a:lnTo>
                  <a:lnTo>
                    <a:pt x="97" y="24"/>
                  </a:lnTo>
                  <a:lnTo>
                    <a:pt x="88" y="12"/>
                  </a:lnTo>
                  <a:lnTo>
                    <a:pt x="102" y="7"/>
                  </a:lnTo>
                  <a:lnTo>
                    <a:pt x="88" y="0"/>
                  </a:lnTo>
                  <a:lnTo>
                    <a:pt x="50" y="7"/>
                  </a:lnTo>
                  <a:lnTo>
                    <a:pt x="0" y="37"/>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95" name="Freeform 59"/>
            <p:cNvSpPr>
              <a:spLocks/>
            </p:cNvSpPr>
            <p:nvPr/>
          </p:nvSpPr>
          <p:spPr bwMode="auto">
            <a:xfrm>
              <a:off x="931" y="1375"/>
              <a:ext cx="97" cy="56"/>
            </a:xfrm>
            <a:custGeom>
              <a:avLst/>
              <a:gdLst>
                <a:gd name="T0" fmla="*/ 0 w 109"/>
                <a:gd name="T1" fmla="*/ 42 h 56"/>
                <a:gd name="T2" fmla="*/ 19 w 109"/>
                <a:gd name="T3" fmla="*/ 53 h 56"/>
                <a:gd name="T4" fmla="*/ 25 w 109"/>
                <a:gd name="T5" fmla="*/ 42 h 56"/>
                <a:gd name="T6" fmla="*/ 29 w 109"/>
                <a:gd name="T7" fmla="*/ 55 h 56"/>
                <a:gd name="T8" fmla="*/ 38 w 109"/>
                <a:gd name="T9" fmla="*/ 47 h 56"/>
                <a:gd name="T10" fmla="*/ 36 w 109"/>
                <a:gd name="T11" fmla="*/ 37 h 56"/>
                <a:gd name="T12" fmla="*/ 44 w 109"/>
                <a:gd name="T13" fmla="*/ 45 h 56"/>
                <a:gd name="T14" fmla="*/ 53 w 109"/>
                <a:gd name="T15" fmla="*/ 27 h 56"/>
                <a:gd name="T16" fmla="*/ 59 w 109"/>
                <a:gd name="T17" fmla="*/ 24 h 56"/>
                <a:gd name="T18" fmla="*/ 61 w 109"/>
                <a:gd name="T19" fmla="*/ 39 h 56"/>
                <a:gd name="T20" fmla="*/ 82 w 109"/>
                <a:gd name="T21" fmla="*/ 27 h 56"/>
                <a:gd name="T22" fmla="*/ 74 w 109"/>
                <a:gd name="T23" fmla="*/ 13 h 56"/>
                <a:gd name="T24" fmla="*/ 85 w 109"/>
                <a:gd name="T25" fmla="*/ 8 h 56"/>
                <a:gd name="T26" fmla="*/ 74 w 109"/>
                <a:gd name="T27" fmla="*/ 0 h 56"/>
                <a:gd name="T28" fmla="*/ 42 w 109"/>
                <a:gd name="T29" fmla="*/ 8 h 56"/>
                <a:gd name="T30" fmla="*/ 0 w 109"/>
                <a:gd name="T31" fmla="*/ 42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9" h="56">
                  <a:moveTo>
                    <a:pt x="0" y="42"/>
                  </a:moveTo>
                  <a:lnTo>
                    <a:pt x="24" y="53"/>
                  </a:lnTo>
                  <a:lnTo>
                    <a:pt x="32" y="42"/>
                  </a:lnTo>
                  <a:lnTo>
                    <a:pt x="37" y="55"/>
                  </a:lnTo>
                  <a:lnTo>
                    <a:pt x="48" y="47"/>
                  </a:lnTo>
                  <a:lnTo>
                    <a:pt x="45" y="37"/>
                  </a:lnTo>
                  <a:lnTo>
                    <a:pt x="56" y="45"/>
                  </a:lnTo>
                  <a:lnTo>
                    <a:pt x="66" y="27"/>
                  </a:lnTo>
                  <a:lnTo>
                    <a:pt x="74" y="24"/>
                  </a:lnTo>
                  <a:lnTo>
                    <a:pt x="76" y="39"/>
                  </a:lnTo>
                  <a:lnTo>
                    <a:pt x="103" y="27"/>
                  </a:lnTo>
                  <a:lnTo>
                    <a:pt x="93" y="13"/>
                  </a:lnTo>
                  <a:lnTo>
                    <a:pt x="108" y="8"/>
                  </a:lnTo>
                  <a:lnTo>
                    <a:pt x="93" y="0"/>
                  </a:lnTo>
                  <a:lnTo>
                    <a:pt x="53" y="8"/>
                  </a:lnTo>
                  <a:lnTo>
                    <a:pt x="0" y="4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96" name="Freeform 60"/>
            <p:cNvSpPr>
              <a:spLocks/>
            </p:cNvSpPr>
            <p:nvPr/>
          </p:nvSpPr>
          <p:spPr bwMode="auto">
            <a:xfrm>
              <a:off x="981" y="1501"/>
              <a:ext cx="232" cy="126"/>
            </a:xfrm>
            <a:custGeom>
              <a:avLst/>
              <a:gdLst>
                <a:gd name="T0" fmla="*/ 0 w 262"/>
                <a:gd name="T1" fmla="*/ 37 h 126"/>
                <a:gd name="T2" fmla="*/ 12 w 262"/>
                <a:gd name="T3" fmla="*/ 30 h 126"/>
                <a:gd name="T4" fmla="*/ 8 w 262"/>
                <a:gd name="T5" fmla="*/ 23 h 126"/>
                <a:gd name="T6" fmla="*/ 30 w 262"/>
                <a:gd name="T7" fmla="*/ 8 h 126"/>
                <a:gd name="T8" fmla="*/ 50 w 262"/>
                <a:gd name="T9" fmla="*/ 0 h 126"/>
                <a:gd name="T10" fmla="*/ 56 w 262"/>
                <a:gd name="T11" fmla="*/ 12 h 126"/>
                <a:gd name="T12" fmla="*/ 50 w 262"/>
                <a:gd name="T13" fmla="*/ 20 h 126"/>
                <a:gd name="T14" fmla="*/ 68 w 262"/>
                <a:gd name="T15" fmla="*/ 10 h 126"/>
                <a:gd name="T16" fmla="*/ 86 w 262"/>
                <a:gd name="T17" fmla="*/ 18 h 126"/>
                <a:gd name="T18" fmla="*/ 81 w 262"/>
                <a:gd name="T19" fmla="*/ 28 h 126"/>
                <a:gd name="T20" fmla="*/ 102 w 262"/>
                <a:gd name="T21" fmla="*/ 20 h 126"/>
                <a:gd name="T22" fmla="*/ 98 w 262"/>
                <a:gd name="T23" fmla="*/ 10 h 126"/>
                <a:gd name="T24" fmla="*/ 106 w 262"/>
                <a:gd name="T25" fmla="*/ 12 h 126"/>
                <a:gd name="T26" fmla="*/ 127 w 262"/>
                <a:gd name="T27" fmla="*/ 45 h 126"/>
                <a:gd name="T28" fmla="*/ 133 w 262"/>
                <a:gd name="T29" fmla="*/ 37 h 126"/>
                <a:gd name="T30" fmla="*/ 124 w 262"/>
                <a:gd name="T31" fmla="*/ 0 h 126"/>
                <a:gd name="T32" fmla="*/ 139 w 262"/>
                <a:gd name="T33" fmla="*/ 0 h 126"/>
                <a:gd name="T34" fmla="*/ 154 w 262"/>
                <a:gd name="T35" fmla="*/ 15 h 126"/>
                <a:gd name="T36" fmla="*/ 165 w 262"/>
                <a:gd name="T37" fmla="*/ 60 h 126"/>
                <a:gd name="T38" fmla="*/ 205 w 262"/>
                <a:gd name="T39" fmla="*/ 86 h 126"/>
                <a:gd name="T40" fmla="*/ 205 w 262"/>
                <a:gd name="T41" fmla="*/ 95 h 126"/>
                <a:gd name="T42" fmla="*/ 192 w 262"/>
                <a:gd name="T43" fmla="*/ 91 h 126"/>
                <a:gd name="T44" fmla="*/ 179 w 262"/>
                <a:gd name="T45" fmla="*/ 97 h 126"/>
                <a:gd name="T46" fmla="*/ 199 w 262"/>
                <a:gd name="T47" fmla="*/ 108 h 126"/>
                <a:gd name="T48" fmla="*/ 182 w 262"/>
                <a:gd name="T49" fmla="*/ 117 h 126"/>
                <a:gd name="T50" fmla="*/ 156 w 262"/>
                <a:gd name="T51" fmla="*/ 113 h 126"/>
                <a:gd name="T52" fmla="*/ 141 w 262"/>
                <a:gd name="T53" fmla="*/ 100 h 126"/>
                <a:gd name="T54" fmla="*/ 108 w 262"/>
                <a:gd name="T55" fmla="*/ 123 h 126"/>
                <a:gd name="T56" fmla="*/ 66 w 262"/>
                <a:gd name="T57" fmla="*/ 125 h 126"/>
                <a:gd name="T58" fmla="*/ 56 w 262"/>
                <a:gd name="T59" fmla="*/ 105 h 126"/>
                <a:gd name="T60" fmla="*/ 36 w 262"/>
                <a:gd name="T61" fmla="*/ 102 h 126"/>
                <a:gd name="T62" fmla="*/ 19 w 262"/>
                <a:gd name="T63" fmla="*/ 88 h 126"/>
                <a:gd name="T64" fmla="*/ 79 w 262"/>
                <a:gd name="T65" fmla="*/ 75 h 126"/>
                <a:gd name="T66" fmla="*/ 17 w 262"/>
                <a:gd name="T67" fmla="*/ 70 h 126"/>
                <a:gd name="T68" fmla="*/ 11 w 262"/>
                <a:gd name="T69" fmla="*/ 60 h 126"/>
                <a:gd name="T70" fmla="*/ 40 w 262"/>
                <a:gd name="T71" fmla="*/ 48 h 126"/>
                <a:gd name="T72" fmla="*/ 12 w 262"/>
                <a:gd name="T73" fmla="*/ 52 h 126"/>
                <a:gd name="T74" fmla="*/ 14 w 262"/>
                <a:gd name="T75" fmla="*/ 45 h 126"/>
                <a:gd name="T76" fmla="*/ 0 w 262"/>
                <a:gd name="T77" fmla="*/ 37 h 1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2" h="126">
                  <a:moveTo>
                    <a:pt x="0" y="37"/>
                  </a:moveTo>
                  <a:lnTo>
                    <a:pt x="15" y="30"/>
                  </a:lnTo>
                  <a:lnTo>
                    <a:pt x="10" y="23"/>
                  </a:lnTo>
                  <a:lnTo>
                    <a:pt x="38" y="8"/>
                  </a:lnTo>
                  <a:lnTo>
                    <a:pt x="64" y="0"/>
                  </a:lnTo>
                  <a:lnTo>
                    <a:pt x="71" y="12"/>
                  </a:lnTo>
                  <a:lnTo>
                    <a:pt x="64" y="20"/>
                  </a:lnTo>
                  <a:lnTo>
                    <a:pt x="87" y="10"/>
                  </a:lnTo>
                  <a:lnTo>
                    <a:pt x="110" y="18"/>
                  </a:lnTo>
                  <a:lnTo>
                    <a:pt x="103" y="28"/>
                  </a:lnTo>
                  <a:lnTo>
                    <a:pt x="130" y="20"/>
                  </a:lnTo>
                  <a:lnTo>
                    <a:pt x="125" y="10"/>
                  </a:lnTo>
                  <a:lnTo>
                    <a:pt x="136" y="12"/>
                  </a:lnTo>
                  <a:lnTo>
                    <a:pt x="161" y="45"/>
                  </a:lnTo>
                  <a:lnTo>
                    <a:pt x="169" y="37"/>
                  </a:lnTo>
                  <a:lnTo>
                    <a:pt x="158" y="0"/>
                  </a:lnTo>
                  <a:lnTo>
                    <a:pt x="177" y="0"/>
                  </a:lnTo>
                  <a:lnTo>
                    <a:pt x="197" y="15"/>
                  </a:lnTo>
                  <a:lnTo>
                    <a:pt x="210" y="60"/>
                  </a:lnTo>
                  <a:lnTo>
                    <a:pt x="261" y="86"/>
                  </a:lnTo>
                  <a:lnTo>
                    <a:pt x="261" y="95"/>
                  </a:lnTo>
                  <a:lnTo>
                    <a:pt x="245" y="91"/>
                  </a:lnTo>
                  <a:lnTo>
                    <a:pt x="228" y="97"/>
                  </a:lnTo>
                  <a:lnTo>
                    <a:pt x="254" y="108"/>
                  </a:lnTo>
                  <a:lnTo>
                    <a:pt x="233" y="117"/>
                  </a:lnTo>
                  <a:lnTo>
                    <a:pt x="199" y="113"/>
                  </a:lnTo>
                  <a:lnTo>
                    <a:pt x="180" y="100"/>
                  </a:lnTo>
                  <a:lnTo>
                    <a:pt x="138" y="123"/>
                  </a:lnTo>
                  <a:lnTo>
                    <a:pt x="84" y="125"/>
                  </a:lnTo>
                  <a:lnTo>
                    <a:pt x="71" y="105"/>
                  </a:lnTo>
                  <a:lnTo>
                    <a:pt x="46" y="102"/>
                  </a:lnTo>
                  <a:lnTo>
                    <a:pt x="25" y="88"/>
                  </a:lnTo>
                  <a:lnTo>
                    <a:pt x="100" y="75"/>
                  </a:lnTo>
                  <a:lnTo>
                    <a:pt x="22" y="70"/>
                  </a:lnTo>
                  <a:lnTo>
                    <a:pt x="13" y="60"/>
                  </a:lnTo>
                  <a:lnTo>
                    <a:pt x="51" y="48"/>
                  </a:lnTo>
                  <a:lnTo>
                    <a:pt x="15" y="52"/>
                  </a:lnTo>
                  <a:lnTo>
                    <a:pt x="18" y="45"/>
                  </a:lnTo>
                  <a:lnTo>
                    <a:pt x="0" y="37"/>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97" name="Freeform 61"/>
            <p:cNvSpPr>
              <a:spLocks/>
            </p:cNvSpPr>
            <p:nvPr/>
          </p:nvSpPr>
          <p:spPr bwMode="auto">
            <a:xfrm>
              <a:off x="981" y="1501"/>
              <a:ext cx="238" cy="132"/>
            </a:xfrm>
            <a:custGeom>
              <a:avLst/>
              <a:gdLst>
                <a:gd name="T0" fmla="*/ 0 w 268"/>
                <a:gd name="T1" fmla="*/ 39 h 132"/>
                <a:gd name="T2" fmla="*/ 12 w 268"/>
                <a:gd name="T3" fmla="*/ 31 h 132"/>
                <a:gd name="T4" fmla="*/ 8 w 268"/>
                <a:gd name="T5" fmla="*/ 24 h 132"/>
                <a:gd name="T6" fmla="*/ 31 w 268"/>
                <a:gd name="T7" fmla="*/ 8 h 132"/>
                <a:gd name="T8" fmla="*/ 52 w 268"/>
                <a:gd name="T9" fmla="*/ 0 h 132"/>
                <a:gd name="T10" fmla="*/ 58 w 268"/>
                <a:gd name="T11" fmla="*/ 13 h 132"/>
                <a:gd name="T12" fmla="*/ 52 w 268"/>
                <a:gd name="T13" fmla="*/ 21 h 132"/>
                <a:gd name="T14" fmla="*/ 70 w 268"/>
                <a:gd name="T15" fmla="*/ 11 h 132"/>
                <a:gd name="T16" fmla="*/ 89 w 268"/>
                <a:gd name="T17" fmla="*/ 19 h 132"/>
                <a:gd name="T18" fmla="*/ 83 w 268"/>
                <a:gd name="T19" fmla="*/ 29 h 132"/>
                <a:gd name="T20" fmla="*/ 105 w 268"/>
                <a:gd name="T21" fmla="*/ 21 h 132"/>
                <a:gd name="T22" fmla="*/ 101 w 268"/>
                <a:gd name="T23" fmla="*/ 11 h 132"/>
                <a:gd name="T24" fmla="*/ 109 w 268"/>
                <a:gd name="T25" fmla="*/ 13 h 132"/>
                <a:gd name="T26" fmla="*/ 131 w 268"/>
                <a:gd name="T27" fmla="*/ 47 h 132"/>
                <a:gd name="T28" fmla="*/ 137 w 268"/>
                <a:gd name="T29" fmla="*/ 39 h 132"/>
                <a:gd name="T30" fmla="*/ 128 w 268"/>
                <a:gd name="T31" fmla="*/ 0 h 132"/>
                <a:gd name="T32" fmla="*/ 143 w 268"/>
                <a:gd name="T33" fmla="*/ 0 h 132"/>
                <a:gd name="T34" fmla="*/ 159 w 268"/>
                <a:gd name="T35" fmla="*/ 16 h 132"/>
                <a:gd name="T36" fmla="*/ 170 w 268"/>
                <a:gd name="T37" fmla="*/ 63 h 132"/>
                <a:gd name="T38" fmla="*/ 210 w 268"/>
                <a:gd name="T39" fmla="*/ 90 h 132"/>
                <a:gd name="T40" fmla="*/ 210 w 268"/>
                <a:gd name="T41" fmla="*/ 100 h 132"/>
                <a:gd name="T42" fmla="*/ 198 w 268"/>
                <a:gd name="T43" fmla="*/ 95 h 132"/>
                <a:gd name="T44" fmla="*/ 184 w 268"/>
                <a:gd name="T45" fmla="*/ 102 h 132"/>
                <a:gd name="T46" fmla="*/ 205 w 268"/>
                <a:gd name="T47" fmla="*/ 113 h 132"/>
                <a:gd name="T48" fmla="*/ 187 w 268"/>
                <a:gd name="T49" fmla="*/ 123 h 132"/>
                <a:gd name="T50" fmla="*/ 161 w 268"/>
                <a:gd name="T51" fmla="*/ 118 h 132"/>
                <a:gd name="T52" fmla="*/ 145 w 268"/>
                <a:gd name="T53" fmla="*/ 105 h 132"/>
                <a:gd name="T54" fmla="*/ 111 w 268"/>
                <a:gd name="T55" fmla="*/ 129 h 132"/>
                <a:gd name="T56" fmla="*/ 67 w 268"/>
                <a:gd name="T57" fmla="*/ 131 h 132"/>
                <a:gd name="T58" fmla="*/ 58 w 268"/>
                <a:gd name="T59" fmla="*/ 110 h 132"/>
                <a:gd name="T60" fmla="*/ 37 w 268"/>
                <a:gd name="T61" fmla="*/ 107 h 132"/>
                <a:gd name="T62" fmla="*/ 20 w 268"/>
                <a:gd name="T63" fmla="*/ 92 h 132"/>
                <a:gd name="T64" fmla="*/ 81 w 268"/>
                <a:gd name="T65" fmla="*/ 79 h 132"/>
                <a:gd name="T66" fmla="*/ 18 w 268"/>
                <a:gd name="T67" fmla="*/ 73 h 132"/>
                <a:gd name="T68" fmla="*/ 11 w 268"/>
                <a:gd name="T69" fmla="*/ 63 h 132"/>
                <a:gd name="T70" fmla="*/ 41 w 268"/>
                <a:gd name="T71" fmla="*/ 50 h 132"/>
                <a:gd name="T72" fmla="*/ 12 w 268"/>
                <a:gd name="T73" fmla="*/ 55 h 132"/>
                <a:gd name="T74" fmla="*/ 14 w 268"/>
                <a:gd name="T75" fmla="*/ 47 h 132"/>
                <a:gd name="T76" fmla="*/ 0 w 268"/>
                <a:gd name="T77" fmla="*/ 39 h 1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8" h="132">
                  <a:moveTo>
                    <a:pt x="0" y="39"/>
                  </a:moveTo>
                  <a:lnTo>
                    <a:pt x="15" y="31"/>
                  </a:lnTo>
                  <a:lnTo>
                    <a:pt x="10" y="24"/>
                  </a:lnTo>
                  <a:lnTo>
                    <a:pt x="39" y="8"/>
                  </a:lnTo>
                  <a:lnTo>
                    <a:pt x="65" y="0"/>
                  </a:lnTo>
                  <a:lnTo>
                    <a:pt x="73" y="13"/>
                  </a:lnTo>
                  <a:lnTo>
                    <a:pt x="65" y="21"/>
                  </a:lnTo>
                  <a:lnTo>
                    <a:pt x="89" y="11"/>
                  </a:lnTo>
                  <a:lnTo>
                    <a:pt x="113" y="19"/>
                  </a:lnTo>
                  <a:lnTo>
                    <a:pt x="105" y="29"/>
                  </a:lnTo>
                  <a:lnTo>
                    <a:pt x="133" y="21"/>
                  </a:lnTo>
                  <a:lnTo>
                    <a:pt x="128" y="11"/>
                  </a:lnTo>
                  <a:lnTo>
                    <a:pt x="139" y="13"/>
                  </a:lnTo>
                  <a:lnTo>
                    <a:pt x="165" y="47"/>
                  </a:lnTo>
                  <a:lnTo>
                    <a:pt x="173" y="39"/>
                  </a:lnTo>
                  <a:lnTo>
                    <a:pt x="162" y="0"/>
                  </a:lnTo>
                  <a:lnTo>
                    <a:pt x="181" y="0"/>
                  </a:lnTo>
                  <a:lnTo>
                    <a:pt x="202" y="16"/>
                  </a:lnTo>
                  <a:lnTo>
                    <a:pt x="215" y="63"/>
                  </a:lnTo>
                  <a:lnTo>
                    <a:pt x="267" y="90"/>
                  </a:lnTo>
                  <a:lnTo>
                    <a:pt x="267" y="100"/>
                  </a:lnTo>
                  <a:lnTo>
                    <a:pt x="251" y="95"/>
                  </a:lnTo>
                  <a:lnTo>
                    <a:pt x="233" y="102"/>
                  </a:lnTo>
                  <a:lnTo>
                    <a:pt x="260" y="113"/>
                  </a:lnTo>
                  <a:lnTo>
                    <a:pt x="238" y="123"/>
                  </a:lnTo>
                  <a:lnTo>
                    <a:pt x="204" y="118"/>
                  </a:lnTo>
                  <a:lnTo>
                    <a:pt x="184" y="105"/>
                  </a:lnTo>
                  <a:lnTo>
                    <a:pt x="141" y="129"/>
                  </a:lnTo>
                  <a:lnTo>
                    <a:pt x="86" y="131"/>
                  </a:lnTo>
                  <a:lnTo>
                    <a:pt x="73" y="110"/>
                  </a:lnTo>
                  <a:lnTo>
                    <a:pt x="47" y="107"/>
                  </a:lnTo>
                  <a:lnTo>
                    <a:pt x="26" y="92"/>
                  </a:lnTo>
                  <a:lnTo>
                    <a:pt x="102" y="79"/>
                  </a:lnTo>
                  <a:lnTo>
                    <a:pt x="23" y="73"/>
                  </a:lnTo>
                  <a:lnTo>
                    <a:pt x="13" y="63"/>
                  </a:lnTo>
                  <a:lnTo>
                    <a:pt x="52" y="50"/>
                  </a:lnTo>
                  <a:lnTo>
                    <a:pt x="15" y="55"/>
                  </a:lnTo>
                  <a:lnTo>
                    <a:pt x="18" y="47"/>
                  </a:lnTo>
                  <a:lnTo>
                    <a:pt x="0" y="3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98" name="Freeform 62"/>
            <p:cNvSpPr>
              <a:spLocks/>
            </p:cNvSpPr>
            <p:nvPr/>
          </p:nvSpPr>
          <p:spPr bwMode="auto">
            <a:xfrm>
              <a:off x="998" y="1399"/>
              <a:ext cx="158" cy="66"/>
            </a:xfrm>
            <a:custGeom>
              <a:avLst/>
              <a:gdLst>
                <a:gd name="T0" fmla="*/ 0 w 177"/>
                <a:gd name="T1" fmla="*/ 43 h 66"/>
                <a:gd name="T2" fmla="*/ 4 w 177"/>
                <a:gd name="T3" fmla="*/ 36 h 66"/>
                <a:gd name="T4" fmla="*/ 29 w 177"/>
                <a:gd name="T5" fmla="*/ 31 h 66"/>
                <a:gd name="T6" fmla="*/ 4 w 177"/>
                <a:gd name="T7" fmla="*/ 34 h 66"/>
                <a:gd name="T8" fmla="*/ 33 w 177"/>
                <a:gd name="T9" fmla="*/ 27 h 66"/>
                <a:gd name="T10" fmla="*/ 11 w 177"/>
                <a:gd name="T11" fmla="*/ 27 h 66"/>
                <a:gd name="T12" fmla="*/ 12 w 177"/>
                <a:gd name="T13" fmla="*/ 16 h 66"/>
                <a:gd name="T14" fmla="*/ 33 w 177"/>
                <a:gd name="T15" fmla="*/ 16 h 66"/>
                <a:gd name="T16" fmla="*/ 21 w 177"/>
                <a:gd name="T17" fmla="*/ 14 h 66"/>
                <a:gd name="T18" fmla="*/ 31 w 177"/>
                <a:gd name="T19" fmla="*/ 9 h 66"/>
                <a:gd name="T20" fmla="*/ 59 w 177"/>
                <a:gd name="T21" fmla="*/ 16 h 66"/>
                <a:gd name="T22" fmla="*/ 73 w 177"/>
                <a:gd name="T23" fmla="*/ 36 h 66"/>
                <a:gd name="T24" fmla="*/ 100 w 177"/>
                <a:gd name="T25" fmla="*/ 36 h 66"/>
                <a:gd name="T26" fmla="*/ 89 w 177"/>
                <a:gd name="T27" fmla="*/ 27 h 66"/>
                <a:gd name="T28" fmla="*/ 96 w 177"/>
                <a:gd name="T29" fmla="*/ 16 h 66"/>
                <a:gd name="T30" fmla="*/ 83 w 177"/>
                <a:gd name="T31" fmla="*/ 9 h 66"/>
                <a:gd name="T32" fmla="*/ 102 w 177"/>
                <a:gd name="T33" fmla="*/ 0 h 66"/>
                <a:gd name="T34" fmla="*/ 109 w 177"/>
                <a:gd name="T35" fmla="*/ 14 h 66"/>
                <a:gd name="T36" fmla="*/ 104 w 177"/>
                <a:gd name="T37" fmla="*/ 19 h 66"/>
                <a:gd name="T38" fmla="*/ 115 w 177"/>
                <a:gd name="T39" fmla="*/ 21 h 66"/>
                <a:gd name="T40" fmla="*/ 112 w 177"/>
                <a:gd name="T41" fmla="*/ 28 h 66"/>
                <a:gd name="T42" fmla="*/ 124 w 177"/>
                <a:gd name="T43" fmla="*/ 31 h 66"/>
                <a:gd name="T44" fmla="*/ 130 w 177"/>
                <a:gd name="T45" fmla="*/ 21 h 66"/>
                <a:gd name="T46" fmla="*/ 140 w 177"/>
                <a:gd name="T47" fmla="*/ 34 h 66"/>
                <a:gd name="T48" fmla="*/ 131 w 177"/>
                <a:gd name="T49" fmla="*/ 48 h 66"/>
                <a:gd name="T50" fmla="*/ 102 w 177"/>
                <a:gd name="T51" fmla="*/ 46 h 66"/>
                <a:gd name="T52" fmla="*/ 57 w 177"/>
                <a:gd name="T53" fmla="*/ 65 h 66"/>
                <a:gd name="T54" fmla="*/ 39 w 177"/>
                <a:gd name="T55" fmla="*/ 55 h 66"/>
                <a:gd name="T56" fmla="*/ 76 w 177"/>
                <a:gd name="T57" fmla="*/ 41 h 66"/>
                <a:gd name="T58" fmla="*/ 43 w 177"/>
                <a:gd name="T59" fmla="*/ 48 h 66"/>
                <a:gd name="T60" fmla="*/ 51 w 177"/>
                <a:gd name="T61" fmla="*/ 38 h 66"/>
                <a:gd name="T62" fmla="*/ 33 w 177"/>
                <a:gd name="T63" fmla="*/ 50 h 66"/>
                <a:gd name="T64" fmla="*/ 12 w 177"/>
                <a:gd name="T65" fmla="*/ 46 h 66"/>
                <a:gd name="T66" fmla="*/ 0 w 177"/>
                <a:gd name="T67" fmla="*/ 43 h 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7" h="66">
                  <a:moveTo>
                    <a:pt x="0" y="43"/>
                  </a:moveTo>
                  <a:lnTo>
                    <a:pt x="6" y="36"/>
                  </a:lnTo>
                  <a:lnTo>
                    <a:pt x="36" y="31"/>
                  </a:lnTo>
                  <a:lnTo>
                    <a:pt x="6" y="34"/>
                  </a:lnTo>
                  <a:lnTo>
                    <a:pt x="42" y="27"/>
                  </a:lnTo>
                  <a:lnTo>
                    <a:pt x="14" y="27"/>
                  </a:lnTo>
                  <a:lnTo>
                    <a:pt x="16" y="16"/>
                  </a:lnTo>
                  <a:lnTo>
                    <a:pt x="42" y="16"/>
                  </a:lnTo>
                  <a:lnTo>
                    <a:pt x="26" y="14"/>
                  </a:lnTo>
                  <a:lnTo>
                    <a:pt x="39" y="9"/>
                  </a:lnTo>
                  <a:lnTo>
                    <a:pt x="74" y="16"/>
                  </a:lnTo>
                  <a:lnTo>
                    <a:pt x="92" y="36"/>
                  </a:lnTo>
                  <a:lnTo>
                    <a:pt x="125" y="36"/>
                  </a:lnTo>
                  <a:lnTo>
                    <a:pt x="112" y="27"/>
                  </a:lnTo>
                  <a:lnTo>
                    <a:pt x="120" y="16"/>
                  </a:lnTo>
                  <a:lnTo>
                    <a:pt x="104" y="9"/>
                  </a:lnTo>
                  <a:lnTo>
                    <a:pt x="128" y="0"/>
                  </a:lnTo>
                  <a:lnTo>
                    <a:pt x="137" y="14"/>
                  </a:lnTo>
                  <a:lnTo>
                    <a:pt x="131" y="19"/>
                  </a:lnTo>
                  <a:lnTo>
                    <a:pt x="145" y="21"/>
                  </a:lnTo>
                  <a:lnTo>
                    <a:pt x="140" y="28"/>
                  </a:lnTo>
                  <a:lnTo>
                    <a:pt x="156" y="31"/>
                  </a:lnTo>
                  <a:lnTo>
                    <a:pt x="163" y="21"/>
                  </a:lnTo>
                  <a:lnTo>
                    <a:pt x="176" y="34"/>
                  </a:lnTo>
                  <a:lnTo>
                    <a:pt x="165" y="48"/>
                  </a:lnTo>
                  <a:lnTo>
                    <a:pt x="128" y="46"/>
                  </a:lnTo>
                  <a:lnTo>
                    <a:pt x="72" y="65"/>
                  </a:lnTo>
                  <a:lnTo>
                    <a:pt x="49" y="55"/>
                  </a:lnTo>
                  <a:lnTo>
                    <a:pt x="95" y="41"/>
                  </a:lnTo>
                  <a:lnTo>
                    <a:pt x="54" y="48"/>
                  </a:lnTo>
                  <a:lnTo>
                    <a:pt x="64" y="38"/>
                  </a:lnTo>
                  <a:lnTo>
                    <a:pt x="42" y="50"/>
                  </a:lnTo>
                  <a:lnTo>
                    <a:pt x="16" y="46"/>
                  </a:lnTo>
                  <a:lnTo>
                    <a:pt x="0" y="43"/>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3999" name="Freeform 63"/>
            <p:cNvSpPr>
              <a:spLocks/>
            </p:cNvSpPr>
            <p:nvPr/>
          </p:nvSpPr>
          <p:spPr bwMode="auto">
            <a:xfrm>
              <a:off x="998" y="1399"/>
              <a:ext cx="163" cy="72"/>
            </a:xfrm>
            <a:custGeom>
              <a:avLst/>
              <a:gdLst>
                <a:gd name="T0" fmla="*/ 0 w 183"/>
                <a:gd name="T1" fmla="*/ 47 h 72"/>
                <a:gd name="T2" fmla="*/ 4 w 183"/>
                <a:gd name="T3" fmla="*/ 39 h 72"/>
                <a:gd name="T4" fmla="*/ 29 w 183"/>
                <a:gd name="T5" fmla="*/ 34 h 72"/>
                <a:gd name="T6" fmla="*/ 4 w 183"/>
                <a:gd name="T7" fmla="*/ 37 h 72"/>
                <a:gd name="T8" fmla="*/ 34 w 183"/>
                <a:gd name="T9" fmla="*/ 29 h 72"/>
                <a:gd name="T10" fmla="*/ 11 w 183"/>
                <a:gd name="T11" fmla="*/ 29 h 72"/>
                <a:gd name="T12" fmla="*/ 13 w 183"/>
                <a:gd name="T13" fmla="*/ 18 h 72"/>
                <a:gd name="T14" fmla="*/ 34 w 183"/>
                <a:gd name="T15" fmla="*/ 18 h 72"/>
                <a:gd name="T16" fmla="*/ 21 w 183"/>
                <a:gd name="T17" fmla="*/ 15 h 72"/>
                <a:gd name="T18" fmla="*/ 32 w 183"/>
                <a:gd name="T19" fmla="*/ 10 h 72"/>
                <a:gd name="T20" fmla="*/ 61 w 183"/>
                <a:gd name="T21" fmla="*/ 18 h 72"/>
                <a:gd name="T22" fmla="*/ 76 w 183"/>
                <a:gd name="T23" fmla="*/ 39 h 72"/>
                <a:gd name="T24" fmla="*/ 102 w 183"/>
                <a:gd name="T25" fmla="*/ 39 h 72"/>
                <a:gd name="T26" fmla="*/ 92 w 183"/>
                <a:gd name="T27" fmla="*/ 29 h 72"/>
                <a:gd name="T28" fmla="*/ 98 w 183"/>
                <a:gd name="T29" fmla="*/ 18 h 72"/>
                <a:gd name="T30" fmla="*/ 86 w 183"/>
                <a:gd name="T31" fmla="*/ 10 h 72"/>
                <a:gd name="T32" fmla="*/ 105 w 183"/>
                <a:gd name="T33" fmla="*/ 0 h 72"/>
                <a:gd name="T34" fmla="*/ 112 w 183"/>
                <a:gd name="T35" fmla="*/ 15 h 72"/>
                <a:gd name="T36" fmla="*/ 107 w 183"/>
                <a:gd name="T37" fmla="*/ 21 h 72"/>
                <a:gd name="T38" fmla="*/ 119 w 183"/>
                <a:gd name="T39" fmla="*/ 23 h 72"/>
                <a:gd name="T40" fmla="*/ 115 w 183"/>
                <a:gd name="T41" fmla="*/ 31 h 72"/>
                <a:gd name="T42" fmla="*/ 127 w 183"/>
                <a:gd name="T43" fmla="*/ 34 h 72"/>
                <a:gd name="T44" fmla="*/ 134 w 183"/>
                <a:gd name="T45" fmla="*/ 23 h 72"/>
                <a:gd name="T46" fmla="*/ 144 w 183"/>
                <a:gd name="T47" fmla="*/ 37 h 72"/>
                <a:gd name="T48" fmla="*/ 135 w 183"/>
                <a:gd name="T49" fmla="*/ 52 h 72"/>
                <a:gd name="T50" fmla="*/ 105 w 183"/>
                <a:gd name="T51" fmla="*/ 50 h 72"/>
                <a:gd name="T52" fmla="*/ 59 w 183"/>
                <a:gd name="T53" fmla="*/ 71 h 72"/>
                <a:gd name="T54" fmla="*/ 40 w 183"/>
                <a:gd name="T55" fmla="*/ 60 h 72"/>
                <a:gd name="T56" fmla="*/ 77 w 183"/>
                <a:gd name="T57" fmla="*/ 45 h 72"/>
                <a:gd name="T58" fmla="*/ 45 w 183"/>
                <a:gd name="T59" fmla="*/ 52 h 72"/>
                <a:gd name="T60" fmla="*/ 53 w 183"/>
                <a:gd name="T61" fmla="*/ 42 h 72"/>
                <a:gd name="T62" fmla="*/ 34 w 183"/>
                <a:gd name="T63" fmla="*/ 55 h 72"/>
                <a:gd name="T64" fmla="*/ 13 w 183"/>
                <a:gd name="T65" fmla="*/ 50 h 72"/>
                <a:gd name="T66" fmla="*/ 0 w 183"/>
                <a:gd name="T67" fmla="*/ 47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2">
                  <a:moveTo>
                    <a:pt x="0" y="47"/>
                  </a:moveTo>
                  <a:lnTo>
                    <a:pt x="6" y="39"/>
                  </a:lnTo>
                  <a:lnTo>
                    <a:pt x="37" y="34"/>
                  </a:lnTo>
                  <a:lnTo>
                    <a:pt x="6" y="37"/>
                  </a:lnTo>
                  <a:lnTo>
                    <a:pt x="43" y="29"/>
                  </a:lnTo>
                  <a:lnTo>
                    <a:pt x="14" y="29"/>
                  </a:lnTo>
                  <a:lnTo>
                    <a:pt x="17" y="18"/>
                  </a:lnTo>
                  <a:lnTo>
                    <a:pt x="43" y="18"/>
                  </a:lnTo>
                  <a:lnTo>
                    <a:pt x="27" y="15"/>
                  </a:lnTo>
                  <a:lnTo>
                    <a:pt x="40" y="10"/>
                  </a:lnTo>
                  <a:lnTo>
                    <a:pt x="77" y="18"/>
                  </a:lnTo>
                  <a:lnTo>
                    <a:pt x="95" y="39"/>
                  </a:lnTo>
                  <a:lnTo>
                    <a:pt x="129" y="39"/>
                  </a:lnTo>
                  <a:lnTo>
                    <a:pt x="116" y="29"/>
                  </a:lnTo>
                  <a:lnTo>
                    <a:pt x="124" y="18"/>
                  </a:lnTo>
                  <a:lnTo>
                    <a:pt x="108" y="10"/>
                  </a:lnTo>
                  <a:lnTo>
                    <a:pt x="132" y="0"/>
                  </a:lnTo>
                  <a:lnTo>
                    <a:pt x="142" y="15"/>
                  </a:lnTo>
                  <a:lnTo>
                    <a:pt x="135" y="21"/>
                  </a:lnTo>
                  <a:lnTo>
                    <a:pt x="150" y="23"/>
                  </a:lnTo>
                  <a:lnTo>
                    <a:pt x="145" y="31"/>
                  </a:lnTo>
                  <a:lnTo>
                    <a:pt x="161" y="34"/>
                  </a:lnTo>
                  <a:lnTo>
                    <a:pt x="169" y="23"/>
                  </a:lnTo>
                  <a:lnTo>
                    <a:pt x="182" y="37"/>
                  </a:lnTo>
                  <a:lnTo>
                    <a:pt x="171" y="52"/>
                  </a:lnTo>
                  <a:lnTo>
                    <a:pt x="132" y="50"/>
                  </a:lnTo>
                  <a:lnTo>
                    <a:pt x="74" y="71"/>
                  </a:lnTo>
                  <a:lnTo>
                    <a:pt x="51" y="60"/>
                  </a:lnTo>
                  <a:lnTo>
                    <a:pt x="98" y="45"/>
                  </a:lnTo>
                  <a:lnTo>
                    <a:pt x="56" y="52"/>
                  </a:lnTo>
                  <a:lnTo>
                    <a:pt x="66" y="42"/>
                  </a:lnTo>
                  <a:lnTo>
                    <a:pt x="43" y="55"/>
                  </a:lnTo>
                  <a:lnTo>
                    <a:pt x="17" y="50"/>
                  </a:lnTo>
                  <a:lnTo>
                    <a:pt x="0"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00" name="Freeform 64"/>
            <p:cNvSpPr>
              <a:spLocks/>
            </p:cNvSpPr>
            <p:nvPr/>
          </p:nvSpPr>
          <p:spPr bwMode="auto">
            <a:xfrm>
              <a:off x="1160" y="1320"/>
              <a:ext cx="77" cy="42"/>
            </a:xfrm>
            <a:custGeom>
              <a:avLst/>
              <a:gdLst>
                <a:gd name="T0" fmla="*/ 0 w 87"/>
                <a:gd name="T1" fmla="*/ 0 h 42"/>
                <a:gd name="T2" fmla="*/ 5 w 87"/>
                <a:gd name="T3" fmla="*/ 14 h 42"/>
                <a:gd name="T4" fmla="*/ 19 w 87"/>
                <a:gd name="T5" fmla="*/ 14 h 42"/>
                <a:gd name="T6" fmla="*/ 16 w 87"/>
                <a:gd name="T7" fmla="*/ 18 h 42"/>
                <a:gd name="T8" fmla="*/ 19 w 87"/>
                <a:gd name="T9" fmla="*/ 21 h 42"/>
                <a:gd name="T10" fmla="*/ 5 w 87"/>
                <a:gd name="T11" fmla="*/ 28 h 42"/>
                <a:gd name="T12" fmla="*/ 30 w 87"/>
                <a:gd name="T13" fmla="*/ 30 h 42"/>
                <a:gd name="T14" fmla="*/ 67 w 87"/>
                <a:gd name="T15" fmla="*/ 41 h 42"/>
                <a:gd name="T16" fmla="*/ 61 w 87"/>
                <a:gd name="T17" fmla="*/ 16 h 42"/>
                <a:gd name="T18" fmla="*/ 35 w 87"/>
                <a:gd name="T19" fmla="*/ 5 h 42"/>
                <a:gd name="T20" fmla="*/ 23 w 87"/>
                <a:gd name="T21" fmla="*/ 10 h 42"/>
                <a:gd name="T22" fmla="*/ 21 w 87"/>
                <a:gd name="T23" fmla="*/ 3 h 42"/>
                <a:gd name="T24" fmla="*/ 0 w 87"/>
                <a:gd name="T25" fmla="*/ 0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7" h="42">
                  <a:moveTo>
                    <a:pt x="0" y="0"/>
                  </a:moveTo>
                  <a:lnTo>
                    <a:pt x="7" y="14"/>
                  </a:lnTo>
                  <a:lnTo>
                    <a:pt x="24" y="14"/>
                  </a:lnTo>
                  <a:lnTo>
                    <a:pt x="20" y="18"/>
                  </a:lnTo>
                  <a:lnTo>
                    <a:pt x="24" y="21"/>
                  </a:lnTo>
                  <a:lnTo>
                    <a:pt x="7" y="28"/>
                  </a:lnTo>
                  <a:lnTo>
                    <a:pt x="38" y="30"/>
                  </a:lnTo>
                  <a:lnTo>
                    <a:pt x="86" y="41"/>
                  </a:lnTo>
                  <a:lnTo>
                    <a:pt x="78" y="16"/>
                  </a:lnTo>
                  <a:lnTo>
                    <a:pt x="44" y="5"/>
                  </a:lnTo>
                  <a:lnTo>
                    <a:pt x="29" y="10"/>
                  </a:lnTo>
                  <a:lnTo>
                    <a:pt x="27" y="3"/>
                  </a:lnTo>
                  <a:lnTo>
                    <a:pt x="0" y="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01" name="Freeform 65"/>
            <p:cNvSpPr>
              <a:spLocks/>
            </p:cNvSpPr>
            <p:nvPr/>
          </p:nvSpPr>
          <p:spPr bwMode="auto">
            <a:xfrm>
              <a:off x="1160" y="1320"/>
              <a:ext cx="83" cy="48"/>
            </a:xfrm>
            <a:custGeom>
              <a:avLst/>
              <a:gdLst>
                <a:gd name="T0" fmla="*/ 0 w 93"/>
                <a:gd name="T1" fmla="*/ 0 h 48"/>
                <a:gd name="T2" fmla="*/ 5 w 93"/>
                <a:gd name="T3" fmla="*/ 16 h 48"/>
                <a:gd name="T4" fmla="*/ 21 w 93"/>
                <a:gd name="T5" fmla="*/ 16 h 48"/>
                <a:gd name="T6" fmla="*/ 17 w 93"/>
                <a:gd name="T7" fmla="*/ 21 h 48"/>
                <a:gd name="T8" fmla="*/ 21 w 93"/>
                <a:gd name="T9" fmla="*/ 24 h 48"/>
                <a:gd name="T10" fmla="*/ 5 w 93"/>
                <a:gd name="T11" fmla="*/ 32 h 48"/>
                <a:gd name="T12" fmla="*/ 33 w 93"/>
                <a:gd name="T13" fmla="*/ 34 h 48"/>
                <a:gd name="T14" fmla="*/ 73 w 93"/>
                <a:gd name="T15" fmla="*/ 47 h 48"/>
                <a:gd name="T16" fmla="*/ 66 w 93"/>
                <a:gd name="T17" fmla="*/ 18 h 48"/>
                <a:gd name="T18" fmla="*/ 37 w 93"/>
                <a:gd name="T19" fmla="*/ 6 h 48"/>
                <a:gd name="T20" fmla="*/ 25 w 93"/>
                <a:gd name="T21" fmla="*/ 11 h 48"/>
                <a:gd name="T22" fmla="*/ 23 w 93"/>
                <a:gd name="T23" fmla="*/ 3 h 48"/>
                <a:gd name="T24" fmla="*/ 0 w 93"/>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 h="48">
                  <a:moveTo>
                    <a:pt x="0" y="0"/>
                  </a:moveTo>
                  <a:lnTo>
                    <a:pt x="7" y="16"/>
                  </a:lnTo>
                  <a:lnTo>
                    <a:pt x="26" y="16"/>
                  </a:lnTo>
                  <a:lnTo>
                    <a:pt x="21" y="21"/>
                  </a:lnTo>
                  <a:lnTo>
                    <a:pt x="26" y="24"/>
                  </a:lnTo>
                  <a:lnTo>
                    <a:pt x="7" y="32"/>
                  </a:lnTo>
                  <a:lnTo>
                    <a:pt x="41" y="34"/>
                  </a:lnTo>
                  <a:lnTo>
                    <a:pt x="92" y="47"/>
                  </a:lnTo>
                  <a:lnTo>
                    <a:pt x="83" y="18"/>
                  </a:lnTo>
                  <a:lnTo>
                    <a:pt x="47" y="6"/>
                  </a:lnTo>
                  <a:lnTo>
                    <a:pt x="31" y="11"/>
                  </a:lnTo>
                  <a:lnTo>
                    <a:pt x="29" y="3"/>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02" name="Freeform 66"/>
            <p:cNvSpPr>
              <a:spLocks/>
            </p:cNvSpPr>
            <p:nvPr/>
          </p:nvSpPr>
          <p:spPr bwMode="auto">
            <a:xfrm>
              <a:off x="1199" y="1407"/>
              <a:ext cx="61" cy="39"/>
            </a:xfrm>
            <a:custGeom>
              <a:avLst/>
              <a:gdLst>
                <a:gd name="T0" fmla="*/ 0 w 68"/>
                <a:gd name="T1" fmla="*/ 27 h 39"/>
                <a:gd name="T2" fmla="*/ 4 w 68"/>
                <a:gd name="T3" fmla="*/ 18 h 39"/>
                <a:gd name="T4" fmla="*/ 15 w 68"/>
                <a:gd name="T5" fmla="*/ 20 h 39"/>
                <a:gd name="T6" fmla="*/ 3 w 68"/>
                <a:gd name="T7" fmla="*/ 9 h 39"/>
                <a:gd name="T8" fmla="*/ 4 w 68"/>
                <a:gd name="T9" fmla="*/ 2 h 39"/>
                <a:gd name="T10" fmla="*/ 28 w 68"/>
                <a:gd name="T11" fmla="*/ 13 h 39"/>
                <a:gd name="T12" fmla="*/ 13 w 68"/>
                <a:gd name="T13" fmla="*/ 2 h 39"/>
                <a:gd name="T14" fmla="*/ 47 w 68"/>
                <a:gd name="T15" fmla="*/ 0 h 39"/>
                <a:gd name="T16" fmla="*/ 54 w 68"/>
                <a:gd name="T17" fmla="*/ 29 h 39"/>
                <a:gd name="T18" fmla="*/ 47 w 68"/>
                <a:gd name="T19" fmla="*/ 25 h 39"/>
                <a:gd name="T20" fmla="*/ 45 w 68"/>
                <a:gd name="T21" fmla="*/ 38 h 39"/>
                <a:gd name="T22" fmla="*/ 20 w 68"/>
                <a:gd name="T23" fmla="*/ 38 h 39"/>
                <a:gd name="T24" fmla="*/ 25 w 68"/>
                <a:gd name="T25" fmla="*/ 34 h 39"/>
                <a:gd name="T26" fmla="*/ 18 w 68"/>
                <a:gd name="T27" fmla="*/ 29 h 39"/>
                <a:gd name="T28" fmla="*/ 37 w 68"/>
                <a:gd name="T29" fmla="*/ 20 h 39"/>
                <a:gd name="T30" fmla="*/ 0 w 68"/>
                <a:gd name="T31" fmla="*/ 27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 h="39">
                  <a:moveTo>
                    <a:pt x="0" y="27"/>
                  </a:moveTo>
                  <a:lnTo>
                    <a:pt x="5" y="18"/>
                  </a:lnTo>
                  <a:lnTo>
                    <a:pt x="19" y="20"/>
                  </a:lnTo>
                  <a:lnTo>
                    <a:pt x="3" y="9"/>
                  </a:lnTo>
                  <a:lnTo>
                    <a:pt x="5" y="2"/>
                  </a:lnTo>
                  <a:lnTo>
                    <a:pt x="34" y="13"/>
                  </a:lnTo>
                  <a:lnTo>
                    <a:pt x="17" y="2"/>
                  </a:lnTo>
                  <a:lnTo>
                    <a:pt x="58" y="0"/>
                  </a:lnTo>
                  <a:lnTo>
                    <a:pt x="67" y="29"/>
                  </a:lnTo>
                  <a:lnTo>
                    <a:pt x="58" y="25"/>
                  </a:lnTo>
                  <a:lnTo>
                    <a:pt x="56" y="38"/>
                  </a:lnTo>
                  <a:lnTo>
                    <a:pt x="24" y="38"/>
                  </a:lnTo>
                  <a:lnTo>
                    <a:pt x="31" y="34"/>
                  </a:lnTo>
                  <a:lnTo>
                    <a:pt x="22" y="29"/>
                  </a:lnTo>
                  <a:lnTo>
                    <a:pt x="46" y="20"/>
                  </a:lnTo>
                  <a:lnTo>
                    <a:pt x="0" y="27"/>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03" name="Freeform 67"/>
            <p:cNvSpPr>
              <a:spLocks/>
            </p:cNvSpPr>
            <p:nvPr/>
          </p:nvSpPr>
          <p:spPr bwMode="auto">
            <a:xfrm>
              <a:off x="1199" y="1407"/>
              <a:ext cx="66" cy="45"/>
            </a:xfrm>
            <a:custGeom>
              <a:avLst/>
              <a:gdLst>
                <a:gd name="T0" fmla="*/ 0 w 74"/>
                <a:gd name="T1" fmla="*/ 31 h 45"/>
                <a:gd name="T2" fmla="*/ 4 w 74"/>
                <a:gd name="T3" fmla="*/ 21 h 45"/>
                <a:gd name="T4" fmla="*/ 17 w 74"/>
                <a:gd name="T5" fmla="*/ 23 h 45"/>
                <a:gd name="T6" fmla="*/ 3 w 74"/>
                <a:gd name="T7" fmla="*/ 10 h 45"/>
                <a:gd name="T8" fmla="*/ 4 w 74"/>
                <a:gd name="T9" fmla="*/ 2 h 45"/>
                <a:gd name="T10" fmla="*/ 29 w 74"/>
                <a:gd name="T11" fmla="*/ 15 h 45"/>
                <a:gd name="T12" fmla="*/ 15 w 74"/>
                <a:gd name="T13" fmla="*/ 2 h 45"/>
                <a:gd name="T14" fmla="*/ 50 w 74"/>
                <a:gd name="T15" fmla="*/ 0 h 45"/>
                <a:gd name="T16" fmla="*/ 58 w 74"/>
                <a:gd name="T17" fmla="*/ 34 h 45"/>
                <a:gd name="T18" fmla="*/ 50 w 74"/>
                <a:gd name="T19" fmla="*/ 29 h 45"/>
                <a:gd name="T20" fmla="*/ 48 w 74"/>
                <a:gd name="T21" fmla="*/ 44 h 45"/>
                <a:gd name="T22" fmla="*/ 21 w 74"/>
                <a:gd name="T23" fmla="*/ 44 h 45"/>
                <a:gd name="T24" fmla="*/ 27 w 74"/>
                <a:gd name="T25" fmla="*/ 39 h 45"/>
                <a:gd name="T26" fmla="*/ 19 w 74"/>
                <a:gd name="T27" fmla="*/ 34 h 45"/>
                <a:gd name="T28" fmla="*/ 40 w 74"/>
                <a:gd name="T29" fmla="*/ 23 h 45"/>
                <a:gd name="T30" fmla="*/ 0 w 74"/>
                <a:gd name="T31" fmla="*/ 31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 h="45">
                  <a:moveTo>
                    <a:pt x="0" y="31"/>
                  </a:moveTo>
                  <a:lnTo>
                    <a:pt x="5" y="21"/>
                  </a:lnTo>
                  <a:lnTo>
                    <a:pt x="21" y="23"/>
                  </a:lnTo>
                  <a:lnTo>
                    <a:pt x="3" y="10"/>
                  </a:lnTo>
                  <a:lnTo>
                    <a:pt x="5" y="2"/>
                  </a:lnTo>
                  <a:lnTo>
                    <a:pt x="37" y="15"/>
                  </a:lnTo>
                  <a:lnTo>
                    <a:pt x="19" y="2"/>
                  </a:lnTo>
                  <a:lnTo>
                    <a:pt x="63" y="0"/>
                  </a:lnTo>
                  <a:lnTo>
                    <a:pt x="73" y="34"/>
                  </a:lnTo>
                  <a:lnTo>
                    <a:pt x="63" y="29"/>
                  </a:lnTo>
                  <a:lnTo>
                    <a:pt x="61" y="44"/>
                  </a:lnTo>
                  <a:lnTo>
                    <a:pt x="26" y="44"/>
                  </a:lnTo>
                  <a:lnTo>
                    <a:pt x="34" y="39"/>
                  </a:lnTo>
                  <a:lnTo>
                    <a:pt x="24" y="34"/>
                  </a:lnTo>
                  <a:lnTo>
                    <a:pt x="50" y="23"/>
                  </a:lnTo>
                  <a:lnTo>
                    <a:pt x="0" y="3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04" name="Freeform 68"/>
            <p:cNvSpPr>
              <a:spLocks/>
            </p:cNvSpPr>
            <p:nvPr/>
          </p:nvSpPr>
          <p:spPr bwMode="auto">
            <a:xfrm>
              <a:off x="1199" y="1485"/>
              <a:ext cx="73" cy="69"/>
            </a:xfrm>
            <a:custGeom>
              <a:avLst/>
              <a:gdLst>
                <a:gd name="T0" fmla="*/ 0 w 82"/>
                <a:gd name="T1" fmla="*/ 34 h 69"/>
                <a:gd name="T2" fmla="*/ 3 w 82"/>
                <a:gd name="T3" fmla="*/ 27 h 69"/>
                <a:gd name="T4" fmla="*/ 25 w 82"/>
                <a:gd name="T5" fmla="*/ 32 h 69"/>
                <a:gd name="T6" fmla="*/ 24 w 82"/>
                <a:gd name="T7" fmla="*/ 22 h 69"/>
                <a:gd name="T8" fmla="*/ 27 w 82"/>
                <a:gd name="T9" fmla="*/ 22 h 69"/>
                <a:gd name="T10" fmla="*/ 12 w 82"/>
                <a:gd name="T11" fmla="*/ 15 h 69"/>
                <a:gd name="T12" fmla="*/ 19 w 82"/>
                <a:gd name="T13" fmla="*/ 12 h 69"/>
                <a:gd name="T14" fmla="*/ 12 w 82"/>
                <a:gd name="T15" fmla="*/ 7 h 69"/>
                <a:gd name="T16" fmla="*/ 54 w 82"/>
                <a:gd name="T17" fmla="*/ 0 h 69"/>
                <a:gd name="T18" fmla="*/ 56 w 82"/>
                <a:gd name="T19" fmla="*/ 15 h 69"/>
                <a:gd name="T20" fmla="*/ 43 w 82"/>
                <a:gd name="T21" fmla="*/ 29 h 69"/>
                <a:gd name="T22" fmla="*/ 61 w 82"/>
                <a:gd name="T23" fmla="*/ 32 h 69"/>
                <a:gd name="T24" fmla="*/ 64 w 82"/>
                <a:gd name="T25" fmla="*/ 56 h 69"/>
                <a:gd name="T26" fmla="*/ 37 w 82"/>
                <a:gd name="T27" fmla="*/ 68 h 69"/>
                <a:gd name="T28" fmla="*/ 25 w 82"/>
                <a:gd name="T29" fmla="*/ 46 h 69"/>
                <a:gd name="T30" fmla="*/ 0 w 82"/>
                <a:gd name="T31" fmla="*/ 34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2" h="69">
                  <a:moveTo>
                    <a:pt x="0" y="34"/>
                  </a:moveTo>
                  <a:lnTo>
                    <a:pt x="3" y="27"/>
                  </a:lnTo>
                  <a:lnTo>
                    <a:pt x="32" y="32"/>
                  </a:lnTo>
                  <a:lnTo>
                    <a:pt x="30" y="22"/>
                  </a:lnTo>
                  <a:lnTo>
                    <a:pt x="34" y="22"/>
                  </a:lnTo>
                  <a:lnTo>
                    <a:pt x="15" y="15"/>
                  </a:lnTo>
                  <a:lnTo>
                    <a:pt x="24" y="12"/>
                  </a:lnTo>
                  <a:lnTo>
                    <a:pt x="15" y="7"/>
                  </a:lnTo>
                  <a:lnTo>
                    <a:pt x="68" y="0"/>
                  </a:lnTo>
                  <a:lnTo>
                    <a:pt x="71" y="15"/>
                  </a:lnTo>
                  <a:lnTo>
                    <a:pt x="54" y="29"/>
                  </a:lnTo>
                  <a:lnTo>
                    <a:pt x="78" y="32"/>
                  </a:lnTo>
                  <a:lnTo>
                    <a:pt x="81" y="56"/>
                  </a:lnTo>
                  <a:lnTo>
                    <a:pt x="47" y="68"/>
                  </a:lnTo>
                  <a:lnTo>
                    <a:pt x="32" y="46"/>
                  </a:lnTo>
                  <a:lnTo>
                    <a:pt x="0" y="34"/>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05" name="Freeform 69"/>
            <p:cNvSpPr>
              <a:spLocks/>
            </p:cNvSpPr>
            <p:nvPr/>
          </p:nvSpPr>
          <p:spPr bwMode="auto">
            <a:xfrm>
              <a:off x="1199" y="1485"/>
              <a:ext cx="78" cy="75"/>
            </a:xfrm>
            <a:custGeom>
              <a:avLst/>
              <a:gdLst>
                <a:gd name="T0" fmla="*/ 0 w 88"/>
                <a:gd name="T1" fmla="*/ 37 h 75"/>
                <a:gd name="T2" fmla="*/ 3 w 88"/>
                <a:gd name="T3" fmla="*/ 29 h 75"/>
                <a:gd name="T4" fmla="*/ 27 w 88"/>
                <a:gd name="T5" fmla="*/ 35 h 75"/>
                <a:gd name="T6" fmla="*/ 25 w 88"/>
                <a:gd name="T7" fmla="*/ 24 h 75"/>
                <a:gd name="T8" fmla="*/ 29 w 88"/>
                <a:gd name="T9" fmla="*/ 24 h 75"/>
                <a:gd name="T10" fmla="*/ 12 w 88"/>
                <a:gd name="T11" fmla="*/ 16 h 75"/>
                <a:gd name="T12" fmla="*/ 20 w 88"/>
                <a:gd name="T13" fmla="*/ 13 h 75"/>
                <a:gd name="T14" fmla="*/ 12 w 88"/>
                <a:gd name="T15" fmla="*/ 8 h 75"/>
                <a:gd name="T16" fmla="*/ 58 w 88"/>
                <a:gd name="T17" fmla="*/ 0 h 75"/>
                <a:gd name="T18" fmla="*/ 59 w 88"/>
                <a:gd name="T19" fmla="*/ 16 h 75"/>
                <a:gd name="T20" fmla="*/ 45 w 88"/>
                <a:gd name="T21" fmla="*/ 32 h 75"/>
                <a:gd name="T22" fmla="*/ 66 w 88"/>
                <a:gd name="T23" fmla="*/ 35 h 75"/>
                <a:gd name="T24" fmla="*/ 68 w 88"/>
                <a:gd name="T25" fmla="*/ 61 h 75"/>
                <a:gd name="T26" fmla="*/ 39 w 88"/>
                <a:gd name="T27" fmla="*/ 74 h 75"/>
                <a:gd name="T28" fmla="*/ 27 w 88"/>
                <a:gd name="T29" fmla="*/ 50 h 75"/>
                <a:gd name="T30" fmla="*/ 0 w 88"/>
                <a:gd name="T31" fmla="*/ 37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 h="75">
                  <a:moveTo>
                    <a:pt x="0" y="37"/>
                  </a:moveTo>
                  <a:lnTo>
                    <a:pt x="3" y="29"/>
                  </a:lnTo>
                  <a:lnTo>
                    <a:pt x="34" y="35"/>
                  </a:lnTo>
                  <a:lnTo>
                    <a:pt x="32" y="24"/>
                  </a:lnTo>
                  <a:lnTo>
                    <a:pt x="37" y="24"/>
                  </a:lnTo>
                  <a:lnTo>
                    <a:pt x="16" y="16"/>
                  </a:lnTo>
                  <a:lnTo>
                    <a:pt x="26" y="13"/>
                  </a:lnTo>
                  <a:lnTo>
                    <a:pt x="16" y="8"/>
                  </a:lnTo>
                  <a:lnTo>
                    <a:pt x="73" y="0"/>
                  </a:lnTo>
                  <a:lnTo>
                    <a:pt x="76" y="16"/>
                  </a:lnTo>
                  <a:lnTo>
                    <a:pt x="58" y="32"/>
                  </a:lnTo>
                  <a:lnTo>
                    <a:pt x="84" y="35"/>
                  </a:lnTo>
                  <a:lnTo>
                    <a:pt x="87" y="61"/>
                  </a:lnTo>
                  <a:lnTo>
                    <a:pt x="50" y="74"/>
                  </a:lnTo>
                  <a:lnTo>
                    <a:pt x="34" y="50"/>
                  </a:lnTo>
                  <a:lnTo>
                    <a:pt x="0" y="3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06" name="Freeform 70"/>
            <p:cNvSpPr>
              <a:spLocks/>
            </p:cNvSpPr>
            <p:nvPr/>
          </p:nvSpPr>
          <p:spPr bwMode="auto">
            <a:xfrm>
              <a:off x="1253" y="1333"/>
              <a:ext cx="42" cy="29"/>
            </a:xfrm>
            <a:custGeom>
              <a:avLst/>
              <a:gdLst>
                <a:gd name="T0" fmla="*/ 0 w 47"/>
                <a:gd name="T1" fmla="*/ 0 h 29"/>
                <a:gd name="T2" fmla="*/ 4 w 47"/>
                <a:gd name="T3" fmla="*/ 17 h 29"/>
                <a:gd name="T4" fmla="*/ 16 w 47"/>
                <a:gd name="T5" fmla="*/ 20 h 29"/>
                <a:gd name="T6" fmla="*/ 4 w 47"/>
                <a:gd name="T7" fmla="*/ 22 h 29"/>
                <a:gd name="T8" fmla="*/ 13 w 47"/>
                <a:gd name="T9" fmla="*/ 28 h 29"/>
                <a:gd name="T10" fmla="*/ 34 w 47"/>
                <a:gd name="T11" fmla="*/ 26 h 29"/>
                <a:gd name="T12" fmla="*/ 37 w 47"/>
                <a:gd name="T13" fmla="*/ 16 h 29"/>
                <a:gd name="T14" fmla="*/ 0 w 47"/>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29">
                  <a:moveTo>
                    <a:pt x="0" y="0"/>
                  </a:moveTo>
                  <a:lnTo>
                    <a:pt x="4" y="17"/>
                  </a:lnTo>
                  <a:lnTo>
                    <a:pt x="20" y="20"/>
                  </a:lnTo>
                  <a:lnTo>
                    <a:pt x="4" y="22"/>
                  </a:lnTo>
                  <a:lnTo>
                    <a:pt x="16" y="28"/>
                  </a:lnTo>
                  <a:lnTo>
                    <a:pt x="43" y="26"/>
                  </a:lnTo>
                  <a:lnTo>
                    <a:pt x="46" y="16"/>
                  </a:lnTo>
                  <a:lnTo>
                    <a:pt x="0" y="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07" name="Freeform 71"/>
            <p:cNvSpPr>
              <a:spLocks/>
            </p:cNvSpPr>
            <p:nvPr/>
          </p:nvSpPr>
          <p:spPr bwMode="auto">
            <a:xfrm>
              <a:off x="1253" y="1333"/>
              <a:ext cx="48" cy="35"/>
            </a:xfrm>
            <a:custGeom>
              <a:avLst/>
              <a:gdLst>
                <a:gd name="T0" fmla="*/ 0 w 53"/>
                <a:gd name="T1" fmla="*/ 0 h 35"/>
                <a:gd name="T2" fmla="*/ 5 w 53"/>
                <a:gd name="T3" fmla="*/ 21 h 35"/>
                <a:gd name="T4" fmla="*/ 19 w 53"/>
                <a:gd name="T5" fmla="*/ 24 h 35"/>
                <a:gd name="T6" fmla="*/ 5 w 53"/>
                <a:gd name="T7" fmla="*/ 27 h 35"/>
                <a:gd name="T8" fmla="*/ 14 w 53"/>
                <a:gd name="T9" fmla="*/ 34 h 35"/>
                <a:gd name="T10" fmla="*/ 40 w 53"/>
                <a:gd name="T11" fmla="*/ 32 h 35"/>
                <a:gd name="T12" fmla="*/ 43 w 53"/>
                <a:gd name="T13" fmla="*/ 19 h 35"/>
                <a:gd name="T14" fmla="*/ 0 w 53"/>
                <a:gd name="T15" fmla="*/ 0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5">
                  <a:moveTo>
                    <a:pt x="0" y="0"/>
                  </a:moveTo>
                  <a:lnTo>
                    <a:pt x="5" y="21"/>
                  </a:lnTo>
                  <a:lnTo>
                    <a:pt x="23" y="24"/>
                  </a:lnTo>
                  <a:lnTo>
                    <a:pt x="5" y="27"/>
                  </a:lnTo>
                  <a:lnTo>
                    <a:pt x="18" y="34"/>
                  </a:lnTo>
                  <a:lnTo>
                    <a:pt x="49" y="32"/>
                  </a:lnTo>
                  <a:lnTo>
                    <a:pt x="52" y="19"/>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08" name="Freeform 72"/>
            <p:cNvSpPr>
              <a:spLocks/>
            </p:cNvSpPr>
            <p:nvPr/>
          </p:nvSpPr>
          <p:spPr bwMode="auto">
            <a:xfrm>
              <a:off x="1269" y="1391"/>
              <a:ext cx="222" cy="74"/>
            </a:xfrm>
            <a:custGeom>
              <a:avLst/>
              <a:gdLst>
                <a:gd name="T0" fmla="*/ 0 w 249"/>
                <a:gd name="T1" fmla="*/ 10 h 74"/>
                <a:gd name="T2" fmla="*/ 12 w 249"/>
                <a:gd name="T3" fmla="*/ 0 h 74"/>
                <a:gd name="T4" fmla="*/ 30 w 249"/>
                <a:gd name="T5" fmla="*/ 5 h 74"/>
                <a:gd name="T6" fmla="*/ 41 w 249"/>
                <a:gd name="T7" fmla="*/ 10 h 74"/>
                <a:gd name="T8" fmla="*/ 39 w 249"/>
                <a:gd name="T9" fmla="*/ 19 h 74"/>
                <a:gd name="T10" fmla="*/ 62 w 249"/>
                <a:gd name="T11" fmla="*/ 10 h 74"/>
                <a:gd name="T12" fmla="*/ 73 w 249"/>
                <a:gd name="T13" fmla="*/ 17 h 74"/>
                <a:gd name="T14" fmla="*/ 62 w 249"/>
                <a:gd name="T15" fmla="*/ 17 h 74"/>
                <a:gd name="T16" fmla="*/ 89 w 249"/>
                <a:gd name="T17" fmla="*/ 24 h 74"/>
                <a:gd name="T18" fmla="*/ 62 w 249"/>
                <a:gd name="T19" fmla="*/ 27 h 74"/>
                <a:gd name="T20" fmla="*/ 73 w 249"/>
                <a:gd name="T21" fmla="*/ 29 h 74"/>
                <a:gd name="T22" fmla="*/ 65 w 249"/>
                <a:gd name="T23" fmla="*/ 39 h 74"/>
                <a:gd name="T24" fmla="*/ 78 w 249"/>
                <a:gd name="T25" fmla="*/ 34 h 74"/>
                <a:gd name="T26" fmla="*/ 92 w 249"/>
                <a:gd name="T27" fmla="*/ 49 h 74"/>
                <a:gd name="T28" fmla="*/ 94 w 249"/>
                <a:gd name="T29" fmla="*/ 42 h 74"/>
                <a:gd name="T30" fmla="*/ 128 w 249"/>
                <a:gd name="T31" fmla="*/ 49 h 74"/>
                <a:gd name="T32" fmla="*/ 167 w 249"/>
                <a:gd name="T33" fmla="*/ 36 h 74"/>
                <a:gd name="T34" fmla="*/ 197 w 249"/>
                <a:gd name="T35" fmla="*/ 51 h 74"/>
                <a:gd name="T36" fmla="*/ 187 w 249"/>
                <a:gd name="T37" fmla="*/ 55 h 74"/>
                <a:gd name="T38" fmla="*/ 192 w 249"/>
                <a:gd name="T39" fmla="*/ 70 h 74"/>
                <a:gd name="T40" fmla="*/ 171 w 249"/>
                <a:gd name="T41" fmla="*/ 73 h 74"/>
                <a:gd name="T42" fmla="*/ 152 w 249"/>
                <a:gd name="T43" fmla="*/ 60 h 74"/>
                <a:gd name="T44" fmla="*/ 152 w 249"/>
                <a:gd name="T45" fmla="*/ 70 h 74"/>
                <a:gd name="T46" fmla="*/ 143 w 249"/>
                <a:gd name="T47" fmla="*/ 73 h 74"/>
                <a:gd name="T48" fmla="*/ 98 w 249"/>
                <a:gd name="T49" fmla="*/ 73 h 74"/>
                <a:gd name="T50" fmla="*/ 94 w 249"/>
                <a:gd name="T51" fmla="*/ 63 h 74"/>
                <a:gd name="T52" fmla="*/ 82 w 249"/>
                <a:gd name="T53" fmla="*/ 73 h 74"/>
                <a:gd name="T54" fmla="*/ 70 w 249"/>
                <a:gd name="T55" fmla="*/ 63 h 74"/>
                <a:gd name="T56" fmla="*/ 62 w 249"/>
                <a:gd name="T57" fmla="*/ 70 h 74"/>
                <a:gd name="T58" fmla="*/ 43 w 249"/>
                <a:gd name="T59" fmla="*/ 21 h 74"/>
                <a:gd name="T60" fmla="*/ 24 w 249"/>
                <a:gd name="T61" fmla="*/ 24 h 74"/>
                <a:gd name="T62" fmla="*/ 0 w 249"/>
                <a:gd name="T63" fmla="*/ 1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9" h="74">
                  <a:moveTo>
                    <a:pt x="0" y="10"/>
                  </a:moveTo>
                  <a:lnTo>
                    <a:pt x="16" y="0"/>
                  </a:lnTo>
                  <a:lnTo>
                    <a:pt x="38" y="5"/>
                  </a:lnTo>
                  <a:lnTo>
                    <a:pt x="52" y="10"/>
                  </a:lnTo>
                  <a:lnTo>
                    <a:pt x="49" y="19"/>
                  </a:lnTo>
                  <a:lnTo>
                    <a:pt x="77" y="10"/>
                  </a:lnTo>
                  <a:lnTo>
                    <a:pt x="92" y="17"/>
                  </a:lnTo>
                  <a:lnTo>
                    <a:pt x="79" y="17"/>
                  </a:lnTo>
                  <a:lnTo>
                    <a:pt x="112" y="24"/>
                  </a:lnTo>
                  <a:lnTo>
                    <a:pt x="77" y="27"/>
                  </a:lnTo>
                  <a:lnTo>
                    <a:pt x="92" y="29"/>
                  </a:lnTo>
                  <a:lnTo>
                    <a:pt x="82" y="39"/>
                  </a:lnTo>
                  <a:lnTo>
                    <a:pt x="98" y="34"/>
                  </a:lnTo>
                  <a:lnTo>
                    <a:pt x="115" y="49"/>
                  </a:lnTo>
                  <a:lnTo>
                    <a:pt x="118" y="42"/>
                  </a:lnTo>
                  <a:lnTo>
                    <a:pt x="161" y="49"/>
                  </a:lnTo>
                  <a:lnTo>
                    <a:pt x="210" y="36"/>
                  </a:lnTo>
                  <a:lnTo>
                    <a:pt x="248" y="51"/>
                  </a:lnTo>
                  <a:lnTo>
                    <a:pt x="235" y="55"/>
                  </a:lnTo>
                  <a:lnTo>
                    <a:pt x="241" y="70"/>
                  </a:lnTo>
                  <a:lnTo>
                    <a:pt x="215" y="73"/>
                  </a:lnTo>
                  <a:lnTo>
                    <a:pt x="192" y="60"/>
                  </a:lnTo>
                  <a:lnTo>
                    <a:pt x="192" y="70"/>
                  </a:lnTo>
                  <a:lnTo>
                    <a:pt x="179" y="73"/>
                  </a:lnTo>
                  <a:lnTo>
                    <a:pt x="123" y="73"/>
                  </a:lnTo>
                  <a:lnTo>
                    <a:pt x="118" y="63"/>
                  </a:lnTo>
                  <a:lnTo>
                    <a:pt x="103" y="73"/>
                  </a:lnTo>
                  <a:lnTo>
                    <a:pt x="87" y="63"/>
                  </a:lnTo>
                  <a:lnTo>
                    <a:pt x="77" y="70"/>
                  </a:lnTo>
                  <a:lnTo>
                    <a:pt x="54" y="21"/>
                  </a:lnTo>
                  <a:lnTo>
                    <a:pt x="30" y="24"/>
                  </a:lnTo>
                  <a:lnTo>
                    <a:pt x="0" y="1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09" name="Freeform 73"/>
            <p:cNvSpPr>
              <a:spLocks/>
            </p:cNvSpPr>
            <p:nvPr/>
          </p:nvSpPr>
          <p:spPr bwMode="auto">
            <a:xfrm>
              <a:off x="1269" y="1391"/>
              <a:ext cx="227" cy="80"/>
            </a:xfrm>
            <a:custGeom>
              <a:avLst/>
              <a:gdLst>
                <a:gd name="T0" fmla="*/ 0 w 255"/>
                <a:gd name="T1" fmla="*/ 11 h 80"/>
                <a:gd name="T2" fmla="*/ 12 w 255"/>
                <a:gd name="T3" fmla="*/ 0 h 80"/>
                <a:gd name="T4" fmla="*/ 31 w 255"/>
                <a:gd name="T5" fmla="*/ 5 h 80"/>
                <a:gd name="T6" fmla="*/ 42 w 255"/>
                <a:gd name="T7" fmla="*/ 11 h 80"/>
                <a:gd name="T8" fmla="*/ 40 w 255"/>
                <a:gd name="T9" fmla="*/ 21 h 80"/>
                <a:gd name="T10" fmla="*/ 62 w 255"/>
                <a:gd name="T11" fmla="*/ 11 h 80"/>
                <a:gd name="T12" fmla="*/ 75 w 255"/>
                <a:gd name="T13" fmla="*/ 18 h 80"/>
                <a:gd name="T14" fmla="*/ 64 w 255"/>
                <a:gd name="T15" fmla="*/ 18 h 80"/>
                <a:gd name="T16" fmla="*/ 91 w 255"/>
                <a:gd name="T17" fmla="*/ 26 h 80"/>
                <a:gd name="T18" fmla="*/ 62 w 255"/>
                <a:gd name="T19" fmla="*/ 29 h 80"/>
                <a:gd name="T20" fmla="*/ 75 w 255"/>
                <a:gd name="T21" fmla="*/ 31 h 80"/>
                <a:gd name="T22" fmla="*/ 67 w 255"/>
                <a:gd name="T23" fmla="*/ 42 h 80"/>
                <a:gd name="T24" fmla="*/ 79 w 255"/>
                <a:gd name="T25" fmla="*/ 37 h 80"/>
                <a:gd name="T26" fmla="*/ 93 w 255"/>
                <a:gd name="T27" fmla="*/ 53 h 80"/>
                <a:gd name="T28" fmla="*/ 96 w 255"/>
                <a:gd name="T29" fmla="*/ 45 h 80"/>
                <a:gd name="T30" fmla="*/ 131 w 255"/>
                <a:gd name="T31" fmla="*/ 53 h 80"/>
                <a:gd name="T32" fmla="*/ 170 w 255"/>
                <a:gd name="T33" fmla="*/ 39 h 80"/>
                <a:gd name="T34" fmla="*/ 201 w 255"/>
                <a:gd name="T35" fmla="*/ 55 h 80"/>
                <a:gd name="T36" fmla="*/ 191 w 255"/>
                <a:gd name="T37" fmla="*/ 60 h 80"/>
                <a:gd name="T38" fmla="*/ 196 w 255"/>
                <a:gd name="T39" fmla="*/ 76 h 80"/>
                <a:gd name="T40" fmla="*/ 174 w 255"/>
                <a:gd name="T41" fmla="*/ 79 h 80"/>
                <a:gd name="T42" fmla="*/ 156 w 255"/>
                <a:gd name="T43" fmla="*/ 65 h 80"/>
                <a:gd name="T44" fmla="*/ 156 w 255"/>
                <a:gd name="T45" fmla="*/ 76 h 80"/>
                <a:gd name="T46" fmla="*/ 145 w 255"/>
                <a:gd name="T47" fmla="*/ 79 h 80"/>
                <a:gd name="T48" fmla="*/ 100 w 255"/>
                <a:gd name="T49" fmla="*/ 79 h 80"/>
                <a:gd name="T50" fmla="*/ 96 w 255"/>
                <a:gd name="T51" fmla="*/ 68 h 80"/>
                <a:gd name="T52" fmla="*/ 83 w 255"/>
                <a:gd name="T53" fmla="*/ 79 h 80"/>
                <a:gd name="T54" fmla="*/ 70 w 255"/>
                <a:gd name="T55" fmla="*/ 68 h 80"/>
                <a:gd name="T56" fmla="*/ 62 w 255"/>
                <a:gd name="T57" fmla="*/ 76 h 80"/>
                <a:gd name="T58" fmla="*/ 44 w 255"/>
                <a:gd name="T59" fmla="*/ 23 h 80"/>
                <a:gd name="T60" fmla="*/ 25 w 255"/>
                <a:gd name="T61" fmla="*/ 26 h 80"/>
                <a:gd name="T62" fmla="*/ 0 w 255"/>
                <a:gd name="T63" fmla="*/ 11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5" h="80">
                  <a:moveTo>
                    <a:pt x="0" y="11"/>
                  </a:moveTo>
                  <a:lnTo>
                    <a:pt x="16" y="0"/>
                  </a:lnTo>
                  <a:lnTo>
                    <a:pt x="39" y="5"/>
                  </a:lnTo>
                  <a:lnTo>
                    <a:pt x="53" y="11"/>
                  </a:lnTo>
                  <a:lnTo>
                    <a:pt x="50" y="21"/>
                  </a:lnTo>
                  <a:lnTo>
                    <a:pt x="79" y="11"/>
                  </a:lnTo>
                  <a:lnTo>
                    <a:pt x="94" y="18"/>
                  </a:lnTo>
                  <a:lnTo>
                    <a:pt x="81" y="18"/>
                  </a:lnTo>
                  <a:lnTo>
                    <a:pt x="115" y="26"/>
                  </a:lnTo>
                  <a:lnTo>
                    <a:pt x="79" y="29"/>
                  </a:lnTo>
                  <a:lnTo>
                    <a:pt x="94" y="31"/>
                  </a:lnTo>
                  <a:lnTo>
                    <a:pt x="84" y="42"/>
                  </a:lnTo>
                  <a:lnTo>
                    <a:pt x="100" y="37"/>
                  </a:lnTo>
                  <a:lnTo>
                    <a:pt x="118" y="53"/>
                  </a:lnTo>
                  <a:lnTo>
                    <a:pt x="121" y="45"/>
                  </a:lnTo>
                  <a:lnTo>
                    <a:pt x="165" y="53"/>
                  </a:lnTo>
                  <a:lnTo>
                    <a:pt x="215" y="39"/>
                  </a:lnTo>
                  <a:lnTo>
                    <a:pt x="254" y="55"/>
                  </a:lnTo>
                  <a:lnTo>
                    <a:pt x="241" y="60"/>
                  </a:lnTo>
                  <a:lnTo>
                    <a:pt x="247" y="76"/>
                  </a:lnTo>
                  <a:lnTo>
                    <a:pt x="220" y="79"/>
                  </a:lnTo>
                  <a:lnTo>
                    <a:pt x="197" y="65"/>
                  </a:lnTo>
                  <a:lnTo>
                    <a:pt x="197" y="76"/>
                  </a:lnTo>
                  <a:lnTo>
                    <a:pt x="183" y="79"/>
                  </a:lnTo>
                  <a:lnTo>
                    <a:pt x="126" y="79"/>
                  </a:lnTo>
                  <a:lnTo>
                    <a:pt x="121" y="68"/>
                  </a:lnTo>
                  <a:lnTo>
                    <a:pt x="105" y="79"/>
                  </a:lnTo>
                  <a:lnTo>
                    <a:pt x="89" y="68"/>
                  </a:lnTo>
                  <a:lnTo>
                    <a:pt x="79" y="76"/>
                  </a:lnTo>
                  <a:lnTo>
                    <a:pt x="55" y="23"/>
                  </a:lnTo>
                  <a:lnTo>
                    <a:pt x="31" y="26"/>
                  </a:lnTo>
                  <a:lnTo>
                    <a:pt x="0" y="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10" name="Freeform 74"/>
            <p:cNvSpPr>
              <a:spLocks/>
            </p:cNvSpPr>
            <p:nvPr/>
          </p:nvSpPr>
          <p:spPr bwMode="auto">
            <a:xfrm>
              <a:off x="1279" y="1252"/>
              <a:ext cx="142" cy="103"/>
            </a:xfrm>
            <a:custGeom>
              <a:avLst/>
              <a:gdLst>
                <a:gd name="T0" fmla="*/ 0 w 160"/>
                <a:gd name="T1" fmla="*/ 32 h 103"/>
                <a:gd name="T2" fmla="*/ 30 w 160"/>
                <a:gd name="T3" fmla="*/ 27 h 103"/>
                <a:gd name="T4" fmla="*/ 15 w 160"/>
                <a:gd name="T5" fmla="*/ 9 h 103"/>
                <a:gd name="T6" fmla="*/ 39 w 160"/>
                <a:gd name="T7" fmla="*/ 5 h 103"/>
                <a:gd name="T8" fmla="*/ 19 w 160"/>
                <a:gd name="T9" fmla="*/ 0 h 103"/>
                <a:gd name="T10" fmla="*/ 52 w 160"/>
                <a:gd name="T11" fmla="*/ 8 h 103"/>
                <a:gd name="T12" fmla="*/ 61 w 160"/>
                <a:gd name="T13" fmla="*/ 27 h 103"/>
                <a:gd name="T14" fmla="*/ 81 w 160"/>
                <a:gd name="T15" fmla="*/ 27 h 103"/>
                <a:gd name="T16" fmla="*/ 88 w 160"/>
                <a:gd name="T17" fmla="*/ 40 h 103"/>
                <a:gd name="T18" fmla="*/ 88 w 160"/>
                <a:gd name="T19" fmla="*/ 30 h 103"/>
                <a:gd name="T20" fmla="*/ 97 w 160"/>
                <a:gd name="T21" fmla="*/ 32 h 103"/>
                <a:gd name="T22" fmla="*/ 94 w 160"/>
                <a:gd name="T23" fmla="*/ 40 h 103"/>
                <a:gd name="T24" fmla="*/ 105 w 160"/>
                <a:gd name="T25" fmla="*/ 44 h 103"/>
                <a:gd name="T26" fmla="*/ 97 w 160"/>
                <a:gd name="T27" fmla="*/ 57 h 103"/>
                <a:gd name="T28" fmla="*/ 116 w 160"/>
                <a:gd name="T29" fmla="*/ 57 h 103"/>
                <a:gd name="T30" fmla="*/ 125 w 160"/>
                <a:gd name="T31" fmla="*/ 67 h 103"/>
                <a:gd name="T32" fmla="*/ 101 w 160"/>
                <a:gd name="T33" fmla="*/ 72 h 103"/>
                <a:gd name="T34" fmla="*/ 95 w 160"/>
                <a:gd name="T35" fmla="*/ 84 h 103"/>
                <a:gd name="T36" fmla="*/ 91 w 160"/>
                <a:gd name="T37" fmla="*/ 72 h 103"/>
                <a:gd name="T38" fmla="*/ 85 w 160"/>
                <a:gd name="T39" fmla="*/ 102 h 103"/>
                <a:gd name="T40" fmla="*/ 69 w 160"/>
                <a:gd name="T41" fmla="*/ 87 h 103"/>
                <a:gd name="T42" fmla="*/ 77 w 160"/>
                <a:gd name="T43" fmla="*/ 102 h 103"/>
                <a:gd name="T44" fmla="*/ 50 w 160"/>
                <a:gd name="T45" fmla="*/ 99 h 103"/>
                <a:gd name="T46" fmla="*/ 37 w 160"/>
                <a:gd name="T47" fmla="*/ 92 h 103"/>
                <a:gd name="T48" fmla="*/ 52 w 160"/>
                <a:gd name="T49" fmla="*/ 87 h 103"/>
                <a:gd name="T50" fmla="*/ 37 w 160"/>
                <a:gd name="T51" fmla="*/ 87 h 103"/>
                <a:gd name="T52" fmla="*/ 33 w 160"/>
                <a:gd name="T53" fmla="*/ 81 h 103"/>
                <a:gd name="T54" fmla="*/ 39 w 160"/>
                <a:gd name="T55" fmla="*/ 81 h 103"/>
                <a:gd name="T56" fmla="*/ 28 w 160"/>
                <a:gd name="T57" fmla="*/ 75 h 103"/>
                <a:gd name="T58" fmla="*/ 67 w 160"/>
                <a:gd name="T59" fmla="*/ 67 h 103"/>
                <a:gd name="T60" fmla="*/ 19 w 160"/>
                <a:gd name="T61" fmla="*/ 67 h 103"/>
                <a:gd name="T62" fmla="*/ 11 w 160"/>
                <a:gd name="T63" fmla="*/ 60 h 103"/>
                <a:gd name="T64" fmla="*/ 28 w 160"/>
                <a:gd name="T65" fmla="*/ 55 h 103"/>
                <a:gd name="T66" fmla="*/ 2 w 160"/>
                <a:gd name="T67" fmla="*/ 44 h 103"/>
                <a:gd name="T68" fmla="*/ 8 w 160"/>
                <a:gd name="T69" fmla="*/ 44 h 103"/>
                <a:gd name="T70" fmla="*/ 2 w 160"/>
                <a:gd name="T71" fmla="*/ 37 h 103"/>
                <a:gd name="T72" fmla="*/ 30 w 160"/>
                <a:gd name="T73" fmla="*/ 37 h 103"/>
                <a:gd name="T74" fmla="*/ 0 w 160"/>
                <a:gd name="T75" fmla="*/ 32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0" h="103">
                  <a:moveTo>
                    <a:pt x="0" y="32"/>
                  </a:moveTo>
                  <a:lnTo>
                    <a:pt x="38" y="27"/>
                  </a:lnTo>
                  <a:lnTo>
                    <a:pt x="19" y="9"/>
                  </a:lnTo>
                  <a:lnTo>
                    <a:pt x="50" y="5"/>
                  </a:lnTo>
                  <a:lnTo>
                    <a:pt x="24" y="0"/>
                  </a:lnTo>
                  <a:lnTo>
                    <a:pt x="67" y="8"/>
                  </a:lnTo>
                  <a:lnTo>
                    <a:pt x="78" y="27"/>
                  </a:lnTo>
                  <a:lnTo>
                    <a:pt x="103" y="27"/>
                  </a:lnTo>
                  <a:lnTo>
                    <a:pt x="111" y="40"/>
                  </a:lnTo>
                  <a:lnTo>
                    <a:pt x="111" y="30"/>
                  </a:lnTo>
                  <a:lnTo>
                    <a:pt x="123" y="32"/>
                  </a:lnTo>
                  <a:lnTo>
                    <a:pt x="119" y="40"/>
                  </a:lnTo>
                  <a:lnTo>
                    <a:pt x="133" y="44"/>
                  </a:lnTo>
                  <a:lnTo>
                    <a:pt x="123" y="57"/>
                  </a:lnTo>
                  <a:lnTo>
                    <a:pt x="148" y="57"/>
                  </a:lnTo>
                  <a:lnTo>
                    <a:pt x="159" y="67"/>
                  </a:lnTo>
                  <a:lnTo>
                    <a:pt x="128" y="72"/>
                  </a:lnTo>
                  <a:lnTo>
                    <a:pt x="120" y="84"/>
                  </a:lnTo>
                  <a:lnTo>
                    <a:pt x="116" y="72"/>
                  </a:lnTo>
                  <a:lnTo>
                    <a:pt x="108" y="102"/>
                  </a:lnTo>
                  <a:lnTo>
                    <a:pt x="88" y="87"/>
                  </a:lnTo>
                  <a:lnTo>
                    <a:pt x="98" y="102"/>
                  </a:lnTo>
                  <a:lnTo>
                    <a:pt x="63" y="99"/>
                  </a:lnTo>
                  <a:lnTo>
                    <a:pt x="47" y="92"/>
                  </a:lnTo>
                  <a:lnTo>
                    <a:pt x="66" y="87"/>
                  </a:lnTo>
                  <a:lnTo>
                    <a:pt x="47" y="87"/>
                  </a:lnTo>
                  <a:lnTo>
                    <a:pt x="42" y="81"/>
                  </a:lnTo>
                  <a:lnTo>
                    <a:pt x="50" y="81"/>
                  </a:lnTo>
                  <a:lnTo>
                    <a:pt x="35" y="75"/>
                  </a:lnTo>
                  <a:lnTo>
                    <a:pt x="86" y="67"/>
                  </a:lnTo>
                  <a:lnTo>
                    <a:pt x="24" y="67"/>
                  </a:lnTo>
                  <a:lnTo>
                    <a:pt x="13" y="60"/>
                  </a:lnTo>
                  <a:lnTo>
                    <a:pt x="35" y="55"/>
                  </a:lnTo>
                  <a:lnTo>
                    <a:pt x="2" y="44"/>
                  </a:lnTo>
                  <a:lnTo>
                    <a:pt x="10" y="44"/>
                  </a:lnTo>
                  <a:lnTo>
                    <a:pt x="2" y="37"/>
                  </a:lnTo>
                  <a:lnTo>
                    <a:pt x="38" y="37"/>
                  </a:lnTo>
                  <a:lnTo>
                    <a:pt x="0" y="32"/>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11" name="Freeform 75"/>
            <p:cNvSpPr>
              <a:spLocks/>
            </p:cNvSpPr>
            <p:nvPr/>
          </p:nvSpPr>
          <p:spPr bwMode="auto">
            <a:xfrm>
              <a:off x="1279" y="1252"/>
              <a:ext cx="148" cy="109"/>
            </a:xfrm>
            <a:custGeom>
              <a:avLst/>
              <a:gdLst>
                <a:gd name="T0" fmla="*/ 0 w 166"/>
                <a:gd name="T1" fmla="*/ 34 h 109"/>
                <a:gd name="T2" fmla="*/ 31 w 166"/>
                <a:gd name="T3" fmla="*/ 29 h 109"/>
                <a:gd name="T4" fmla="*/ 16 w 166"/>
                <a:gd name="T5" fmla="*/ 10 h 109"/>
                <a:gd name="T6" fmla="*/ 41 w 166"/>
                <a:gd name="T7" fmla="*/ 5 h 109"/>
                <a:gd name="T8" fmla="*/ 20 w 166"/>
                <a:gd name="T9" fmla="*/ 0 h 109"/>
                <a:gd name="T10" fmla="*/ 55 w 166"/>
                <a:gd name="T11" fmla="*/ 8 h 109"/>
                <a:gd name="T12" fmla="*/ 64 w 166"/>
                <a:gd name="T13" fmla="*/ 29 h 109"/>
                <a:gd name="T14" fmla="*/ 85 w 166"/>
                <a:gd name="T15" fmla="*/ 29 h 109"/>
                <a:gd name="T16" fmla="*/ 92 w 166"/>
                <a:gd name="T17" fmla="*/ 42 h 109"/>
                <a:gd name="T18" fmla="*/ 92 w 166"/>
                <a:gd name="T19" fmla="*/ 32 h 109"/>
                <a:gd name="T20" fmla="*/ 102 w 166"/>
                <a:gd name="T21" fmla="*/ 34 h 109"/>
                <a:gd name="T22" fmla="*/ 98 w 166"/>
                <a:gd name="T23" fmla="*/ 42 h 109"/>
                <a:gd name="T24" fmla="*/ 110 w 166"/>
                <a:gd name="T25" fmla="*/ 47 h 109"/>
                <a:gd name="T26" fmla="*/ 102 w 166"/>
                <a:gd name="T27" fmla="*/ 60 h 109"/>
                <a:gd name="T28" fmla="*/ 122 w 166"/>
                <a:gd name="T29" fmla="*/ 60 h 109"/>
                <a:gd name="T30" fmla="*/ 131 w 166"/>
                <a:gd name="T31" fmla="*/ 71 h 109"/>
                <a:gd name="T32" fmla="*/ 106 w 166"/>
                <a:gd name="T33" fmla="*/ 76 h 109"/>
                <a:gd name="T34" fmla="*/ 99 w 166"/>
                <a:gd name="T35" fmla="*/ 89 h 109"/>
                <a:gd name="T36" fmla="*/ 95 w 166"/>
                <a:gd name="T37" fmla="*/ 76 h 109"/>
                <a:gd name="T38" fmla="*/ 89 w 166"/>
                <a:gd name="T39" fmla="*/ 108 h 109"/>
                <a:gd name="T40" fmla="*/ 72 w 166"/>
                <a:gd name="T41" fmla="*/ 92 h 109"/>
                <a:gd name="T42" fmla="*/ 81 w 166"/>
                <a:gd name="T43" fmla="*/ 108 h 109"/>
                <a:gd name="T44" fmla="*/ 52 w 166"/>
                <a:gd name="T45" fmla="*/ 105 h 109"/>
                <a:gd name="T46" fmla="*/ 39 w 166"/>
                <a:gd name="T47" fmla="*/ 97 h 109"/>
                <a:gd name="T48" fmla="*/ 54 w 166"/>
                <a:gd name="T49" fmla="*/ 92 h 109"/>
                <a:gd name="T50" fmla="*/ 39 w 166"/>
                <a:gd name="T51" fmla="*/ 92 h 109"/>
                <a:gd name="T52" fmla="*/ 35 w 166"/>
                <a:gd name="T53" fmla="*/ 86 h 109"/>
                <a:gd name="T54" fmla="*/ 41 w 166"/>
                <a:gd name="T55" fmla="*/ 86 h 109"/>
                <a:gd name="T56" fmla="*/ 29 w 166"/>
                <a:gd name="T57" fmla="*/ 79 h 109"/>
                <a:gd name="T58" fmla="*/ 70 w 166"/>
                <a:gd name="T59" fmla="*/ 71 h 109"/>
                <a:gd name="T60" fmla="*/ 20 w 166"/>
                <a:gd name="T61" fmla="*/ 71 h 109"/>
                <a:gd name="T62" fmla="*/ 11 w 166"/>
                <a:gd name="T63" fmla="*/ 63 h 109"/>
                <a:gd name="T64" fmla="*/ 29 w 166"/>
                <a:gd name="T65" fmla="*/ 58 h 109"/>
                <a:gd name="T66" fmla="*/ 2 w 166"/>
                <a:gd name="T67" fmla="*/ 47 h 109"/>
                <a:gd name="T68" fmla="*/ 8 w 166"/>
                <a:gd name="T69" fmla="*/ 47 h 109"/>
                <a:gd name="T70" fmla="*/ 2 w 166"/>
                <a:gd name="T71" fmla="*/ 39 h 109"/>
                <a:gd name="T72" fmla="*/ 31 w 166"/>
                <a:gd name="T73" fmla="*/ 39 h 109"/>
                <a:gd name="T74" fmla="*/ 0 w 166"/>
                <a:gd name="T75" fmla="*/ 34 h 1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6" h="109">
                  <a:moveTo>
                    <a:pt x="0" y="34"/>
                  </a:moveTo>
                  <a:lnTo>
                    <a:pt x="39" y="29"/>
                  </a:lnTo>
                  <a:lnTo>
                    <a:pt x="20" y="10"/>
                  </a:lnTo>
                  <a:lnTo>
                    <a:pt x="52" y="5"/>
                  </a:lnTo>
                  <a:lnTo>
                    <a:pt x="25" y="0"/>
                  </a:lnTo>
                  <a:lnTo>
                    <a:pt x="70" y="8"/>
                  </a:lnTo>
                  <a:lnTo>
                    <a:pt x="81" y="29"/>
                  </a:lnTo>
                  <a:lnTo>
                    <a:pt x="107" y="29"/>
                  </a:lnTo>
                  <a:lnTo>
                    <a:pt x="115" y="42"/>
                  </a:lnTo>
                  <a:lnTo>
                    <a:pt x="115" y="32"/>
                  </a:lnTo>
                  <a:lnTo>
                    <a:pt x="128" y="34"/>
                  </a:lnTo>
                  <a:lnTo>
                    <a:pt x="123" y="42"/>
                  </a:lnTo>
                  <a:lnTo>
                    <a:pt x="138" y="47"/>
                  </a:lnTo>
                  <a:lnTo>
                    <a:pt x="128" y="60"/>
                  </a:lnTo>
                  <a:lnTo>
                    <a:pt x="154" y="60"/>
                  </a:lnTo>
                  <a:lnTo>
                    <a:pt x="165" y="71"/>
                  </a:lnTo>
                  <a:lnTo>
                    <a:pt x="133" y="76"/>
                  </a:lnTo>
                  <a:lnTo>
                    <a:pt x="125" y="89"/>
                  </a:lnTo>
                  <a:lnTo>
                    <a:pt x="120" y="76"/>
                  </a:lnTo>
                  <a:lnTo>
                    <a:pt x="112" y="108"/>
                  </a:lnTo>
                  <a:lnTo>
                    <a:pt x="91" y="92"/>
                  </a:lnTo>
                  <a:lnTo>
                    <a:pt x="102" y="108"/>
                  </a:lnTo>
                  <a:lnTo>
                    <a:pt x="65" y="105"/>
                  </a:lnTo>
                  <a:lnTo>
                    <a:pt x="49" y="97"/>
                  </a:lnTo>
                  <a:lnTo>
                    <a:pt x="68" y="92"/>
                  </a:lnTo>
                  <a:lnTo>
                    <a:pt x="49" y="92"/>
                  </a:lnTo>
                  <a:lnTo>
                    <a:pt x="44" y="86"/>
                  </a:lnTo>
                  <a:lnTo>
                    <a:pt x="52" y="86"/>
                  </a:lnTo>
                  <a:lnTo>
                    <a:pt x="36" y="79"/>
                  </a:lnTo>
                  <a:lnTo>
                    <a:pt x="89" y="71"/>
                  </a:lnTo>
                  <a:lnTo>
                    <a:pt x="25" y="71"/>
                  </a:lnTo>
                  <a:lnTo>
                    <a:pt x="13" y="63"/>
                  </a:lnTo>
                  <a:lnTo>
                    <a:pt x="36" y="58"/>
                  </a:lnTo>
                  <a:lnTo>
                    <a:pt x="2" y="47"/>
                  </a:lnTo>
                  <a:lnTo>
                    <a:pt x="10" y="47"/>
                  </a:lnTo>
                  <a:lnTo>
                    <a:pt x="2" y="39"/>
                  </a:lnTo>
                  <a:lnTo>
                    <a:pt x="39" y="39"/>
                  </a:lnTo>
                  <a:lnTo>
                    <a:pt x="0" y="3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12" name="Freeform 76"/>
            <p:cNvSpPr>
              <a:spLocks/>
            </p:cNvSpPr>
            <p:nvPr/>
          </p:nvSpPr>
          <p:spPr bwMode="auto">
            <a:xfrm>
              <a:off x="1279" y="1438"/>
              <a:ext cx="30" cy="19"/>
            </a:xfrm>
            <a:custGeom>
              <a:avLst/>
              <a:gdLst>
                <a:gd name="T0" fmla="*/ 0 w 34"/>
                <a:gd name="T1" fmla="*/ 12 h 19"/>
                <a:gd name="T2" fmla="*/ 4 w 34"/>
                <a:gd name="T3" fmla="*/ 0 h 19"/>
                <a:gd name="T4" fmla="*/ 23 w 34"/>
                <a:gd name="T5" fmla="*/ 2 h 19"/>
                <a:gd name="T6" fmla="*/ 26 w 34"/>
                <a:gd name="T7" fmla="*/ 18 h 19"/>
                <a:gd name="T8" fmla="*/ 0 w 34"/>
                <a:gd name="T9" fmla="*/ 1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19">
                  <a:moveTo>
                    <a:pt x="0" y="12"/>
                  </a:moveTo>
                  <a:lnTo>
                    <a:pt x="6" y="0"/>
                  </a:lnTo>
                  <a:lnTo>
                    <a:pt x="29" y="2"/>
                  </a:lnTo>
                  <a:lnTo>
                    <a:pt x="33" y="18"/>
                  </a:lnTo>
                  <a:lnTo>
                    <a:pt x="0" y="12"/>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13" name="Freeform 77"/>
            <p:cNvSpPr>
              <a:spLocks/>
            </p:cNvSpPr>
            <p:nvPr/>
          </p:nvSpPr>
          <p:spPr bwMode="auto">
            <a:xfrm>
              <a:off x="1279" y="1438"/>
              <a:ext cx="36" cy="25"/>
            </a:xfrm>
            <a:custGeom>
              <a:avLst/>
              <a:gdLst>
                <a:gd name="T0" fmla="*/ 0 w 40"/>
                <a:gd name="T1" fmla="*/ 16 h 25"/>
                <a:gd name="T2" fmla="*/ 5 w 40"/>
                <a:gd name="T3" fmla="*/ 0 h 25"/>
                <a:gd name="T4" fmla="*/ 28 w 40"/>
                <a:gd name="T5" fmla="*/ 3 h 25"/>
                <a:gd name="T6" fmla="*/ 32 w 40"/>
                <a:gd name="T7" fmla="*/ 24 h 25"/>
                <a:gd name="T8" fmla="*/ 0 w 40"/>
                <a:gd name="T9" fmla="*/ 1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25">
                  <a:moveTo>
                    <a:pt x="0" y="16"/>
                  </a:moveTo>
                  <a:lnTo>
                    <a:pt x="7" y="0"/>
                  </a:lnTo>
                  <a:lnTo>
                    <a:pt x="34" y="3"/>
                  </a:lnTo>
                  <a:lnTo>
                    <a:pt x="39" y="24"/>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14" name="Freeform 78"/>
            <p:cNvSpPr>
              <a:spLocks/>
            </p:cNvSpPr>
            <p:nvPr/>
          </p:nvSpPr>
          <p:spPr bwMode="auto">
            <a:xfrm>
              <a:off x="1281" y="1367"/>
              <a:ext cx="33" cy="6"/>
            </a:xfrm>
            <a:custGeom>
              <a:avLst/>
              <a:gdLst>
                <a:gd name="T0" fmla="*/ 0 w 37"/>
                <a:gd name="T1" fmla="*/ 3 h 6"/>
                <a:gd name="T2" fmla="*/ 5 w 37"/>
                <a:gd name="T3" fmla="*/ 5 h 6"/>
                <a:gd name="T4" fmla="*/ 29 w 37"/>
                <a:gd name="T5" fmla="*/ 3 h 6"/>
                <a:gd name="T6" fmla="*/ 7 w 37"/>
                <a:gd name="T7" fmla="*/ 0 h 6"/>
                <a:gd name="T8" fmla="*/ 0 w 37"/>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6">
                  <a:moveTo>
                    <a:pt x="0" y="3"/>
                  </a:moveTo>
                  <a:lnTo>
                    <a:pt x="7" y="5"/>
                  </a:lnTo>
                  <a:lnTo>
                    <a:pt x="36" y="3"/>
                  </a:lnTo>
                  <a:lnTo>
                    <a:pt x="9" y="0"/>
                  </a:lnTo>
                  <a:lnTo>
                    <a:pt x="0" y="3"/>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15" name="Freeform 79"/>
            <p:cNvSpPr>
              <a:spLocks/>
            </p:cNvSpPr>
            <p:nvPr/>
          </p:nvSpPr>
          <p:spPr bwMode="auto">
            <a:xfrm>
              <a:off x="1281" y="1367"/>
              <a:ext cx="38" cy="12"/>
            </a:xfrm>
            <a:custGeom>
              <a:avLst/>
              <a:gdLst>
                <a:gd name="T0" fmla="*/ 0 w 43"/>
                <a:gd name="T1" fmla="*/ 6 h 12"/>
                <a:gd name="T2" fmla="*/ 6 w 43"/>
                <a:gd name="T3" fmla="*/ 11 h 12"/>
                <a:gd name="T4" fmla="*/ 33 w 43"/>
                <a:gd name="T5" fmla="*/ 6 h 12"/>
                <a:gd name="T6" fmla="*/ 9 w 43"/>
                <a:gd name="T7" fmla="*/ 0 h 12"/>
                <a:gd name="T8" fmla="*/ 0 w 43"/>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2">
                  <a:moveTo>
                    <a:pt x="0" y="6"/>
                  </a:moveTo>
                  <a:lnTo>
                    <a:pt x="8" y="11"/>
                  </a:lnTo>
                  <a:lnTo>
                    <a:pt x="42" y="6"/>
                  </a:lnTo>
                  <a:lnTo>
                    <a:pt x="11" y="0"/>
                  </a:lnTo>
                  <a:lnTo>
                    <a:pt x="0"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16" name="Freeform 80"/>
            <p:cNvSpPr>
              <a:spLocks/>
            </p:cNvSpPr>
            <p:nvPr/>
          </p:nvSpPr>
          <p:spPr bwMode="auto">
            <a:xfrm>
              <a:off x="1285" y="1483"/>
              <a:ext cx="66" cy="50"/>
            </a:xfrm>
            <a:custGeom>
              <a:avLst/>
              <a:gdLst>
                <a:gd name="T0" fmla="*/ 0 w 74"/>
                <a:gd name="T1" fmla="*/ 6 h 50"/>
                <a:gd name="T2" fmla="*/ 3 w 74"/>
                <a:gd name="T3" fmla="*/ 33 h 50"/>
                <a:gd name="T4" fmla="*/ 10 w 74"/>
                <a:gd name="T5" fmla="*/ 35 h 50"/>
                <a:gd name="T6" fmla="*/ 5 w 74"/>
                <a:gd name="T7" fmla="*/ 49 h 50"/>
                <a:gd name="T8" fmla="*/ 15 w 74"/>
                <a:gd name="T9" fmla="*/ 49 h 50"/>
                <a:gd name="T10" fmla="*/ 26 w 74"/>
                <a:gd name="T11" fmla="*/ 37 h 50"/>
                <a:gd name="T12" fmla="*/ 15 w 74"/>
                <a:gd name="T13" fmla="*/ 33 h 50"/>
                <a:gd name="T14" fmla="*/ 40 w 74"/>
                <a:gd name="T15" fmla="*/ 33 h 50"/>
                <a:gd name="T16" fmla="*/ 58 w 74"/>
                <a:gd name="T17" fmla="*/ 2 h 50"/>
                <a:gd name="T18" fmla="*/ 4 w 74"/>
                <a:gd name="T19" fmla="*/ 0 h 50"/>
                <a:gd name="T20" fmla="*/ 13 w 74"/>
                <a:gd name="T21" fmla="*/ 9 h 50"/>
                <a:gd name="T22" fmla="*/ 0 w 74"/>
                <a:gd name="T23" fmla="*/ 6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4" h="50">
                  <a:moveTo>
                    <a:pt x="0" y="6"/>
                  </a:moveTo>
                  <a:lnTo>
                    <a:pt x="3" y="33"/>
                  </a:lnTo>
                  <a:lnTo>
                    <a:pt x="12" y="35"/>
                  </a:lnTo>
                  <a:lnTo>
                    <a:pt x="7" y="49"/>
                  </a:lnTo>
                  <a:lnTo>
                    <a:pt x="19" y="49"/>
                  </a:lnTo>
                  <a:lnTo>
                    <a:pt x="32" y="37"/>
                  </a:lnTo>
                  <a:lnTo>
                    <a:pt x="19" y="33"/>
                  </a:lnTo>
                  <a:lnTo>
                    <a:pt x="51" y="33"/>
                  </a:lnTo>
                  <a:lnTo>
                    <a:pt x="73" y="2"/>
                  </a:lnTo>
                  <a:lnTo>
                    <a:pt x="6" y="0"/>
                  </a:lnTo>
                  <a:lnTo>
                    <a:pt x="17" y="9"/>
                  </a:lnTo>
                  <a:lnTo>
                    <a:pt x="0" y="6"/>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17" name="Freeform 81"/>
            <p:cNvSpPr>
              <a:spLocks/>
            </p:cNvSpPr>
            <p:nvPr/>
          </p:nvSpPr>
          <p:spPr bwMode="auto">
            <a:xfrm>
              <a:off x="1285" y="1483"/>
              <a:ext cx="72" cy="56"/>
            </a:xfrm>
            <a:custGeom>
              <a:avLst/>
              <a:gdLst>
                <a:gd name="T0" fmla="*/ 0 w 80"/>
                <a:gd name="T1" fmla="*/ 7 h 56"/>
                <a:gd name="T2" fmla="*/ 3 w 80"/>
                <a:gd name="T3" fmla="*/ 37 h 56"/>
                <a:gd name="T4" fmla="*/ 11 w 80"/>
                <a:gd name="T5" fmla="*/ 39 h 56"/>
                <a:gd name="T6" fmla="*/ 6 w 80"/>
                <a:gd name="T7" fmla="*/ 55 h 56"/>
                <a:gd name="T8" fmla="*/ 17 w 80"/>
                <a:gd name="T9" fmla="*/ 55 h 56"/>
                <a:gd name="T10" fmla="*/ 29 w 80"/>
                <a:gd name="T11" fmla="*/ 42 h 56"/>
                <a:gd name="T12" fmla="*/ 17 w 80"/>
                <a:gd name="T13" fmla="*/ 37 h 56"/>
                <a:gd name="T14" fmla="*/ 45 w 80"/>
                <a:gd name="T15" fmla="*/ 37 h 56"/>
                <a:gd name="T16" fmla="*/ 64 w 80"/>
                <a:gd name="T17" fmla="*/ 2 h 56"/>
                <a:gd name="T18" fmla="*/ 5 w 80"/>
                <a:gd name="T19" fmla="*/ 0 h 56"/>
                <a:gd name="T20" fmla="*/ 14 w 80"/>
                <a:gd name="T21" fmla="*/ 10 h 56"/>
                <a:gd name="T22" fmla="*/ 0 w 80"/>
                <a:gd name="T23" fmla="*/ 7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0" h="56">
                  <a:moveTo>
                    <a:pt x="0" y="7"/>
                  </a:moveTo>
                  <a:lnTo>
                    <a:pt x="3" y="37"/>
                  </a:lnTo>
                  <a:lnTo>
                    <a:pt x="13" y="39"/>
                  </a:lnTo>
                  <a:lnTo>
                    <a:pt x="8" y="55"/>
                  </a:lnTo>
                  <a:lnTo>
                    <a:pt x="21" y="55"/>
                  </a:lnTo>
                  <a:lnTo>
                    <a:pt x="35" y="42"/>
                  </a:lnTo>
                  <a:lnTo>
                    <a:pt x="21" y="37"/>
                  </a:lnTo>
                  <a:lnTo>
                    <a:pt x="55" y="37"/>
                  </a:lnTo>
                  <a:lnTo>
                    <a:pt x="79" y="2"/>
                  </a:lnTo>
                  <a:lnTo>
                    <a:pt x="6" y="0"/>
                  </a:lnTo>
                  <a:lnTo>
                    <a:pt x="18" y="10"/>
                  </a:lnTo>
                  <a:lnTo>
                    <a:pt x="0" y="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18" name="Freeform 82"/>
            <p:cNvSpPr>
              <a:spLocks/>
            </p:cNvSpPr>
            <p:nvPr/>
          </p:nvSpPr>
          <p:spPr bwMode="auto">
            <a:xfrm>
              <a:off x="1337" y="1186"/>
              <a:ext cx="394" cy="229"/>
            </a:xfrm>
            <a:custGeom>
              <a:avLst/>
              <a:gdLst>
                <a:gd name="T0" fmla="*/ 19 w 443"/>
                <a:gd name="T1" fmla="*/ 64 h 229"/>
                <a:gd name="T2" fmla="*/ 35 w 443"/>
                <a:gd name="T3" fmla="*/ 67 h 229"/>
                <a:gd name="T4" fmla="*/ 84 w 443"/>
                <a:gd name="T5" fmla="*/ 67 h 229"/>
                <a:gd name="T6" fmla="*/ 74 w 443"/>
                <a:gd name="T7" fmla="*/ 74 h 229"/>
                <a:gd name="T8" fmla="*/ 63 w 443"/>
                <a:gd name="T9" fmla="*/ 90 h 229"/>
                <a:gd name="T10" fmla="*/ 96 w 443"/>
                <a:gd name="T11" fmla="*/ 90 h 229"/>
                <a:gd name="T12" fmla="*/ 133 w 443"/>
                <a:gd name="T13" fmla="*/ 69 h 229"/>
                <a:gd name="T14" fmla="*/ 187 w 443"/>
                <a:gd name="T15" fmla="*/ 74 h 229"/>
                <a:gd name="T16" fmla="*/ 135 w 443"/>
                <a:gd name="T17" fmla="*/ 121 h 229"/>
                <a:gd name="T18" fmla="*/ 61 w 443"/>
                <a:gd name="T19" fmla="*/ 97 h 229"/>
                <a:gd name="T20" fmla="*/ 61 w 443"/>
                <a:gd name="T21" fmla="*/ 113 h 229"/>
                <a:gd name="T22" fmla="*/ 118 w 443"/>
                <a:gd name="T23" fmla="*/ 141 h 229"/>
                <a:gd name="T24" fmla="*/ 76 w 443"/>
                <a:gd name="T25" fmla="*/ 143 h 229"/>
                <a:gd name="T26" fmla="*/ 68 w 443"/>
                <a:gd name="T27" fmla="*/ 162 h 229"/>
                <a:gd name="T28" fmla="*/ 82 w 443"/>
                <a:gd name="T29" fmla="*/ 154 h 229"/>
                <a:gd name="T30" fmla="*/ 69 w 443"/>
                <a:gd name="T31" fmla="*/ 174 h 229"/>
                <a:gd name="T32" fmla="*/ 80 w 443"/>
                <a:gd name="T33" fmla="*/ 187 h 229"/>
                <a:gd name="T34" fmla="*/ 84 w 443"/>
                <a:gd name="T35" fmla="*/ 192 h 229"/>
                <a:gd name="T36" fmla="*/ 57 w 443"/>
                <a:gd name="T37" fmla="*/ 200 h 229"/>
                <a:gd name="T38" fmla="*/ 36 w 443"/>
                <a:gd name="T39" fmla="*/ 210 h 229"/>
                <a:gd name="T40" fmla="*/ 74 w 443"/>
                <a:gd name="T41" fmla="*/ 225 h 229"/>
                <a:gd name="T42" fmla="*/ 98 w 443"/>
                <a:gd name="T43" fmla="*/ 220 h 229"/>
                <a:gd name="T44" fmla="*/ 109 w 443"/>
                <a:gd name="T45" fmla="*/ 217 h 229"/>
                <a:gd name="T46" fmla="*/ 123 w 443"/>
                <a:gd name="T47" fmla="*/ 228 h 229"/>
                <a:gd name="T48" fmla="*/ 146 w 443"/>
                <a:gd name="T49" fmla="*/ 208 h 229"/>
                <a:gd name="T50" fmla="*/ 156 w 443"/>
                <a:gd name="T51" fmla="*/ 192 h 229"/>
                <a:gd name="T52" fmla="*/ 182 w 443"/>
                <a:gd name="T53" fmla="*/ 174 h 229"/>
                <a:gd name="T54" fmla="*/ 193 w 443"/>
                <a:gd name="T55" fmla="*/ 164 h 229"/>
                <a:gd name="T56" fmla="*/ 195 w 443"/>
                <a:gd name="T57" fmla="*/ 146 h 229"/>
                <a:gd name="T58" fmla="*/ 160 w 443"/>
                <a:gd name="T59" fmla="*/ 136 h 229"/>
                <a:gd name="T60" fmla="*/ 160 w 443"/>
                <a:gd name="T61" fmla="*/ 131 h 229"/>
                <a:gd name="T62" fmla="*/ 229 w 443"/>
                <a:gd name="T63" fmla="*/ 121 h 229"/>
                <a:gd name="T64" fmla="*/ 248 w 443"/>
                <a:gd name="T65" fmla="*/ 102 h 229"/>
                <a:gd name="T66" fmla="*/ 313 w 443"/>
                <a:gd name="T67" fmla="*/ 62 h 229"/>
                <a:gd name="T68" fmla="*/ 261 w 443"/>
                <a:gd name="T69" fmla="*/ 59 h 229"/>
                <a:gd name="T70" fmla="*/ 350 w 443"/>
                <a:gd name="T71" fmla="*/ 34 h 229"/>
                <a:gd name="T72" fmla="*/ 320 w 443"/>
                <a:gd name="T73" fmla="*/ 11 h 229"/>
                <a:gd name="T74" fmla="*/ 206 w 443"/>
                <a:gd name="T75" fmla="*/ 0 h 229"/>
                <a:gd name="T76" fmla="*/ 193 w 443"/>
                <a:gd name="T77" fmla="*/ 5 h 229"/>
                <a:gd name="T78" fmla="*/ 172 w 443"/>
                <a:gd name="T79" fmla="*/ 26 h 229"/>
                <a:gd name="T80" fmla="*/ 133 w 443"/>
                <a:gd name="T81" fmla="*/ 19 h 229"/>
                <a:gd name="T82" fmla="*/ 102 w 443"/>
                <a:gd name="T83" fmla="*/ 19 h 229"/>
                <a:gd name="T84" fmla="*/ 123 w 443"/>
                <a:gd name="T85" fmla="*/ 44 h 229"/>
                <a:gd name="T86" fmla="*/ 74 w 443"/>
                <a:gd name="T87" fmla="*/ 44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3" h="229">
                  <a:moveTo>
                    <a:pt x="0" y="55"/>
                  </a:moveTo>
                  <a:lnTo>
                    <a:pt x="37" y="55"/>
                  </a:lnTo>
                  <a:lnTo>
                    <a:pt x="24" y="64"/>
                  </a:lnTo>
                  <a:lnTo>
                    <a:pt x="80" y="59"/>
                  </a:lnTo>
                  <a:lnTo>
                    <a:pt x="29" y="64"/>
                  </a:lnTo>
                  <a:lnTo>
                    <a:pt x="44" y="67"/>
                  </a:lnTo>
                  <a:lnTo>
                    <a:pt x="29" y="69"/>
                  </a:lnTo>
                  <a:lnTo>
                    <a:pt x="37" y="74"/>
                  </a:lnTo>
                  <a:lnTo>
                    <a:pt x="106" y="67"/>
                  </a:lnTo>
                  <a:lnTo>
                    <a:pt x="37" y="77"/>
                  </a:lnTo>
                  <a:lnTo>
                    <a:pt x="64" y="90"/>
                  </a:lnTo>
                  <a:lnTo>
                    <a:pt x="93" y="74"/>
                  </a:lnTo>
                  <a:lnTo>
                    <a:pt x="139" y="72"/>
                  </a:lnTo>
                  <a:lnTo>
                    <a:pt x="93" y="77"/>
                  </a:lnTo>
                  <a:lnTo>
                    <a:pt x="80" y="90"/>
                  </a:lnTo>
                  <a:lnTo>
                    <a:pt x="111" y="93"/>
                  </a:lnTo>
                  <a:lnTo>
                    <a:pt x="139" y="77"/>
                  </a:lnTo>
                  <a:lnTo>
                    <a:pt x="121" y="90"/>
                  </a:lnTo>
                  <a:lnTo>
                    <a:pt x="139" y="90"/>
                  </a:lnTo>
                  <a:lnTo>
                    <a:pt x="174" y="82"/>
                  </a:lnTo>
                  <a:lnTo>
                    <a:pt x="169" y="69"/>
                  </a:lnTo>
                  <a:lnTo>
                    <a:pt x="204" y="59"/>
                  </a:lnTo>
                  <a:lnTo>
                    <a:pt x="179" y="82"/>
                  </a:lnTo>
                  <a:lnTo>
                    <a:pt x="236" y="74"/>
                  </a:lnTo>
                  <a:lnTo>
                    <a:pt x="124" y="97"/>
                  </a:lnTo>
                  <a:lnTo>
                    <a:pt x="150" y="121"/>
                  </a:lnTo>
                  <a:lnTo>
                    <a:pt x="171" y="121"/>
                  </a:lnTo>
                  <a:lnTo>
                    <a:pt x="161" y="126"/>
                  </a:lnTo>
                  <a:lnTo>
                    <a:pt x="113" y="100"/>
                  </a:lnTo>
                  <a:lnTo>
                    <a:pt x="78" y="97"/>
                  </a:lnTo>
                  <a:lnTo>
                    <a:pt x="78" y="108"/>
                  </a:lnTo>
                  <a:lnTo>
                    <a:pt x="93" y="110"/>
                  </a:lnTo>
                  <a:lnTo>
                    <a:pt x="78" y="113"/>
                  </a:lnTo>
                  <a:lnTo>
                    <a:pt x="124" y="138"/>
                  </a:lnTo>
                  <a:lnTo>
                    <a:pt x="101" y="141"/>
                  </a:lnTo>
                  <a:lnTo>
                    <a:pt x="150" y="141"/>
                  </a:lnTo>
                  <a:lnTo>
                    <a:pt x="124" y="146"/>
                  </a:lnTo>
                  <a:lnTo>
                    <a:pt x="137" y="154"/>
                  </a:lnTo>
                  <a:lnTo>
                    <a:pt x="96" y="143"/>
                  </a:lnTo>
                  <a:lnTo>
                    <a:pt x="72" y="148"/>
                  </a:lnTo>
                  <a:lnTo>
                    <a:pt x="62" y="170"/>
                  </a:lnTo>
                  <a:lnTo>
                    <a:pt x="86" y="162"/>
                  </a:lnTo>
                  <a:lnTo>
                    <a:pt x="83" y="170"/>
                  </a:lnTo>
                  <a:lnTo>
                    <a:pt x="91" y="170"/>
                  </a:lnTo>
                  <a:lnTo>
                    <a:pt x="104" y="154"/>
                  </a:lnTo>
                  <a:lnTo>
                    <a:pt x="99" y="167"/>
                  </a:lnTo>
                  <a:lnTo>
                    <a:pt x="113" y="170"/>
                  </a:lnTo>
                  <a:lnTo>
                    <a:pt x="88" y="174"/>
                  </a:lnTo>
                  <a:lnTo>
                    <a:pt x="101" y="174"/>
                  </a:lnTo>
                  <a:lnTo>
                    <a:pt x="91" y="176"/>
                  </a:lnTo>
                  <a:lnTo>
                    <a:pt x="101" y="187"/>
                  </a:lnTo>
                  <a:lnTo>
                    <a:pt x="121" y="184"/>
                  </a:lnTo>
                  <a:lnTo>
                    <a:pt x="137" y="171"/>
                  </a:lnTo>
                  <a:lnTo>
                    <a:pt x="106" y="192"/>
                  </a:lnTo>
                  <a:lnTo>
                    <a:pt x="78" y="176"/>
                  </a:lnTo>
                  <a:lnTo>
                    <a:pt x="49" y="179"/>
                  </a:lnTo>
                  <a:lnTo>
                    <a:pt x="72" y="200"/>
                  </a:lnTo>
                  <a:lnTo>
                    <a:pt x="37" y="208"/>
                  </a:lnTo>
                  <a:lnTo>
                    <a:pt x="38" y="220"/>
                  </a:lnTo>
                  <a:lnTo>
                    <a:pt x="46" y="210"/>
                  </a:lnTo>
                  <a:lnTo>
                    <a:pt x="46" y="220"/>
                  </a:lnTo>
                  <a:lnTo>
                    <a:pt x="75" y="215"/>
                  </a:lnTo>
                  <a:lnTo>
                    <a:pt x="93" y="225"/>
                  </a:lnTo>
                  <a:lnTo>
                    <a:pt x="104" y="222"/>
                  </a:lnTo>
                  <a:lnTo>
                    <a:pt x="96" y="215"/>
                  </a:lnTo>
                  <a:lnTo>
                    <a:pt x="124" y="220"/>
                  </a:lnTo>
                  <a:lnTo>
                    <a:pt x="121" y="210"/>
                  </a:lnTo>
                  <a:lnTo>
                    <a:pt x="129" y="220"/>
                  </a:lnTo>
                  <a:lnTo>
                    <a:pt x="137" y="217"/>
                  </a:lnTo>
                  <a:lnTo>
                    <a:pt x="134" y="212"/>
                  </a:lnTo>
                  <a:lnTo>
                    <a:pt x="155" y="217"/>
                  </a:lnTo>
                  <a:lnTo>
                    <a:pt x="155" y="228"/>
                  </a:lnTo>
                  <a:lnTo>
                    <a:pt x="194" y="217"/>
                  </a:lnTo>
                  <a:lnTo>
                    <a:pt x="199" y="208"/>
                  </a:lnTo>
                  <a:lnTo>
                    <a:pt x="184" y="208"/>
                  </a:lnTo>
                  <a:lnTo>
                    <a:pt x="181" y="197"/>
                  </a:lnTo>
                  <a:lnTo>
                    <a:pt x="139" y="197"/>
                  </a:lnTo>
                  <a:lnTo>
                    <a:pt x="197" y="192"/>
                  </a:lnTo>
                  <a:lnTo>
                    <a:pt x="204" y="184"/>
                  </a:lnTo>
                  <a:lnTo>
                    <a:pt x="197" y="174"/>
                  </a:lnTo>
                  <a:lnTo>
                    <a:pt x="230" y="174"/>
                  </a:lnTo>
                  <a:lnTo>
                    <a:pt x="236" y="170"/>
                  </a:lnTo>
                  <a:lnTo>
                    <a:pt x="214" y="167"/>
                  </a:lnTo>
                  <a:lnTo>
                    <a:pt x="244" y="164"/>
                  </a:lnTo>
                  <a:lnTo>
                    <a:pt x="222" y="159"/>
                  </a:lnTo>
                  <a:lnTo>
                    <a:pt x="249" y="151"/>
                  </a:lnTo>
                  <a:lnTo>
                    <a:pt x="246" y="146"/>
                  </a:lnTo>
                  <a:lnTo>
                    <a:pt x="204" y="143"/>
                  </a:lnTo>
                  <a:lnTo>
                    <a:pt x="228" y="138"/>
                  </a:lnTo>
                  <a:lnTo>
                    <a:pt x="202" y="136"/>
                  </a:lnTo>
                  <a:lnTo>
                    <a:pt x="249" y="141"/>
                  </a:lnTo>
                  <a:lnTo>
                    <a:pt x="249" y="133"/>
                  </a:lnTo>
                  <a:lnTo>
                    <a:pt x="202" y="131"/>
                  </a:lnTo>
                  <a:lnTo>
                    <a:pt x="261" y="126"/>
                  </a:lnTo>
                  <a:lnTo>
                    <a:pt x="249" y="113"/>
                  </a:lnTo>
                  <a:lnTo>
                    <a:pt x="290" y="121"/>
                  </a:lnTo>
                  <a:lnTo>
                    <a:pt x="306" y="108"/>
                  </a:lnTo>
                  <a:lnTo>
                    <a:pt x="282" y="105"/>
                  </a:lnTo>
                  <a:lnTo>
                    <a:pt x="314" y="102"/>
                  </a:lnTo>
                  <a:lnTo>
                    <a:pt x="308" y="95"/>
                  </a:lnTo>
                  <a:lnTo>
                    <a:pt x="321" y="97"/>
                  </a:lnTo>
                  <a:lnTo>
                    <a:pt x="396" y="62"/>
                  </a:lnTo>
                  <a:lnTo>
                    <a:pt x="314" y="72"/>
                  </a:lnTo>
                  <a:lnTo>
                    <a:pt x="359" y="59"/>
                  </a:lnTo>
                  <a:lnTo>
                    <a:pt x="329" y="59"/>
                  </a:lnTo>
                  <a:lnTo>
                    <a:pt x="326" y="52"/>
                  </a:lnTo>
                  <a:lnTo>
                    <a:pt x="375" y="55"/>
                  </a:lnTo>
                  <a:lnTo>
                    <a:pt x="442" y="34"/>
                  </a:lnTo>
                  <a:lnTo>
                    <a:pt x="442" y="26"/>
                  </a:lnTo>
                  <a:lnTo>
                    <a:pt x="411" y="26"/>
                  </a:lnTo>
                  <a:lnTo>
                    <a:pt x="405" y="11"/>
                  </a:lnTo>
                  <a:lnTo>
                    <a:pt x="329" y="21"/>
                  </a:lnTo>
                  <a:lnTo>
                    <a:pt x="365" y="8"/>
                  </a:lnTo>
                  <a:lnTo>
                    <a:pt x="261" y="0"/>
                  </a:lnTo>
                  <a:lnTo>
                    <a:pt x="254" y="8"/>
                  </a:lnTo>
                  <a:lnTo>
                    <a:pt x="261" y="16"/>
                  </a:lnTo>
                  <a:lnTo>
                    <a:pt x="244" y="5"/>
                  </a:lnTo>
                  <a:lnTo>
                    <a:pt x="197" y="5"/>
                  </a:lnTo>
                  <a:lnTo>
                    <a:pt x="230" y="21"/>
                  </a:lnTo>
                  <a:lnTo>
                    <a:pt x="217" y="26"/>
                  </a:lnTo>
                  <a:lnTo>
                    <a:pt x="202" y="11"/>
                  </a:lnTo>
                  <a:lnTo>
                    <a:pt x="161" y="8"/>
                  </a:lnTo>
                  <a:lnTo>
                    <a:pt x="169" y="19"/>
                  </a:lnTo>
                  <a:lnTo>
                    <a:pt x="137" y="16"/>
                  </a:lnTo>
                  <a:lnTo>
                    <a:pt x="155" y="23"/>
                  </a:lnTo>
                  <a:lnTo>
                    <a:pt x="129" y="19"/>
                  </a:lnTo>
                  <a:lnTo>
                    <a:pt x="134" y="23"/>
                  </a:lnTo>
                  <a:lnTo>
                    <a:pt x="121" y="26"/>
                  </a:lnTo>
                  <a:lnTo>
                    <a:pt x="155" y="44"/>
                  </a:lnTo>
                  <a:lnTo>
                    <a:pt x="83" y="26"/>
                  </a:lnTo>
                  <a:lnTo>
                    <a:pt x="64" y="34"/>
                  </a:lnTo>
                  <a:lnTo>
                    <a:pt x="93" y="44"/>
                  </a:lnTo>
                  <a:lnTo>
                    <a:pt x="46" y="36"/>
                  </a:lnTo>
                  <a:lnTo>
                    <a:pt x="0" y="55"/>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19" name="Freeform 83"/>
            <p:cNvSpPr>
              <a:spLocks/>
            </p:cNvSpPr>
            <p:nvPr/>
          </p:nvSpPr>
          <p:spPr bwMode="auto">
            <a:xfrm>
              <a:off x="1337" y="1186"/>
              <a:ext cx="399" cy="235"/>
            </a:xfrm>
            <a:custGeom>
              <a:avLst/>
              <a:gdLst>
                <a:gd name="T0" fmla="*/ 19 w 449"/>
                <a:gd name="T1" fmla="*/ 66 h 235"/>
                <a:gd name="T2" fmla="*/ 36 w 449"/>
                <a:gd name="T3" fmla="*/ 69 h 235"/>
                <a:gd name="T4" fmla="*/ 84 w 449"/>
                <a:gd name="T5" fmla="*/ 69 h 235"/>
                <a:gd name="T6" fmla="*/ 75 w 449"/>
                <a:gd name="T7" fmla="*/ 76 h 235"/>
                <a:gd name="T8" fmla="*/ 64 w 449"/>
                <a:gd name="T9" fmla="*/ 92 h 235"/>
                <a:gd name="T10" fmla="*/ 97 w 449"/>
                <a:gd name="T11" fmla="*/ 92 h 235"/>
                <a:gd name="T12" fmla="*/ 135 w 449"/>
                <a:gd name="T13" fmla="*/ 71 h 235"/>
                <a:gd name="T14" fmla="*/ 188 w 449"/>
                <a:gd name="T15" fmla="*/ 76 h 235"/>
                <a:gd name="T16" fmla="*/ 137 w 449"/>
                <a:gd name="T17" fmla="*/ 124 h 235"/>
                <a:gd name="T18" fmla="*/ 62 w 449"/>
                <a:gd name="T19" fmla="*/ 100 h 235"/>
                <a:gd name="T20" fmla="*/ 62 w 449"/>
                <a:gd name="T21" fmla="*/ 116 h 235"/>
                <a:gd name="T22" fmla="*/ 120 w 449"/>
                <a:gd name="T23" fmla="*/ 145 h 235"/>
                <a:gd name="T24" fmla="*/ 76 w 449"/>
                <a:gd name="T25" fmla="*/ 147 h 235"/>
                <a:gd name="T26" fmla="*/ 68 w 449"/>
                <a:gd name="T27" fmla="*/ 166 h 235"/>
                <a:gd name="T28" fmla="*/ 83 w 449"/>
                <a:gd name="T29" fmla="*/ 158 h 235"/>
                <a:gd name="T30" fmla="*/ 70 w 449"/>
                <a:gd name="T31" fmla="*/ 179 h 235"/>
                <a:gd name="T32" fmla="*/ 81 w 449"/>
                <a:gd name="T33" fmla="*/ 192 h 235"/>
                <a:gd name="T34" fmla="*/ 84 w 449"/>
                <a:gd name="T35" fmla="*/ 197 h 235"/>
                <a:gd name="T36" fmla="*/ 58 w 449"/>
                <a:gd name="T37" fmla="*/ 205 h 235"/>
                <a:gd name="T38" fmla="*/ 37 w 449"/>
                <a:gd name="T39" fmla="*/ 216 h 235"/>
                <a:gd name="T40" fmla="*/ 75 w 449"/>
                <a:gd name="T41" fmla="*/ 231 h 235"/>
                <a:gd name="T42" fmla="*/ 100 w 449"/>
                <a:gd name="T43" fmla="*/ 226 h 235"/>
                <a:gd name="T44" fmla="*/ 110 w 449"/>
                <a:gd name="T45" fmla="*/ 223 h 235"/>
                <a:gd name="T46" fmla="*/ 124 w 449"/>
                <a:gd name="T47" fmla="*/ 234 h 235"/>
                <a:gd name="T48" fmla="*/ 147 w 449"/>
                <a:gd name="T49" fmla="*/ 213 h 235"/>
                <a:gd name="T50" fmla="*/ 158 w 449"/>
                <a:gd name="T51" fmla="*/ 197 h 235"/>
                <a:gd name="T52" fmla="*/ 184 w 449"/>
                <a:gd name="T53" fmla="*/ 179 h 235"/>
                <a:gd name="T54" fmla="*/ 195 w 449"/>
                <a:gd name="T55" fmla="*/ 168 h 235"/>
                <a:gd name="T56" fmla="*/ 196 w 449"/>
                <a:gd name="T57" fmla="*/ 150 h 235"/>
                <a:gd name="T58" fmla="*/ 162 w 449"/>
                <a:gd name="T59" fmla="*/ 140 h 235"/>
                <a:gd name="T60" fmla="*/ 162 w 449"/>
                <a:gd name="T61" fmla="*/ 134 h 235"/>
                <a:gd name="T62" fmla="*/ 232 w 449"/>
                <a:gd name="T63" fmla="*/ 124 h 235"/>
                <a:gd name="T64" fmla="*/ 251 w 449"/>
                <a:gd name="T65" fmla="*/ 105 h 235"/>
                <a:gd name="T66" fmla="*/ 316 w 449"/>
                <a:gd name="T67" fmla="*/ 64 h 235"/>
                <a:gd name="T68" fmla="*/ 263 w 449"/>
                <a:gd name="T69" fmla="*/ 61 h 235"/>
                <a:gd name="T70" fmla="*/ 354 w 449"/>
                <a:gd name="T71" fmla="*/ 35 h 235"/>
                <a:gd name="T72" fmla="*/ 324 w 449"/>
                <a:gd name="T73" fmla="*/ 11 h 235"/>
                <a:gd name="T74" fmla="*/ 209 w 449"/>
                <a:gd name="T75" fmla="*/ 0 h 235"/>
                <a:gd name="T76" fmla="*/ 195 w 449"/>
                <a:gd name="T77" fmla="*/ 5 h 235"/>
                <a:gd name="T78" fmla="*/ 174 w 449"/>
                <a:gd name="T79" fmla="*/ 27 h 235"/>
                <a:gd name="T80" fmla="*/ 135 w 449"/>
                <a:gd name="T81" fmla="*/ 19 h 235"/>
                <a:gd name="T82" fmla="*/ 103 w 449"/>
                <a:gd name="T83" fmla="*/ 19 h 235"/>
                <a:gd name="T84" fmla="*/ 124 w 449"/>
                <a:gd name="T85" fmla="*/ 45 h 235"/>
                <a:gd name="T86" fmla="*/ 75 w 449"/>
                <a:gd name="T87" fmla="*/ 45 h 2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9" h="235">
                  <a:moveTo>
                    <a:pt x="0" y="56"/>
                  </a:moveTo>
                  <a:lnTo>
                    <a:pt x="37" y="56"/>
                  </a:lnTo>
                  <a:lnTo>
                    <a:pt x="24" y="66"/>
                  </a:lnTo>
                  <a:lnTo>
                    <a:pt x="81" y="61"/>
                  </a:lnTo>
                  <a:lnTo>
                    <a:pt x="29" y="66"/>
                  </a:lnTo>
                  <a:lnTo>
                    <a:pt x="45" y="69"/>
                  </a:lnTo>
                  <a:lnTo>
                    <a:pt x="29" y="71"/>
                  </a:lnTo>
                  <a:lnTo>
                    <a:pt x="37" y="76"/>
                  </a:lnTo>
                  <a:lnTo>
                    <a:pt x="107" y="69"/>
                  </a:lnTo>
                  <a:lnTo>
                    <a:pt x="37" y="79"/>
                  </a:lnTo>
                  <a:lnTo>
                    <a:pt x="65" y="92"/>
                  </a:lnTo>
                  <a:lnTo>
                    <a:pt x="94" y="76"/>
                  </a:lnTo>
                  <a:lnTo>
                    <a:pt x="141" y="74"/>
                  </a:lnTo>
                  <a:lnTo>
                    <a:pt x="94" y="79"/>
                  </a:lnTo>
                  <a:lnTo>
                    <a:pt x="81" y="92"/>
                  </a:lnTo>
                  <a:lnTo>
                    <a:pt x="113" y="95"/>
                  </a:lnTo>
                  <a:lnTo>
                    <a:pt x="141" y="79"/>
                  </a:lnTo>
                  <a:lnTo>
                    <a:pt x="123" y="92"/>
                  </a:lnTo>
                  <a:lnTo>
                    <a:pt x="141" y="92"/>
                  </a:lnTo>
                  <a:lnTo>
                    <a:pt x="176" y="84"/>
                  </a:lnTo>
                  <a:lnTo>
                    <a:pt x="171" y="71"/>
                  </a:lnTo>
                  <a:lnTo>
                    <a:pt x="207" y="61"/>
                  </a:lnTo>
                  <a:lnTo>
                    <a:pt x="181" y="84"/>
                  </a:lnTo>
                  <a:lnTo>
                    <a:pt x="239" y="76"/>
                  </a:lnTo>
                  <a:lnTo>
                    <a:pt x="126" y="100"/>
                  </a:lnTo>
                  <a:lnTo>
                    <a:pt x="152" y="124"/>
                  </a:lnTo>
                  <a:lnTo>
                    <a:pt x="173" y="124"/>
                  </a:lnTo>
                  <a:lnTo>
                    <a:pt x="163" y="129"/>
                  </a:lnTo>
                  <a:lnTo>
                    <a:pt x="115" y="103"/>
                  </a:lnTo>
                  <a:lnTo>
                    <a:pt x="79" y="100"/>
                  </a:lnTo>
                  <a:lnTo>
                    <a:pt x="79" y="111"/>
                  </a:lnTo>
                  <a:lnTo>
                    <a:pt x="94" y="113"/>
                  </a:lnTo>
                  <a:lnTo>
                    <a:pt x="79" y="116"/>
                  </a:lnTo>
                  <a:lnTo>
                    <a:pt x="126" y="142"/>
                  </a:lnTo>
                  <a:lnTo>
                    <a:pt x="102" y="145"/>
                  </a:lnTo>
                  <a:lnTo>
                    <a:pt x="152" y="145"/>
                  </a:lnTo>
                  <a:lnTo>
                    <a:pt x="126" y="150"/>
                  </a:lnTo>
                  <a:lnTo>
                    <a:pt x="139" y="158"/>
                  </a:lnTo>
                  <a:lnTo>
                    <a:pt x="97" y="147"/>
                  </a:lnTo>
                  <a:lnTo>
                    <a:pt x="73" y="152"/>
                  </a:lnTo>
                  <a:lnTo>
                    <a:pt x="63" y="174"/>
                  </a:lnTo>
                  <a:lnTo>
                    <a:pt x="87" y="166"/>
                  </a:lnTo>
                  <a:lnTo>
                    <a:pt x="84" y="174"/>
                  </a:lnTo>
                  <a:lnTo>
                    <a:pt x="92" y="174"/>
                  </a:lnTo>
                  <a:lnTo>
                    <a:pt x="105" y="158"/>
                  </a:lnTo>
                  <a:lnTo>
                    <a:pt x="100" y="171"/>
                  </a:lnTo>
                  <a:lnTo>
                    <a:pt x="115" y="174"/>
                  </a:lnTo>
                  <a:lnTo>
                    <a:pt x="89" y="179"/>
                  </a:lnTo>
                  <a:lnTo>
                    <a:pt x="102" y="179"/>
                  </a:lnTo>
                  <a:lnTo>
                    <a:pt x="92" y="181"/>
                  </a:lnTo>
                  <a:lnTo>
                    <a:pt x="102" y="192"/>
                  </a:lnTo>
                  <a:lnTo>
                    <a:pt x="123" y="189"/>
                  </a:lnTo>
                  <a:lnTo>
                    <a:pt x="139" y="176"/>
                  </a:lnTo>
                  <a:lnTo>
                    <a:pt x="107" y="197"/>
                  </a:lnTo>
                  <a:lnTo>
                    <a:pt x="79" y="181"/>
                  </a:lnTo>
                  <a:lnTo>
                    <a:pt x="50" y="184"/>
                  </a:lnTo>
                  <a:lnTo>
                    <a:pt x="73" y="205"/>
                  </a:lnTo>
                  <a:lnTo>
                    <a:pt x="37" y="213"/>
                  </a:lnTo>
                  <a:lnTo>
                    <a:pt x="39" y="226"/>
                  </a:lnTo>
                  <a:lnTo>
                    <a:pt x="47" y="216"/>
                  </a:lnTo>
                  <a:lnTo>
                    <a:pt x="47" y="226"/>
                  </a:lnTo>
                  <a:lnTo>
                    <a:pt x="76" y="221"/>
                  </a:lnTo>
                  <a:lnTo>
                    <a:pt x="94" y="231"/>
                  </a:lnTo>
                  <a:lnTo>
                    <a:pt x="105" y="228"/>
                  </a:lnTo>
                  <a:lnTo>
                    <a:pt x="97" y="221"/>
                  </a:lnTo>
                  <a:lnTo>
                    <a:pt x="126" y="226"/>
                  </a:lnTo>
                  <a:lnTo>
                    <a:pt x="123" y="216"/>
                  </a:lnTo>
                  <a:lnTo>
                    <a:pt x="131" y="226"/>
                  </a:lnTo>
                  <a:lnTo>
                    <a:pt x="139" y="223"/>
                  </a:lnTo>
                  <a:lnTo>
                    <a:pt x="136" y="218"/>
                  </a:lnTo>
                  <a:lnTo>
                    <a:pt x="157" y="223"/>
                  </a:lnTo>
                  <a:lnTo>
                    <a:pt x="157" y="234"/>
                  </a:lnTo>
                  <a:lnTo>
                    <a:pt x="197" y="223"/>
                  </a:lnTo>
                  <a:lnTo>
                    <a:pt x="202" y="213"/>
                  </a:lnTo>
                  <a:lnTo>
                    <a:pt x="186" y="213"/>
                  </a:lnTo>
                  <a:lnTo>
                    <a:pt x="183" y="202"/>
                  </a:lnTo>
                  <a:lnTo>
                    <a:pt x="141" y="202"/>
                  </a:lnTo>
                  <a:lnTo>
                    <a:pt x="200" y="197"/>
                  </a:lnTo>
                  <a:lnTo>
                    <a:pt x="207" y="189"/>
                  </a:lnTo>
                  <a:lnTo>
                    <a:pt x="200" y="179"/>
                  </a:lnTo>
                  <a:lnTo>
                    <a:pt x="233" y="179"/>
                  </a:lnTo>
                  <a:lnTo>
                    <a:pt x="239" y="174"/>
                  </a:lnTo>
                  <a:lnTo>
                    <a:pt x="217" y="171"/>
                  </a:lnTo>
                  <a:lnTo>
                    <a:pt x="247" y="168"/>
                  </a:lnTo>
                  <a:lnTo>
                    <a:pt x="225" y="163"/>
                  </a:lnTo>
                  <a:lnTo>
                    <a:pt x="252" y="155"/>
                  </a:lnTo>
                  <a:lnTo>
                    <a:pt x="249" y="150"/>
                  </a:lnTo>
                  <a:lnTo>
                    <a:pt x="207" y="147"/>
                  </a:lnTo>
                  <a:lnTo>
                    <a:pt x="231" y="142"/>
                  </a:lnTo>
                  <a:lnTo>
                    <a:pt x="205" y="140"/>
                  </a:lnTo>
                  <a:lnTo>
                    <a:pt x="252" y="145"/>
                  </a:lnTo>
                  <a:lnTo>
                    <a:pt x="252" y="137"/>
                  </a:lnTo>
                  <a:lnTo>
                    <a:pt x="205" y="134"/>
                  </a:lnTo>
                  <a:lnTo>
                    <a:pt x="265" y="129"/>
                  </a:lnTo>
                  <a:lnTo>
                    <a:pt x="252" y="116"/>
                  </a:lnTo>
                  <a:lnTo>
                    <a:pt x="294" y="124"/>
                  </a:lnTo>
                  <a:lnTo>
                    <a:pt x="310" y="111"/>
                  </a:lnTo>
                  <a:lnTo>
                    <a:pt x="286" y="108"/>
                  </a:lnTo>
                  <a:lnTo>
                    <a:pt x="318" y="105"/>
                  </a:lnTo>
                  <a:lnTo>
                    <a:pt x="312" y="98"/>
                  </a:lnTo>
                  <a:lnTo>
                    <a:pt x="325" y="100"/>
                  </a:lnTo>
                  <a:lnTo>
                    <a:pt x="401" y="64"/>
                  </a:lnTo>
                  <a:lnTo>
                    <a:pt x="318" y="74"/>
                  </a:lnTo>
                  <a:lnTo>
                    <a:pt x="364" y="61"/>
                  </a:lnTo>
                  <a:lnTo>
                    <a:pt x="333" y="61"/>
                  </a:lnTo>
                  <a:lnTo>
                    <a:pt x="330" y="53"/>
                  </a:lnTo>
                  <a:lnTo>
                    <a:pt x="380" y="56"/>
                  </a:lnTo>
                  <a:lnTo>
                    <a:pt x="448" y="35"/>
                  </a:lnTo>
                  <a:lnTo>
                    <a:pt x="448" y="27"/>
                  </a:lnTo>
                  <a:lnTo>
                    <a:pt x="417" y="27"/>
                  </a:lnTo>
                  <a:lnTo>
                    <a:pt x="411" y="11"/>
                  </a:lnTo>
                  <a:lnTo>
                    <a:pt x="333" y="22"/>
                  </a:lnTo>
                  <a:lnTo>
                    <a:pt x="370" y="8"/>
                  </a:lnTo>
                  <a:lnTo>
                    <a:pt x="265" y="0"/>
                  </a:lnTo>
                  <a:lnTo>
                    <a:pt x="257" y="8"/>
                  </a:lnTo>
                  <a:lnTo>
                    <a:pt x="265" y="16"/>
                  </a:lnTo>
                  <a:lnTo>
                    <a:pt x="247" y="5"/>
                  </a:lnTo>
                  <a:lnTo>
                    <a:pt x="200" y="5"/>
                  </a:lnTo>
                  <a:lnTo>
                    <a:pt x="233" y="22"/>
                  </a:lnTo>
                  <a:lnTo>
                    <a:pt x="220" y="27"/>
                  </a:lnTo>
                  <a:lnTo>
                    <a:pt x="205" y="11"/>
                  </a:lnTo>
                  <a:lnTo>
                    <a:pt x="163" y="8"/>
                  </a:lnTo>
                  <a:lnTo>
                    <a:pt x="171" y="19"/>
                  </a:lnTo>
                  <a:lnTo>
                    <a:pt x="139" y="16"/>
                  </a:lnTo>
                  <a:lnTo>
                    <a:pt x="157" y="24"/>
                  </a:lnTo>
                  <a:lnTo>
                    <a:pt x="131" y="19"/>
                  </a:lnTo>
                  <a:lnTo>
                    <a:pt x="136" y="24"/>
                  </a:lnTo>
                  <a:lnTo>
                    <a:pt x="123" y="27"/>
                  </a:lnTo>
                  <a:lnTo>
                    <a:pt x="157" y="45"/>
                  </a:lnTo>
                  <a:lnTo>
                    <a:pt x="84" y="27"/>
                  </a:lnTo>
                  <a:lnTo>
                    <a:pt x="65" y="35"/>
                  </a:lnTo>
                  <a:lnTo>
                    <a:pt x="94" y="45"/>
                  </a:lnTo>
                  <a:lnTo>
                    <a:pt x="47" y="37"/>
                  </a:lnTo>
                  <a:lnTo>
                    <a:pt x="0" y="5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20" name="Freeform 84"/>
            <p:cNvSpPr>
              <a:spLocks/>
            </p:cNvSpPr>
            <p:nvPr/>
          </p:nvSpPr>
          <p:spPr bwMode="auto">
            <a:xfrm>
              <a:off x="1360" y="1488"/>
              <a:ext cx="369" cy="297"/>
            </a:xfrm>
            <a:custGeom>
              <a:avLst/>
              <a:gdLst>
                <a:gd name="T0" fmla="*/ 3 w 415"/>
                <a:gd name="T1" fmla="*/ 33 h 297"/>
                <a:gd name="T2" fmla="*/ 39 w 415"/>
                <a:gd name="T3" fmla="*/ 0 h 297"/>
                <a:gd name="T4" fmla="*/ 39 w 415"/>
                <a:gd name="T5" fmla="*/ 33 h 297"/>
                <a:gd name="T6" fmla="*/ 58 w 415"/>
                <a:gd name="T7" fmla="*/ 70 h 297"/>
                <a:gd name="T8" fmla="*/ 60 w 415"/>
                <a:gd name="T9" fmla="*/ 74 h 297"/>
                <a:gd name="T10" fmla="*/ 47 w 415"/>
                <a:gd name="T11" fmla="*/ 49 h 297"/>
                <a:gd name="T12" fmla="*/ 49 w 415"/>
                <a:gd name="T13" fmla="*/ 25 h 297"/>
                <a:gd name="T14" fmla="*/ 52 w 415"/>
                <a:gd name="T15" fmla="*/ 24 h 297"/>
                <a:gd name="T16" fmla="*/ 58 w 415"/>
                <a:gd name="T17" fmla="*/ 13 h 297"/>
                <a:gd name="T18" fmla="*/ 84 w 415"/>
                <a:gd name="T19" fmla="*/ 2 h 297"/>
                <a:gd name="T20" fmla="*/ 98 w 415"/>
                <a:gd name="T21" fmla="*/ 18 h 297"/>
                <a:gd name="T22" fmla="*/ 104 w 415"/>
                <a:gd name="T23" fmla="*/ 51 h 297"/>
                <a:gd name="T24" fmla="*/ 124 w 415"/>
                <a:gd name="T25" fmla="*/ 43 h 297"/>
                <a:gd name="T26" fmla="*/ 170 w 415"/>
                <a:gd name="T27" fmla="*/ 36 h 297"/>
                <a:gd name="T28" fmla="*/ 172 w 415"/>
                <a:gd name="T29" fmla="*/ 59 h 297"/>
                <a:gd name="T30" fmla="*/ 182 w 415"/>
                <a:gd name="T31" fmla="*/ 65 h 297"/>
                <a:gd name="T32" fmla="*/ 203 w 415"/>
                <a:gd name="T33" fmla="*/ 59 h 297"/>
                <a:gd name="T34" fmla="*/ 214 w 415"/>
                <a:gd name="T35" fmla="*/ 72 h 297"/>
                <a:gd name="T36" fmla="*/ 223 w 415"/>
                <a:gd name="T37" fmla="*/ 74 h 297"/>
                <a:gd name="T38" fmla="*/ 232 w 415"/>
                <a:gd name="T39" fmla="*/ 79 h 297"/>
                <a:gd name="T40" fmla="*/ 247 w 415"/>
                <a:gd name="T41" fmla="*/ 87 h 297"/>
                <a:gd name="T42" fmla="*/ 246 w 415"/>
                <a:gd name="T43" fmla="*/ 101 h 297"/>
                <a:gd name="T44" fmla="*/ 252 w 415"/>
                <a:gd name="T45" fmla="*/ 98 h 297"/>
                <a:gd name="T46" fmla="*/ 244 w 415"/>
                <a:gd name="T47" fmla="*/ 113 h 297"/>
                <a:gd name="T48" fmla="*/ 246 w 415"/>
                <a:gd name="T49" fmla="*/ 123 h 297"/>
                <a:gd name="T50" fmla="*/ 247 w 415"/>
                <a:gd name="T51" fmla="*/ 139 h 297"/>
                <a:gd name="T52" fmla="*/ 289 w 415"/>
                <a:gd name="T53" fmla="*/ 152 h 297"/>
                <a:gd name="T54" fmla="*/ 309 w 415"/>
                <a:gd name="T55" fmla="*/ 173 h 297"/>
                <a:gd name="T56" fmla="*/ 327 w 415"/>
                <a:gd name="T57" fmla="*/ 185 h 297"/>
                <a:gd name="T58" fmla="*/ 315 w 415"/>
                <a:gd name="T59" fmla="*/ 192 h 297"/>
                <a:gd name="T60" fmla="*/ 315 w 415"/>
                <a:gd name="T61" fmla="*/ 214 h 297"/>
                <a:gd name="T62" fmla="*/ 302 w 415"/>
                <a:gd name="T63" fmla="*/ 226 h 297"/>
                <a:gd name="T64" fmla="*/ 252 w 415"/>
                <a:gd name="T65" fmla="*/ 192 h 297"/>
                <a:gd name="T66" fmla="*/ 255 w 415"/>
                <a:gd name="T67" fmla="*/ 214 h 297"/>
                <a:gd name="T68" fmla="*/ 268 w 415"/>
                <a:gd name="T69" fmla="*/ 228 h 297"/>
                <a:gd name="T70" fmla="*/ 287 w 415"/>
                <a:gd name="T71" fmla="*/ 244 h 297"/>
                <a:gd name="T72" fmla="*/ 291 w 415"/>
                <a:gd name="T73" fmla="*/ 280 h 297"/>
                <a:gd name="T74" fmla="*/ 276 w 415"/>
                <a:gd name="T75" fmla="*/ 296 h 297"/>
                <a:gd name="T76" fmla="*/ 206 w 415"/>
                <a:gd name="T77" fmla="*/ 260 h 297"/>
                <a:gd name="T78" fmla="*/ 197 w 415"/>
                <a:gd name="T79" fmla="*/ 250 h 297"/>
                <a:gd name="T80" fmla="*/ 176 w 415"/>
                <a:gd name="T81" fmla="*/ 228 h 297"/>
                <a:gd name="T82" fmla="*/ 166 w 415"/>
                <a:gd name="T83" fmla="*/ 233 h 297"/>
                <a:gd name="T84" fmla="*/ 137 w 415"/>
                <a:gd name="T85" fmla="*/ 233 h 297"/>
                <a:gd name="T86" fmla="*/ 190 w 415"/>
                <a:gd name="T87" fmla="*/ 216 h 297"/>
                <a:gd name="T88" fmla="*/ 203 w 415"/>
                <a:gd name="T89" fmla="*/ 173 h 297"/>
                <a:gd name="T90" fmla="*/ 174 w 415"/>
                <a:gd name="T91" fmla="*/ 133 h 297"/>
                <a:gd name="T92" fmla="*/ 153 w 415"/>
                <a:gd name="T93" fmla="*/ 139 h 297"/>
                <a:gd name="T94" fmla="*/ 164 w 415"/>
                <a:gd name="T95" fmla="*/ 121 h 297"/>
                <a:gd name="T96" fmla="*/ 140 w 415"/>
                <a:gd name="T97" fmla="*/ 98 h 297"/>
                <a:gd name="T98" fmla="*/ 129 w 415"/>
                <a:gd name="T99" fmla="*/ 106 h 297"/>
                <a:gd name="T100" fmla="*/ 104 w 415"/>
                <a:gd name="T101" fmla="*/ 111 h 297"/>
                <a:gd name="T102" fmla="*/ 6 w 415"/>
                <a:gd name="T103" fmla="*/ 74 h 297"/>
                <a:gd name="T104" fmla="*/ 0 w 415"/>
                <a:gd name="T105" fmla="*/ 67 h 2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5" h="297">
                  <a:moveTo>
                    <a:pt x="0" y="67"/>
                  </a:moveTo>
                  <a:lnTo>
                    <a:pt x="3" y="33"/>
                  </a:lnTo>
                  <a:lnTo>
                    <a:pt x="21" y="10"/>
                  </a:lnTo>
                  <a:lnTo>
                    <a:pt x="49" y="0"/>
                  </a:lnTo>
                  <a:lnTo>
                    <a:pt x="73" y="2"/>
                  </a:lnTo>
                  <a:lnTo>
                    <a:pt x="49" y="33"/>
                  </a:lnTo>
                  <a:lnTo>
                    <a:pt x="54" y="51"/>
                  </a:lnTo>
                  <a:lnTo>
                    <a:pt x="73" y="70"/>
                  </a:lnTo>
                  <a:lnTo>
                    <a:pt x="49" y="77"/>
                  </a:lnTo>
                  <a:lnTo>
                    <a:pt x="75" y="74"/>
                  </a:lnTo>
                  <a:lnTo>
                    <a:pt x="75" y="62"/>
                  </a:lnTo>
                  <a:lnTo>
                    <a:pt x="60" y="49"/>
                  </a:lnTo>
                  <a:lnTo>
                    <a:pt x="75" y="38"/>
                  </a:lnTo>
                  <a:lnTo>
                    <a:pt x="62" y="25"/>
                  </a:lnTo>
                  <a:lnTo>
                    <a:pt x="88" y="31"/>
                  </a:lnTo>
                  <a:lnTo>
                    <a:pt x="65" y="24"/>
                  </a:lnTo>
                  <a:lnTo>
                    <a:pt x="91" y="24"/>
                  </a:lnTo>
                  <a:lnTo>
                    <a:pt x="73" y="13"/>
                  </a:lnTo>
                  <a:lnTo>
                    <a:pt x="94" y="13"/>
                  </a:lnTo>
                  <a:lnTo>
                    <a:pt x="106" y="2"/>
                  </a:lnTo>
                  <a:lnTo>
                    <a:pt x="124" y="2"/>
                  </a:lnTo>
                  <a:lnTo>
                    <a:pt x="124" y="18"/>
                  </a:lnTo>
                  <a:lnTo>
                    <a:pt x="137" y="24"/>
                  </a:lnTo>
                  <a:lnTo>
                    <a:pt x="132" y="51"/>
                  </a:lnTo>
                  <a:lnTo>
                    <a:pt x="148" y="36"/>
                  </a:lnTo>
                  <a:lnTo>
                    <a:pt x="158" y="43"/>
                  </a:lnTo>
                  <a:lnTo>
                    <a:pt x="178" y="31"/>
                  </a:lnTo>
                  <a:lnTo>
                    <a:pt x="215" y="36"/>
                  </a:lnTo>
                  <a:lnTo>
                    <a:pt x="228" y="51"/>
                  </a:lnTo>
                  <a:lnTo>
                    <a:pt x="218" y="59"/>
                  </a:lnTo>
                  <a:lnTo>
                    <a:pt x="241" y="57"/>
                  </a:lnTo>
                  <a:lnTo>
                    <a:pt x="230" y="65"/>
                  </a:lnTo>
                  <a:lnTo>
                    <a:pt x="246" y="70"/>
                  </a:lnTo>
                  <a:lnTo>
                    <a:pt x="256" y="59"/>
                  </a:lnTo>
                  <a:lnTo>
                    <a:pt x="269" y="65"/>
                  </a:lnTo>
                  <a:lnTo>
                    <a:pt x="271" y="72"/>
                  </a:lnTo>
                  <a:lnTo>
                    <a:pt x="261" y="74"/>
                  </a:lnTo>
                  <a:lnTo>
                    <a:pt x="282" y="74"/>
                  </a:lnTo>
                  <a:lnTo>
                    <a:pt x="280" y="84"/>
                  </a:lnTo>
                  <a:lnTo>
                    <a:pt x="293" y="79"/>
                  </a:lnTo>
                  <a:lnTo>
                    <a:pt x="285" y="87"/>
                  </a:lnTo>
                  <a:lnTo>
                    <a:pt x="313" y="87"/>
                  </a:lnTo>
                  <a:lnTo>
                    <a:pt x="298" y="101"/>
                  </a:lnTo>
                  <a:lnTo>
                    <a:pt x="311" y="101"/>
                  </a:lnTo>
                  <a:lnTo>
                    <a:pt x="305" y="106"/>
                  </a:lnTo>
                  <a:lnTo>
                    <a:pt x="318" y="98"/>
                  </a:lnTo>
                  <a:lnTo>
                    <a:pt x="331" y="106"/>
                  </a:lnTo>
                  <a:lnTo>
                    <a:pt x="308" y="113"/>
                  </a:lnTo>
                  <a:lnTo>
                    <a:pt x="341" y="121"/>
                  </a:lnTo>
                  <a:lnTo>
                    <a:pt x="311" y="123"/>
                  </a:lnTo>
                  <a:lnTo>
                    <a:pt x="326" y="128"/>
                  </a:lnTo>
                  <a:lnTo>
                    <a:pt x="313" y="139"/>
                  </a:lnTo>
                  <a:lnTo>
                    <a:pt x="349" y="154"/>
                  </a:lnTo>
                  <a:lnTo>
                    <a:pt x="365" y="152"/>
                  </a:lnTo>
                  <a:lnTo>
                    <a:pt x="375" y="175"/>
                  </a:lnTo>
                  <a:lnTo>
                    <a:pt x="390" y="173"/>
                  </a:lnTo>
                  <a:lnTo>
                    <a:pt x="388" y="180"/>
                  </a:lnTo>
                  <a:lnTo>
                    <a:pt x="414" y="185"/>
                  </a:lnTo>
                  <a:lnTo>
                    <a:pt x="411" y="195"/>
                  </a:lnTo>
                  <a:lnTo>
                    <a:pt x="398" y="192"/>
                  </a:lnTo>
                  <a:lnTo>
                    <a:pt x="406" y="200"/>
                  </a:lnTo>
                  <a:lnTo>
                    <a:pt x="398" y="214"/>
                  </a:lnTo>
                  <a:lnTo>
                    <a:pt x="385" y="206"/>
                  </a:lnTo>
                  <a:lnTo>
                    <a:pt x="382" y="226"/>
                  </a:lnTo>
                  <a:lnTo>
                    <a:pt x="336" y="190"/>
                  </a:lnTo>
                  <a:lnTo>
                    <a:pt x="318" y="192"/>
                  </a:lnTo>
                  <a:lnTo>
                    <a:pt x="333" y="203"/>
                  </a:lnTo>
                  <a:lnTo>
                    <a:pt x="323" y="214"/>
                  </a:lnTo>
                  <a:lnTo>
                    <a:pt x="331" y="211"/>
                  </a:lnTo>
                  <a:lnTo>
                    <a:pt x="339" y="228"/>
                  </a:lnTo>
                  <a:lnTo>
                    <a:pt x="365" y="233"/>
                  </a:lnTo>
                  <a:lnTo>
                    <a:pt x="363" y="244"/>
                  </a:lnTo>
                  <a:lnTo>
                    <a:pt x="373" y="257"/>
                  </a:lnTo>
                  <a:lnTo>
                    <a:pt x="368" y="280"/>
                  </a:lnTo>
                  <a:lnTo>
                    <a:pt x="305" y="255"/>
                  </a:lnTo>
                  <a:lnTo>
                    <a:pt x="349" y="296"/>
                  </a:lnTo>
                  <a:lnTo>
                    <a:pt x="271" y="270"/>
                  </a:lnTo>
                  <a:lnTo>
                    <a:pt x="261" y="260"/>
                  </a:lnTo>
                  <a:lnTo>
                    <a:pt x="271" y="257"/>
                  </a:lnTo>
                  <a:lnTo>
                    <a:pt x="248" y="250"/>
                  </a:lnTo>
                  <a:lnTo>
                    <a:pt x="241" y="233"/>
                  </a:lnTo>
                  <a:lnTo>
                    <a:pt x="223" y="228"/>
                  </a:lnTo>
                  <a:lnTo>
                    <a:pt x="223" y="239"/>
                  </a:lnTo>
                  <a:lnTo>
                    <a:pt x="210" y="233"/>
                  </a:lnTo>
                  <a:lnTo>
                    <a:pt x="191" y="241"/>
                  </a:lnTo>
                  <a:lnTo>
                    <a:pt x="173" y="233"/>
                  </a:lnTo>
                  <a:lnTo>
                    <a:pt x="183" y="216"/>
                  </a:lnTo>
                  <a:lnTo>
                    <a:pt x="241" y="216"/>
                  </a:lnTo>
                  <a:lnTo>
                    <a:pt x="225" y="198"/>
                  </a:lnTo>
                  <a:lnTo>
                    <a:pt x="256" y="173"/>
                  </a:lnTo>
                  <a:lnTo>
                    <a:pt x="233" y="136"/>
                  </a:lnTo>
                  <a:lnTo>
                    <a:pt x="220" y="133"/>
                  </a:lnTo>
                  <a:lnTo>
                    <a:pt x="228" y="125"/>
                  </a:lnTo>
                  <a:lnTo>
                    <a:pt x="194" y="139"/>
                  </a:lnTo>
                  <a:lnTo>
                    <a:pt x="191" y="125"/>
                  </a:lnTo>
                  <a:lnTo>
                    <a:pt x="207" y="121"/>
                  </a:lnTo>
                  <a:lnTo>
                    <a:pt x="181" y="108"/>
                  </a:lnTo>
                  <a:lnTo>
                    <a:pt x="178" y="98"/>
                  </a:lnTo>
                  <a:lnTo>
                    <a:pt x="155" y="90"/>
                  </a:lnTo>
                  <a:lnTo>
                    <a:pt x="163" y="106"/>
                  </a:lnTo>
                  <a:lnTo>
                    <a:pt x="119" y="101"/>
                  </a:lnTo>
                  <a:lnTo>
                    <a:pt x="132" y="111"/>
                  </a:lnTo>
                  <a:lnTo>
                    <a:pt x="27" y="95"/>
                  </a:lnTo>
                  <a:lnTo>
                    <a:pt x="8" y="74"/>
                  </a:lnTo>
                  <a:lnTo>
                    <a:pt x="41" y="77"/>
                  </a:lnTo>
                  <a:lnTo>
                    <a:pt x="0" y="67"/>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21" name="Freeform 85"/>
            <p:cNvSpPr>
              <a:spLocks/>
            </p:cNvSpPr>
            <p:nvPr/>
          </p:nvSpPr>
          <p:spPr bwMode="auto">
            <a:xfrm>
              <a:off x="1360" y="1488"/>
              <a:ext cx="374" cy="303"/>
            </a:xfrm>
            <a:custGeom>
              <a:avLst/>
              <a:gdLst>
                <a:gd name="T0" fmla="*/ 3 w 421"/>
                <a:gd name="T1" fmla="*/ 34 h 303"/>
                <a:gd name="T2" fmla="*/ 39 w 421"/>
                <a:gd name="T3" fmla="*/ 0 h 303"/>
                <a:gd name="T4" fmla="*/ 39 w 421"/>
                <a:gd name="T5" fmla="*/ 34 h 303"/>
                <a:gd name="T6" fmla="*/ 59 w 421"/>
                <a:gd name="T7" fmla="*/ 71 h 303"/>
                <a:gd name="T8" fmla="*/ 60 w 421"/>
                <a:gd name="T9" fmla="*/ 76 h 303"/>
                <a:gd name="T10" fmla="*/ 48 w 421"/>
                <a:gd name="T11" fmla="*/ 50 h 303"/>
                <a:gd name="T12" fmla="*/ 50 w 421"/>
                <a:gd name="T13" fmla="*/ 26 h 303"/>
                <a:gd name="T14" fmla="*/ 52 w 421"/>
                <a:gd name="T15" fmla="*/ 24 h 303"/>
                <a:gd name="T16" fmla="*/ 59 w 421"/>
                <a:gd name="T17" fmla="*/ 13 h 303"/>
                <a:gd name="T18" fmla="*/ 85 w 421"/>
                <a:gd name="T19" fmla="*/ 2 h 303"/>
                <a:gd name="T20" fmla="*/ 99 w 421"/>
                <a:gd name="T21" fmla="*/ 18 h 303"/>
                <a:gd name="T22" fmla="*/ 106 w 421"/>
                <a:gd name="T23" fmla="*/ 52 h 303"/>
                <a:gd name="T24" fmla="*/ 126 w 421"/>
                <a:gd name="T25" fmla="*/ 44 h 303"/>
                <a:gd name="T26" fmla="*/ 172 w 421"/>
                <a:gd name="T27" fmla="*/ 37 h 303"/>
                <a:gd name="T28" fmla="*/ 174 w 421"/>
                <a:gd name="T29" fmla="*/ 60 h 303"/>
                <a:gd name="T30" fmla="*/ 184 w 421"/>
                <a:gd name="T31" fmla="*/ 66 h 303"/>
                <a:gd name="T32" fmla="*/ 205 w 421"/>
                <a:gd name="T33" fmla="*/ 60 h 303"/>
                <a:gd name="T34" fmla="*/ 217 w 421"/>
                <a:gd name="T35" fmla="*/ 73 h 303"/>
                <a:gd name="T36" fmla="*/ 226 w 421"/>
                <a:gd name="T37" fmla="*/ 76 h 303"/>
                <a:gd name="T38" fmla="*/ 235 w 421"/>
                <a:gd name="T39" fmla="*/ 81 h 303"/>
                <a:gd name="T40" fmla="*/ 251 w 421"/>
                <a:gd name="T41" fmla="*/ 89 h 303"/>
                <a:gd name="T42" fmla="*/ 249 w 421"/>
                <a:gd name="T43" fmla="*/ 103 h 303"/>
                <a:gd name="T44" fmla="*/ 255 w 421"/>
                <a:gd name="T45" fmla="*/ 100 h 303"/>
                <a:gd name="T46" fmla="*/ 246 w 421"/>
                <a:gd name="T47" fmla="*/ 115 h 303"/>
                <a:gd name="T48" fmla="*/ 249 w 421"/>
                <a:gd name="T49" fmla="*/ 126 h 303"/>
                <a:gd name="T50" fmla="*/ 251 w 421"/>
                <a:gd name="T51" fmla="*/ 142 h 303"/>
                <a:gd name="T52" fmla="*/ 292 w 421"/>
                <a:gd name="T53" fmla="*/ 155 h 303"/>
                <a:gd name="T54" fmla="*/ 313 w 421"/>
                <a:gd name="T55" fmla="*/ 176 h 303"/>
                <a:gd name="T56" fmla="*/ 331 w 421"/>
                <a:gd name="T57" fmla="*/ 189 h 303"/>
                <a:gd name="T58" fmla="*/ 319 w 421"/>
                <a:gd name="T59" fmla="*/ 196 h 303"/>
                <a:gd name="T60" fmla="*/ 319 w 421"/>
                <a:gd name="T61" fmla="*/ 218 h 303"/>
                <a:gd name="T62" fmla="*/ 306 w 421"/>
                <a:gd name="T63" fmla="*/ 231 h 303"/>
                <a:gd name="T64" fmla="*/ 255 w 421"/>
                <a:gd name="T65" fmla="*/ 196 h 303"/>
                <a:gd name="T66" fmla="*/ 259 w 421"/>
                <a:gd name="T67" fmla="*/ 218 h 303"/>
                <a:gd name="T68" fmla="*/ 272 w 421"/>
                <a:gd name="T69" fmla="*/ 233 h 303"/>
                <a:gd name="T70" fmla="*/ 290 w 421"/>
                <a:gd name="T71" fmla="*/ 249 h 303"/>
                <a:gd name="T72" fmla="*/ 294 w 421"/>
                <a:gd name="T73" fmla="*/ 286 h 303"/>
                <a:gd name="T74" fmla="*/ 279 w 421"/>
                <a:gd name="T75" fmla="*/ 302 h 303"/>
                <a:gd name="T76" fmla="*/ 209 w 421"/>
                <a:gd name="T77" fmla="*/ 265 h 303"/>
                <a:gd name="T78" fmla="*/ 199 w 421"/>
                <a:gd name="T79" fmla="*/ 255 h 303"/>
                <a:gd name="T80" fmla="*/ 179 w 421"/>
                <a:gd name="T81" fmla="*/ 233 h 303"/>
                <a:gd name="T82" fmla="*/ 168 w 421"/>
                <a:gd name="T83" fmla="*/ 238 h 303"/>
                <a:gd name="T84" fmla="*/ 139 w 421"/>
                <a:gd name="T85" fmla="*/ 238 h 303"/>
                <a:gd name="T86" fmla="*/ 193 w 421"/>
                <a:gd name="T87" fmla="*/ 220 h 303"/>
                <a:gd name="T88" fmla="*/ 205 w 421"/>
                <a:gd name="T89" fmla="*/ 176 h 303"/>
                <a:gd name="T90" fmla="*/ 176 w 421"/>
                <a:gd name="T91" fmla="*/ 136 h 303"/>
                <a:gd name="T92" fmla="*/ 155 w 421"/>
                <a:gd name="T93" fmla="*/ 142 h 303"/>
                <a:gd name="T94" fmla="*/ 166 w 421"/>
                <a:gd name="T95" fmla="*/ 123 h 303"/>
                <a:gd name="T96" fmla="*/ 143 w 421"/>
                <a:gd name="T97" fmla="*/ 100 h 303"/>
                <a:gd name="T98" fmla="*/ 131 w 421"/>
                <a:gd name="T99" fmla="*/ 108 h 303"/>
                <a:gd name="T100" fmla="*/ 106 w 421"/>
                <a:gd name="T101" fmla="*/ 113 h 303"/>
                <a:gd name="T102" fmla="*/ 6 w 421"/>
                <a:gd name="T103" fmla="*/ 76 h 303"/>
                <a:gd name="T104" fmla="*/ 0 w 421"/>
                <a:gd name="T105" fmla="*/ 68 h 3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21" h="303">
                  <a:moveTo>
                    <a:pt x="0" y="68"/>
                  </a:moveTo>
                  <a:lnTo>
                    <a:pt x="3" y="34"/>
                  </a:lnTo>
                  <a:lnTo>
                    <a:pt x="21" y="10"/>
                  </a:lnTo>
                  <a:lnTo>
                    <a:pt x="50" y="0"/>
                  </a:lnTo>
                  <a:lnTo>
                    <a:pt x="74" y="2"/>
                  </a:lnTo>
                  <a:lnTo>
                    <a:pt x="50" y="34"/>
                  </a:lnTo>
                  <a:lnTo>
                    <a:pt x="55" y="52"/>
                  </a:lnTo>
                  <a:lnTo>
                    <a:pt x="74" y="71"/>
                  </a:lnTo>
                  <a:lnTo>
                    <a:pt x="50" y="79"/>
                  </a:lnTo>
                  <a:lnTo>
                    <a:pt x="76" y="76"/>
                  </a:lnTo>
                  <a:lnTo>
                    <a:pt x="76" y="63"/>
                  </a:lnTo>
                  <a:lnTo>
                    <a:pt x="61" y="50"/>
                  </a:lnTo>
                  <a:lnTo>
                    <a:pt x="76" y="39"/>
                  </a:lnTo>
                  <a:lnTo>
                    <a:pt x="63" y="26"/>
                  </a:lnTo>
                  <a:lnTo>
                    <a:pt x="89" y="32"/>
                  </a:lnTo>
                  <a:lnTo>
                    <a:pt x="66" y="24"/>
                  </a:lnTo>
                  <a:lnTo>
                    <a:pt x="92" y="24"/>
                  </a:lnTo>
                  <a:lnTo>
                    <a:pt x="74" y="13"/>
                  </a:lnTo>
                  <a:lnTo>
                    <a:pt x="95" y="13"/>
                  </a:lnTo>
                  <a:lnTo>
                    <a:pt x="108" y="2"/>
                  </a:lnTo>
                  <a:lnTo>
                    <a:pt x="126" y="2"/>
                  </a:lnTo>
                  <a:lnTo>
                    <a:pt x="126" y="18"/>
                  </a:lnTo>
                  <a:lnTo>
                    <a:pt x="139" y="24"/>
                  </a:lnTo>
                  <a:lnTo>
                    <a:pt x="134" y="52"/>
                  </a:lnTo>
                  <a:lnTo>
                    <a:pt x="150" y="37"/>
                  </a:lnTo>
                  <a:lnTo>
                    <a:pt x="160" y="44"/>
                  </a:lnTo>
                  <a:lnTo>
                    <a:pt x="181" y="32"/>
                  </a:lnTo>
                  <a:lnTo>
                    <a:pt x="218" y="37"/>
                  </a:lnTo>
                  <a:lnTo>
                    <a:pt x="231" y="52"/>
                  </a:lnTo>
                  <a:lnTo>
                    <a:pt x="221" y="60"/>
                  </a:lnTo>
                  <a:lnTo>
                    <a:pt x="244" y="58"/>
                  </a:lnTo>
                  <a:lnTo>
                    <a:pt x="233" y="66"/>
                  </a:lnTo>
                  <a:lnTo>
                    <a:pt x="250" y="71"/>
                  </a:lnTo>
                  <a:lnTo>
                    <a:pt x="260" y="60"/>
                  </a:lnTo>
                  <a:lnTo>
                    <a:pt x="273" y="66"/>
                  </a:lnTo>
                  <a:lnTo>
                    <a:pt x="275" y="73"/>
                  </a:lnTo>
                  <a:lnTo>
                    <a:pt x="265" y="76"/>
                  </a:lnTo>
                  <a:lnTo>
                    <a:pt x="286" y="76"/>
                  </a:lnTo>
                  <a:lnTo>
                    <a:pt x="284" y="86"/>
                  </a:lnTo>
                  <a:lnTo>
                    <a:pt x="297" y="81"/>
                  </a:lnTo>
                  <a:lnTo>
                    <a:pt x="289" y="89"/>
                  </a:lnTo>
                  <a:lnTo>
                    <a:pt x="318" y="89"/>
                  </a:lnTo>
                  <a:lnTo>
                    <a:pt x="302" y="103"/>
                  </a:lnTo>
                  <a:lnTo>
                    <a:pt x="315" y="103"/>
                  </a:lnTo>
                  <a:lnTo>
                    <a:pt x="309" y="108"/>
                  </a:lnTo>
                  <a:lnTo>
                    <a:pt x="323" y="100"/>
                  </a:lnTo>
                  <a:lnTo>
                    <a:pt x="336" y="108"/>
                  </a:lnTo>
                  <a:lnTo>
                    <a:pt x="312" y="115"/>
                  </a:lnTo>
                  <a:lnTo>
                    <a:pt x="346" y="123"/>
                  </a:lnTo>
                  <a:lnTo>
                    <a:pt x="315" y="126"/>
                  </a:lnTo>
                  <a:lnTo>
                    <a:pt x="331" y="131"/>
                  </a:lnTo>
                  <a:lnTo>
                    <a:pt x="318" y="142"/>
                  </a:lnTo>
                  <a:lnTo>
                    <a:pt x="354" y="157"/>
                  </a:lnTo>
                  <a:lnTo>
                    <a:pt x="370" y="155"/>
                  </a:lnTo>
                  <a:lnTo>
                    <a:pt x="380" y="179"/>
                  </a:lnTo>
                  <a:lnTo>
                    <a:pt x="396" y="176"/>
                  </a:lnTo>
                  <a:lnTo>
                    <a:pt x="394" y="184"/>
                  </a:lnTo>
                  <a:lnTo>
                    <a:pt x="420" y="189"/>
                  </a:lnTo>
                  <a:lnTo>
                    <a:pt x="417" y="199"/>
                  </a:lnTo>
                  <a:lnTo>
                    <a:pt x="404" y="196"/>
                  </a:lnTo>
                  <a:lnTo>
                    <a:pt x="412" y="204"/>
                  </a:lnTo>
                  <a:lnTo>
                    <a:pt x="404" y="218"/>
                  </a:lnTo>
                  <a:lnTo>
                    <a:pt x="391" y="210"/>
                  </a:lnTo>
                  <a:lnTo>
                    <a:pt x="388" y="231"/>
                  </a:lnTo>
                  <a:lnTo>
                    <a:pt x="341" y="194"/>
                  </a:lnTo>
                  <a:lnTo>
                    <a:pt x="323" y="196"/>
                  </a:lnTo>
                  <a:lnTo>
                    <a:pt x="338" y="207"/>
                  </a:lnTo>
                  <a:lnTo>
                    <a:pt x="328" y="218"/>
                  </a:lnTo>
                  <a:lnTo>
                    <a:pt x="336" y="215"/>
                  </a:lnTo>
                  <a:lnTo>
                    <a:pt x="344" y="233"/>
                  </a:lnTo>
                  <a:lnTo>
                    <a:pt x="370" y="238"/>
                  </a:lnTo>
                  <a:lnTo>
                    <a:pt x="368" y="249"/>
                  </a:lnTo>
                  <a:lnTo>
                    <a:pt x="378" y="262"/>
                  </a:lnTo>
                  <a:lnTo>
                    <a:pt x="373" y="286"/>
                  </a:lnTo>
                  <a:lnTo>
                    <a:pt x="309" y="260"/>
                  </a:lnTo>
                  <a:lnTo>
                    <a:pt x="354" y="302"/>
                  </a:lnTo>
                  <a:lnTo>
                    <a:pt x="275" y="275"/>
                  </a:lnTo>
                  <a:lnTo>
                    <a:pt x="265" y="265"/>
                  </a:lnTo>
                  <a:lnTo>
                    <a:pt x="275" y="262"/>
                  </a:lnTo>
                  <a:lnTo>
                    <a:pt x="252" y="255"/>
                  </a:lnTo>
                  <a:lnTo>
                    <a:pt x="244" y="238"/>
                  </a:lnTo>
                  <a:lnTo>
                    <a:pt x="226" y="233"/>
                  </a:lnTo>
                  <a:lnTo>
                    <a:pt x="226" y="244"/>
                  </a:lnTo>
                  <a:lnTo>
                    <a:pt x="213" y="238"/>
                  </a:lnTo>
                  <a:lnTo>
                    <a:pt x="194" y="246"/>
                  </a:lnTo>
                  <a:lnTo>
                    <a:pt x="176" y="238"/>
                  </a:lnTo>
                  <a:lnTo>
                    <a:pt x="186" y="220"/>
                  </a:lnTo>
                  <a:lnTo>
                    <a:pt x="244" y="220"/>
                  </a:lnTo>
                  <a:lnTo>
                    <a:pt x="228" y="202"/>
                  </a:lnTo>
                  <a:lnTo>
                    <a:pt x="260" y="176"/>
                  </a:lnTo>
                  <a:lnTo>
                    <a:pt x="236" y="139"/>
                  </a:lnTo>
                  <a:lnTo>
                    <a:pt x="223" y="136"/>
                  </a:lnTo>
                  <a:lnTo>
                    <a:pt x="231" y="128"/>
                  </a:lnTo>
                  <a:lnTo>
                    <a:pt x="197" y="142"/>
                  </a:lnTo>
                  <a:lnTo>
                    <a:pt x="194" y="128"/>
                  </a:lnTo>
                  <a:lnTo>
                    <a:pt x="210" y="123"/>
                  </a:lnTo>
                  <a:lnTo>
                    <a:pt x="184" y="110"/>
                  </a:lnTo>
                  <a:lnTo>
                    <a:pt x="181" y="100"/>
                  </a:lnTo>
                  <a:lnTo>
                    <a:pt x="157" y="92"/>
                  </a:lnTo>
                  <a:lnTo>
                    <a:pt x="165" y="108"/>
                  </a:lnTo>
                  <a:lnTo>
                    <a:pt x="121" y="103"/>
                  </a:lnTo>
                  <a:lnTo>
                    <a:pt x="134" y="113"/>
                  </a:lnTo>
                  <a:lnTo>
                    <a:pt x="27" y="97"/>
                  </a:lnTo>
                  <a:lnTo>
                    <a:pt x="8" y="76"/>
                  </a:lnTo>
                  <a:lnTo>
                    <a:pt x="42" y="79"/>
                  </a:lnTo>
                  <a:lnTo>
                    <a:pt x="0" y="6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22" name="Freeform 86"/>
            <p:cNvSpPr>
              <a:spLocks/>
            </p:cNvSpPr>
            <p:nvPr/>
          </p:nvSpPr>
          <p:spPr bwMode="auto">
            <a:xfrm>
              <a:off x="1397" y="1695"/>
              <a:ext cx="82" cy="60"/>
            </a:xfrm>
            <a:custGeom>
              <a:avLst/>
              <a:gdLst>
                <a:gd name="T0" fmla="*/ 0 w 92"/>
                <a:gd name="T1" fmla="*/ 50 h 60"/>
                <a:gd name="T2" fmla="*/ 12 w 92"/>
                <a:gd name="T3" fmla="*/ 38 h 60"/>
                <a:gd name="T4" fmla="*/ 19 w 92"/>
                <a:gd name="T5" fmla="*/ 0 h 60"/>
                <a:gd name="T6" fmla="*/ 24 w 92"/>
                <a:gd name="T7" fmla="*/ 15 h 60"/>
                <a:gd name="T8" fmla="*/ 41 w 92"/>
                <a:gd name="T9" fmla="*/ 17 h 60"/>
                <a:gd name="T10" fmla="*/ 72 w 92"/>
                <a:gd name="T11" fmla="*/ 45 h 60"/>
                <a:gd name="T12" fmla="*/ 69 w 92"/>
                <a:gd name="T13" fmla="*/ 53 h 60"/>
                <a:gd name="T14" fmla="*/ 40 w 92"/>
                <a:gd name="T15" fmla="*/ 38 h 60"/>
                <a:gd name="T16" fmla="*/ 21 w 92"/>
                <a:gd name="T17" fmla="*/ 59 h 60"/>
                <a:gd name="T18" fmla="*/ 19 w 92"/>
                <a:gd name="T19" fmla="*/ 45 h 60"/>
                <a:gd name="T20" fmla="*/ 0 w 92"/>
                <a:gd name="T21" fmla="*/ 5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 h="60">
                  <a:moveTo>
                    <a:pt x="0" y="50"/>
                  </a:moveTo>
                  <a:lnTo>
                    <a:pt x="15" y="38"/>
                  </a:lnTo>
                  <a:lnTo>
                    <a:pt x="23" y="0"/>
                  </a:lnTo>
                  <a:lnTo>
                    <a:pt x="30" y="15"/>
                  </a:lnTo>
                  <a:lnTo>
                    <a:pt x="52" y="17"/>
                  </a:lnTo>
                  <a:lnTo>
                    <a:pt x="91" y="45"/>
                  </a:lnTo>
                  <a:lnTo>
                    <a:pt x="86" y="53"/>
                  </a:lnTo>
                  <a:lnTo>
                    <a:pt x="50" y="38"/>
                  </a:lnTo>
                  <a:lnTo>
                    <a:pt x="27" y="59"/>
                  </a:lnTo>
                  <a:lnTo>
                    <a:pt x="23" y="45"/>
                  </a:lnTo>
                  <a:lnTo>
                    <a:pt x="0" y="5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23" name="Freeform 87"/>
            <p:cNvSpPr>
              <a:spLocks/>
            </p:cNvSpPr>
            <p:nvPr/>
          </p:nvSpPr>
          <p:spPr bwMode="auto">
            <a:xfrm>
              <a:off x="1397" y="1695"/>
              <a:ext cx="88" cy="66"/>
            </a:xfrm>
            <a:custGeom>
              <a:avLst/>
              <a:gdLst>
                <a:gd name="T0" fmla="*/ 0 w 98"/>
                <a:gd name="T1" fmla="*/ 55 h 66"/>
                <a:gd name="T2" fmla="*/ 13 w 98"/>
                <a:gd name="T3" fmla="*/ 42 h 66"/>
                <a:gd name="T4" fmla="*/ 20 w 98"/>
                <a:gd name="T5" fmla="*/ 0 h 66"/>
                <a:gd name="T6" fmla="*/ 26 w 98"/>
                <a:gd name="T7" fmla="*/ 16 h 66"/>
                <a:gd name="T8" fmla="*/ 44 w 98"/>
                <a:gd name="T9" fmla="*/ 19 h 66"/>
                <a:gd name="T10" fmla="*/ 78 w 98"/>
                <a:gd name="T11" fmla="*/ 50 h 66"/>
                <a:gd name="T12" fmla="*/ 75 w 98"/>
                <a:gd name="T13" fmla="*/ 58 h 66"/>
                <a:gd name="T14" fmla="*/ 43 w 98"/>
                <a:gd name="T15" fmla="*/ 42 h 66"/>
                <a:gd name="T16" fmla="*/ 23 w 98"/>
                <a:gd name="T17" fmla="*/ 65 h 66"/>
                <a:gd name="T18" fmla="*/ 20 w 98"/>
                <a:gd name="T19" fmla="*/ 50 h 66"/>
                <a:gd name="T20" fmla="*/ 0 w 98"/>
                <a:gd name="T21" fmla="*/ 55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 h="66">
                  <a:moveTo>
                    <a:pt x="0" y="55"/>
                  </a:moveTo>
                  <a:lnTo>
                    <a:pt x="16" y="42"/>
                  </a:lnTo>
                  <a:lnTo>
                    <a:pt x="24" y="0"/>
                  </a:lnTo>
                  <a:lnTo>
                    <a:pt x="32" y="16"/>
                  </a:lnTo>
                  <a:lnTo>
                    <a:pt x="55" y="19"/>
                  </a:lnTo>
                  <a:lnTo>
                    <a:pt x="97" y="50"/>
                  </a:lnTo>
                  <a:lnTo>
                    <a:pt x="92" y="58"/>
                  </a:lnTo>
                  <a:lnTo>
                    <a:pt x="53" y="42"/>
                  </a:lnTo>
                  <a:lnTo>
                    <a:pt x="29" y="65"/>
                  </a:lnTo>
                  <a:lnTo>
                    <a:pt x="24" y="50"/>
                  </a:lnTo>
                  <a:lnTo>
                    <a:pt x="0" y="5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24" name="Freeform 88"/>
            <p:cNvSpPr>
              <a:spLocks/>
            </p:cNvSpPr>
            <p:nvPr/>
          </p:nvSpPr>
          <p:spPr bwMode="auto">
            <a:xfrm>
              <a:off x="1764" y="2004"/>
              <a:ext cx="79" cy="92"/>
            </a:xfrm>
            <a:custGeom>
              <a:avLst/>
              <a:gdLst>
                <a:gd name="T0" fmla="*/ 0 w 89"/>
                <a:gd name="T1" fmla="*/ 71 h 92"/>
                <a:gd name="T2" fmla="*/ 29 w 89"/>
                <a:gd name="T3" fmla="*/ 6 h 92"/>
                <a:gd name="T4" fmla="*/ 38 w 89"/>
                <a:gd name="T5" fmla="*/ 0 h 92"/>
                <a:gd name="T6" fmla="*/ 28 w 89"/>
                <a:gd name="T7" fmla="*/ 38 h 92"/>
                <a:gd name="T8" fmla="*/ 35 w 89"/>
                <a:gd name="T9" fmla="*/ 30 h 92"/>
                <a:gd name="T10" fmla="*/ 43 w 89"/>
                <a:gd name="T11" fmla="*/ 42 h 92"/>
                <a:gd name="T12" fmla="*/ 62 w 89"/>
                <a:gd name="T13" fmla="*/ 42 h 92"/>
                <a:gd name="T14" fmla="*/ 56 w 89"/>
                <a:gd name="T15" fmla="*/ 57 h 92"/>
                <a:gd name="T16" fmla="*/ 66 w 89"/>
                <a:gd name="T17" fmla="*/ 57 h 92"/>
                <a:gd name="T18" fmla="*/ 59 w 89"/>
                <a:gd name="T19" fmla="*/ 69 h 92"/>
                <a:gd name="T20" fmla="*/ 67 w 89"/>
                <a:gd name="T21" fmla="*/ 62 h 92"/>
                <a:gd name="T22" fmla="*/ 69 w 89"/>
                <a:gd name="T23" fmla="*/ 74 h 92"/>
                <a:gd name="T24" fmla="*/ 62 w 89"/>
                <a:gd name="T25" fmla="*/ 91 h 92"/>
                <a:gd name="T26" fmla="*/ 62 w 89"/>
                <a:gd name="T27" fmla="*/ 80 h 92"/>
                <a:gd name="T28" fmla="*/ 56 w 89"/>
                <a:gd name="T29" fmla="*/ 86 h 92"/>
                <a:gd name="T30" fmla="*/ 56 w 89"/>
                <a:gd name="T31" fmla="*/ 67 h 92"/>
                <a:gd name="T32" fmla="*/ 38 w 89"/>
                <a:gd name="T33" fmla="*/ 86 h 92"/>
                <a:gd name="T34" fmla="*/ 49 w 89"/>
                <a:gd name="T35" fmla="*/ 74 h 92"/>
                <a:gd name="T36" fmla="*/ 32 w 89"/>
                <a:gd name="T37" fmla="*/ 74 h 92"/>
                <a:gd name="T38" fmla="*/ 37 w 89"/>
                <a:gd name="T39" fmla="*/ 69 h 92"/>
                <a:gd name="T40" fmla="*/ 0 w 89"/>
                <a:gd name="T41" fmla="*/ 71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9" h="92">
                  <a:moveTo>
                    <a:pt x="0" y="71"/>
                  </a:moveTo>
                  <a:lnTo>
                    <a:pt x="37" y="6"/>
                  </a:lnTo>
                  <a:lnTo>
                    <a:pt x="49" y="0"/>
                  </a:lnTo>
                  <a:lnTo>
                    <a:pt x="35" y="38"/>
                  </a:lnTo>
                  <a:lnTo>
                    <a:pt x="44" y="30"/>
                  </a:lnTo>
                  <a:lnTo>
                    <a:pt x="54" y="42"/>
                  </a:lnTo>
                  <a:lnTo>
                    <a:pt x="79" y="42"/>
                  </a:lnTo>
                  <a:lnTo>
                    <a:pt x="71" y="57"/>
                  </a:lnTo>
                  <a:lnTo>
                    <a:pt x="83" y="57"/>
                  </a:lnTo>
                  <a:lnTo>
                    <a:pt x="76" y="69"/>
                  </a:lnTo>
                  <a:lnTo>
                    <a:pt x="86" y="62"/>
                  </a:lnTo>
                  <a:lnTo>
                    <a:pt x="88" y="74"/>
                  </a:lnTo>
                  <a:lnTo>
                    <a:pt x="79" y="91"/>
                  </a:lnTo>
                  <a:lnTo>
                    <a:pt x="79" y="80"/>
                  </a:lnTo>
                  <a:lnTo>
                    <a:pt x="71" y="86"/>
                  </a:lnTo>
                  <a:lnTo>
                    <a:pt x="71" y="67"/>
                  </a:lnTo>
                  <a:lnTo>
                    <a:pt x="49" y="86"/>
                  </a:lnTo>
                  <a:lnTo>
                    <a:pt x="62" y="74"/>
                  </a:lnTo>
                  <a:lnTo>
                    <a:pt x="41" y="74"/>
                  </a:lnTo>
                  <a:lnTo>
                    <a:pt x="47" y="69"/>
                  </a:lnTo>
                  <a:lnTo>
                    <a:pt x="0" y="71"/>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25" name="Freeform 89"/>
            <p:cNvSpPr>
              <a:spLocks/>
            </p:cNvSpPr>
            <p:nvPr/>
          </p:nvSpPr>
          <p:spPr bwMode="auto">
            <a:xfrm>
              <a:off x="1764" y="2004"/>
              <a:ext cx="84" cy="98"/>
            </a:xfrm>
            <a:custGeom>
              <a:avLst/>
              <a:gdLst>
                <a:gd name="T0" fmla="*/ 0 w 95"/>
                <a:gd name="T1" fmla="*/ 76 h 98"/>
                <a:gd name="T2" fmla="*/ 30 w 95"/>
                <a:gd name="T3" fmla="*/ 6 h 98"/>
                <a:gd name="T4" fmla="*/ 41 w 95"/>
                <a:gd name="T5" fmla="*/ 0 h 98"/>
                <a:gd name="T6" fmla="*/ 29 w 95"/>
                <a:gd name="T7" fmla="*/ 40 h 98"/>
                <a:gd name="T8" fmla="*/ 37 w 95"/>
                <a:gd name="T9" fmla="*/ 32 h 98"/>
                <a:gd name="T10" fmla="*/ 45 w 95"/>
                <a:gd name="T11" fmla="*/ 45 h 98"/>
                <a:gd name="T12" fmla="*/ 65 w 95"/>
                <a:gd name="T13" fmla="*/ 45 h 98"/>
                <a:gd name="T14" fmla="*/ 59 w 95"/>
                <a:gd name="T15" fmla="*/ 61 h 98"/>
                <a:gd name="T16" fmla="*/ 70 w 95"/>
                <a:gd name="T17" fmla="*/ 61 h 98"/>
                <a:gd name="T18" fmla="*/ 64 w 95"/>
                <a:gd name="T19" fmla="*/ 74 h 98"/>
                <a:gd name="T20" fmla="*/ 72 w 95"/>
                <a:gd name="T21" fmla="*/ 66 h 98"/>
                <a:gd name="T22" fmla="*/ 73 w 95"/>
                <a:gd name="T23" fmla="*/ 79 h 98"/>
                <a:gd name="T24" fmla="*/ 65 w 95"/>
                <a:gd name="T25" fmla="*/ 97 h 98"/>
                <a:gd name="T26" fmla="*/ 65 w 95"/>
                <a:gd name="T27" fmla="*/ 85 h 98"/>
                <a:gd name="T28" fmla="*/ 59 w 95"/>
                <a:gd name="T29" fmla="*/ 92 h 98"/>
                <a:gd name="T30" fmla="*/ 59 w 95"/>
                <a:gd name="T31" fmla="*/ 71 h 98"/>
                <a:gd name="T32" fmla="*/ 41 w 95"/>
                <a:gd name="T33" fmla="*/ 92 h 98"/>
                <a:gd name="T34" fmla="*/ 51 w 95"/>
                <a:gd name="T35" fmla="*/ 79 h 98"/>
                <a:gd name="T36" fmla="*/ 34 w 95"/>
                <a:gd name="T37" fmla="*/ 79 h 98"/>
                <a:gd name="T38" fmla="*/ 39 w 95"/>
                <a:gd name="T39" fmla="*/ 74 h 98"/>
                <a:gd name="T40" fmla="*/ 0 w 95"/>
                <a:gd name="T41" fmla="*/ 76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5" h="98">
                  <a:moveTo>
                    <a:pt x="0" y="76"/>
                  </a:moveTo>
                  <a:lnTo>
                    <a:pt x="39" y="6"/>
                  </a:lnTo>
                  <a:lnTo>
                    <a:pt x="52" y="0"/>
                  </a:lnTo>
                  <a:lnTo>
                    <a:pt x="37" y="40"/>
                  </a:lnTo>
                  <a:lnTo>
                    <a:pt x="47" y="32"/>
                  </a:lnTo>
                  <a:lnTo>
                    <a:pt x="58" y="45"/>
                  </a:lnTo>
                  <a:lnTo>
                    <a:pt x="84" y="45"/>
                  </a:lnTo>
                  <a:lnTo>
                    <a:pt x="76" y="61"/>
                  </a:lnTo>
                  <a:lnTo>
                    <a:pt x="89" y="61"/>
                  </a:lnTo>
                  <a:lnTo>
                    <a:pt x="81" y="74"/>
                  </a:lnTo>
                  <a:lnTo>
                    <a:pt x="92" y="66"/>
                  </a:lnTo>
                  <a:lnTo>
                    <a:pt x="94" y="79"/>
                  </a:lnTo>
                  <a:lnTo>
                    <a:pt x="84" y="97"/>
                  </a:lnTo>
                  <a:lnTo>
                    <a:pt x="84" y="85"/>
                  </a:lnTo>
                  <a:lnTo>
                    <a:pt x="76" y="92"/>
                  </a:lnTo>
                  <a:lnTo>
                    <a:pt x="76" y="71"/>
                  </a:lnTo>
                  <a:lnTo>
                    <a:pt x="52" y="92"/>
                  </a:lnTo>
                  <a:lnTo>
                    <a:pt x="66" y="79"/>
                  </a:lnTo>
                  <a:lnTo>
                    <a:pt x="44" y="79"/>
                  </a:lnTo>
                  <a:lnTo>
                    <a:pt x="50" y="74"/>
                  </a:lnTo>
                  <a:lnTo>
                    <a:pt x="0" y="7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26" name="Freeform 90"/>
            <p:cNvSpPr>
              <a:spLocks/>
            </p:cNvSpPr>
            <p:nvPr/>
          </p:nvSpPr>
          <p:spPr bwMode="auto">
            <a:xfrm>
              <a:off x="2729" y="2676"/>
              <a:ext cx="164" cy="115"/>
            </a:xfrm>
            <a:custGeom>
              <a:avLst/>
              <a:gdLst>
                <a:gd name="T0" fmla="*/ 0 w 184"/>
                <a:gd name="T1" fmla="*/ 89 h 115"/>
                <a:gd name="T2" fmla="*/ 8 w 184"/>
                <a:gd name="T3" fmla="*/ 52 h 115"/>
                <a:gd name="T4" fmla="*/ 44 w 184"/>
                <a:gd name="T5" fmla="*/ 45 h 115"/>
                <a:gd name="T6" fmla="*/ 48 w 184"/>
                <a:gd name="T7" fmla="*/ 29 h 115"/>
                <a:gd name="T8" fmla="*/ 66 w 184"/>
                <a:gd name="T9" fmla="*/ 28 h 115"/>
                <a:gd name="T10" fmla="*/ 92 w 184"/>
                <a:gd name="T11" fmla="*/ 0 h 115"/>
                <a:gd name="T12" fmla="*/ 100 w 184"/>
                <a:gd name="T13" fmla="*/ 29 h 115"/>
                <a:gd name="T14" fmla="*/ 120 w 184"/>
                <a:gd name="T15" fmla="*/ 45 h 115"/>
                <a:gd name="T16" fmla="*/ 145 w 184"/>
                <a:gd name="T17" fmla="*/ 85 h 115"/>
                <a:gd name="T18" fmla="*/ 78 w 184"/>
                <a:gd name="T19" fmla="*/ 94 h 115"/>
                <a:gd name="T20" fmla="*/ 55 w 184"/>
                <a:gd name="T21" fmla="*/ 85 h 115"/>
                <a:gd name="T22" fmla="*/ 44 w 184"/>
                <a:gd name="T23" fmla="*/ 105 h 115"/>
                <a:gd name="T24" fmla="*/ 29 w 184"/>
                <a:gd name="T25" fmla="*/ 105 h 115"/>
                <a:gd name="T26" fmla="*/ 15 w 184"/>
                <a:gd name="T27" fmla="*/ 114 h 115"/>
                <a:gd name="T28" fmla="*/ 0 w 184"/>
                <a:gd name="T29" fmla="*/ 89 h 1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4" h="115">
                  <a:moveTo>
                    <a:pt x="0" y="89"/>
                  </a:moveTo>
                  <a:lnTo>
                    <a:pt x="10" y="52"/>
                  </a:lnTo>
                  <a:lnTo>
                    <a:pt x="55" y="45"/>
                  </a:lnTo>
                  <a:lnTo>
                    <a:pt x="61" y="29"/>
                  </a:lnTo>
                  <a:lnTo>
                    <a:pt x="83" y="28"/>
                  </a:lnTo>
                  <a:lnTo>
                    <a:pt x="116" y="0"/>
                  </a:lnTo>
                  <a:lnTo>
                    <a:pt x="126" y="29"/>
                  </a:lnTo>
                  <a:lnTo>
                    <a:pt x="152" y="45"/>
                  </a:lnTo>
                  <a:lnTo>
                    <a:pt x="183" y="85"/>
                  </a:lnTo>
                  <a:lnTo>
                    <a:pt x="99" y="94"/>
                  </a:lnTo>
                  <a:lnTo>
                    <a:pt x="69" y="85"/>
                  </a:lnTo>
                  <a:lnTo>
                    <a:pt x="55" y="105"/>
                  </a:lnTo>
                  <a:lnTo>
                    <a:pt x="36" y="105"/>
                  </a:lnTo>
                  <a:lnTo>
                    <a:pt x="19" y="114"/>
                  </a:lnTo>
                  <a:lnTo>
                    <a:pt x="0" y="89"/>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27" name="Freeform 91"/>
            <p:cNvSpPr>
              <a:spLocks/>
            </p:cNvSpPr>
            <p:nvPr/>
          </p:nvSpPr>
          <p:spPr bwMode="auto">
            <a:xfrm>
              <a:off x="2729" y="2676"/>
              <a:ext cx="169" cy="121"/>
            </a:xfrm>
            <a:custGeom>
              <a:avLst/>
              <a:gdLst>
                <a:gd name="T0" fmla="*/ 0 w 190"/>
                <a:gd name="T1" fmla="*/ 94 h 121"/>
                <a:gd name="T2" fmla="*/ 8 w 190"/>
                <a:gd name="T3" fmla="*/ 55 h 121"/>
                <a:gd name="T4" fmla="*/ 45 w 190"/>
                <a:gd name="T5" fmla="*/ 47 h 121"/>
                <a:gd name="T6" fmla="*/ 50 w 190"/>
                <a:gd name="T7" fmla="*/ 31 h 121"/>
                <a:gd name="T8" fmla="*/ 68 w 190"/>
                <a:gd name="T9" fmla="*/ 29 h 121"/>
                <a:gd name="T10" fmla="*/ 95 w 190"/>
                <a:gd name="T11" fmla="*/ 0 h 121"/>
                <a:gd name="T12" fmla="*/ 103 w 190"/>
                <a:gd name="T13" fmla="*/ 31 h 121"/>
                <a:gd name="T14" fmla="*/ 125 w 190"/>
                <a:gd name="T15" fmla="*/ 47 h 121"/>
                <a:gd name="T16" fmla="*/ 149 w 190"/>
                <a:gd name="T17" fmla="*/ 89 h 121"/>
                <a:gd name="T18" fmla="*/ 81 w 190"/>
                <a:gd name="T19" fmla="*/ 99 h 121"/>
                <a:gd name="T20" fmla="*/ 56 w 190"/>
                <a:gd name="T21" fmla="*/ 89 h 121"/>
                <a:gd name="T22" fmla="*/ 45 w 190"/>
                <a:gd name="T23" fmla="*/ 110 h 121"/>
                <a:gd name="T24" fmla="*/ 29 w 190"/>
                <a:gd name="T25" fmla="*/ 110 h 121"/>
                <a:gd name="T26" fmla="*/ 16 w 190"/>
                <a:gd name="T27" fmla="*/ 120 h 121"/>
                <a:gd name="T28" fmla="*/ 0 w 190"/>
                <a:gd name="T29" fmla="*/ 94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0" h="121">
                  <a:moveTo>
                    <a:pt x="0" y="94"/>
                  </a:moveTo>
                  <a:lnTo>
                    <a:pt x="10" y="55"/>
                  </a:lnTo>
                  <a:lnTo>
                    <a:pt x="57" y="47"/>
                  </a:lnTo>
                  <a:lnTo>
                    <a:pt x="63" y="31"/>
                  </a:lnTo>
                  <a:lnTo>
                    <a:pt x="86" y="29"/>
                  </a:lnTo>
                  <a:lnTo>
                    <a:pt x="120" y="0"/>
                  </a:lnTo>
                  <a:lnTo>
                    <a:pt x="130" y="31"/>
                  </a:lnTo>
                  <a:lnTo>
                    <a:pt x="157" y="47"/>
                  </a:lnTo>
                  <a:lnTo>
                    <a:pt x="189" y="89"/>
                  </a:lnTo>
                  <a:lnTo>
                    <a:pt x="102" y="99"/>
                  </a:lnTo>
                  <a:lnTo>
                    <a:pt x="71" y="89"/>
                  </a:lnTo>
                  <a:lnTo>
                    <a:pt x="57" y="110"/>
                  </a:lnTo>
                  <a:lnTo>
                    <a:pt x="37" y="110"/>
                  </a:lnTo>
                  <a:lnTo>
                    <a:pt x="20" y="120"/>
                  </a:lnTo>
                  <a:lnTo>
                    <a:pt x="0" y="9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28" name="Freeform 92"/>
            <p:cNvSpPr>
              <a:spLocks/>
            </p:cNvSpPr>
            <p:nvPr/>
          </p:nvSpPr>
          <p:spPr bwMode="auto">
            <a:xfrm>
              <a:off x="3581" y="2697"/>
              <a:ext cx="20" cy="50"/>
            </a:xfrm>
            <a:custGeom>
              <a:avLst/>
              <a:gdLst>
                <a:gd name="T0" fmla="*/ 0 w 22"/>
                <a:gd name="T1" fmla="*/ 0 h 50"/>
                <a:gd name="T2" fmla="*/ 4 w 22"/>
                <a:gd name="T3" fmla="*/ 49 h 50"/>
                <a:gd name="T4" fmla="*/ 17 w 22"/>
                <a:gd name="T5" fmla="*/ 39 h 50"/>
                <a:gd name="T6" fmla="*/ 9 w 22"/>
                <a:gd name="T7" fmla="*/ 9 h 50"/>
                <a:gd name="T8" fmla="*/ 0 w 22"/>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50">
                  <a:moveTo>
                    <a:pt x="0" y="0"/>
                  </a:moveTo>
                  <a:lnTo>
                    <a:pt x="4" y="49"/>
                  </a:lnTo>
                  <a:lnTo>
                    <a:pt x="21" y="39"/>
                  </a:lnTo>
                  <a:lnTo>
                    <a:pt x="11" y="9"/>
                  </a:lnTo>
                  <a:lnTo>
                    <a:pt x="0" y="0"/>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29" name="Freeform 93"/>
            <p:cNvSpPr>
              <a:spLocks/>
            </p:cNvSpPr>
            <p:nvPr/>
          </p:nvSpPr>
          <p:spPr bwMode="auto">
            <a:xfrm>
              <a:off x="3581" y="2697"/>
              <a:ext cx="25" cy="56"/>
            </a:xfrm>
            <a:custGeom>
              <a:avLst/>
              <a:gdLst>
                <a:gd name="T0" fmla="*/ 0 w 28"/>
                <a:gd name="T1" fmla="*/ 0 h 56"/>
                <a:gd name="T2" fmla="*/ 4 w 28"/>
                <a:gd name="T3" fmla="*/ 55 h 56"/>
                <a:gd name="T4" fmla="*/ 21 w 28"/>
                <a:gd name="T5" fmla="*/ 44 h 56"/>
                <a:gd name="T6" fmla="*/ 12 w 28"/>
                <a:gd name="T7" fmla="*/ 10 h 56"/>
                <a:gd name="T8" fmla="*/ 0 w 28"/>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56">
                  <a:moveTo>
                    <a:pt x="0" y="0"/>
                  </a:moveTo>
                  <a:lnTo>
                    <a:pt x="5" y="55"/>
                  </a:lnTo>
                  <a:lnTo>
                    <a:pt x="27" y="44"/>
                  </a:lnTo>
                  <a:lnTo>
                    <a:pt x="14" y="1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30" name="Freeform 94"/>
            <p:cNvSpPr>
              <a:spLocks/>
            </p:cNvSpPr>
            <p:nvPr/>
          </p:nvSpPr>
          <p:spPr bwMode="auto">
            <a:xfrm>
              <a:off x="2712" y="2492"/>
              <a:ext cx="136" cy="234"/>
            </a:xfrm>
            <a:custGeom>
              <a:avLst/>
              <a:gdLst>
                <a:gd name="T0" fmla="*/ 0 w 153"/>
                <a:gd name="T1" fmla="*/ 134 h 234"/>
                <a:gd name="T2" fmla="*/ 18 w 153"/>
                <a:gd name="T3" fmla="*/ 143 h 234"/>
                <a:gd name="T4" fmla="*/ 14 w 153"/>
                <a:gd name="T5" fmla="*/ 156 h 234"/>
                <a:gd name="T6" fmla="*/ 22 w 153"/>
                <a:gd name="T7" fmla="*/ 194 h 234"/>
                <a:gd name="T8" fmla="*/ 6 w 153"/>
                <a:gd name="T9" fmla="*/ 202 h 234"/>
                <a:gd name="T10" fmla="*/ 22 w 153"/>
                <a:gd name="T11" fmla="*/ 233 h 234"/>
                <a:gd name="T12" fmla="*/ 58 w 153"/>
                <a:gd name="T13" fmla="*/ 225 h 234"/>
                <a:gd name="T14" fmla="*/ 62 w 153"/>
                <a:gd name="T15" fmla="*/ 210 h 234"/>
                <a:gd name="T16" fmla="*/ 80 w 153"/>
                <a:gd name="T17" fmla="*/ 208 h 234"/>
                <a:gd name="T18" fmla="*/ 106 w 153"/>
                <a:gd name="T19" fmla="*/ 179 h 234"/>
                <a:gd name="T20" fmla="*/ 96 w 153"/>
                <a:gd name="T21" fmla="*/ 153 h 234"/>
                <a:gd name="T22" fmla="*/ 108 w 153"/>
                <a:gd name="T23" fmla="*/ 112 h 234"/>
                <a:gd name="T24" fmla="*/ 120 w 153"/>
                <a:gd name="T25" fmla="*/ 112 h 234"/>
                <a:gd name="T26" fmla="*/ 120 w 153"/>
                <a:gd name="T27" fmla="*/ 57 h 234"/>
                <a:gd name="T28" fmla="*/ 30 w 153"/>
                <a:gd name="T29" fmla="*/ 0 h 234"/>
                <a:gd name="T30" fmla="*/ 18 w 153"/>
                <a:gd name="T31" fmla="*/ 2 h 234"/>
                <a:gd name="T32" fmla="*/ 18 w 153"/>
                <a:gd name="T33" fmla="*/ 25 h 234"/>
                <a:gd name="T34" fmla="*/ 30 w 153"/>
                <a:gd name="T35" fmla="*/ 44 h 234"/>
                <a:gd name="T36" fmla="*/ 22 w 153"/>
                <a:gd name="T37" fmla="*/ 95 h 234"/>
                <a:gd name="T38" fmla="*/ 0 w 153"/>
                <a:gd name="T39" fmla="*/ 134 h 2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3" h="234">
                  <a:moveTo>
                    <a:pt x="0" y="134"/>
                  </a:moveTo>
                  <a:lnTo>
                    <a:pt x="23" y="143"/>
                  </a:lnTo>
                  <a:lnTo>
                    <a:pt x="18" y="156"/>
                  </a:lnTo>
                  <a:lnTo>
                    <a:pt x="28" y="194"/>
                  </a:lnTo>
                  <a:lnTo>
                    <a:pt x="8" y="202"/>
                  </a:lnTo>
                  <a:lnTo>
                    <a:pt x="28" y="233"/>
                  </a:lnTo>
                  <a:lnTo>
                    <a:pt x="73" y="225"/>
                  </a:lnTo>
                  <a:lnTo>
                    <a:pt x="79" y="210"/>
                  </a:lnTo>
                  <a:lnTo>
                    <a:pt x="101" y="208"/>
                  </a:lnTo>
                  <a:lnTo>
                    <a:pt x="134" y="179"/>
                  </a:lnTo>
                  <a:lnTo>
                    <a:pt x="121" y="153"/>
                  </a:lnTo>
                  <a:lnTo>
                    <a:pt x="137" y="112"/>
                  </a:lnTo>
                  <a:lnTo>
                    <a:pt x="152" y="112"/>
                  </a:lnTo>
                  <a:lnTo>
                    <a:pt x="152" y="57"/>
                  </a:lnTo>
                  <a:lnTo>
                    <a:pt x="38" y="0"/>
                  </a:lnTo>
                  <a:lnTo>
                    <a:pt x="23" y="2"/>
                  </a:lnTo>
                  <a:lnTo>
                    <a:pt x="23" y="25"/>
                  </a:lnTo>
                  <a:lnTo>
                    <a:pt x="38" y="44"/>
                  </a:lnTo>
                  <a:lnTo>
                    <a:pt x="28" y="95"/>
                  </a:lnTo>
                  <a:lnTo>
                    <a:pt x="0" y="13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31" name="Freeform 95"/>
            <p:cNvSpPr>
              <a:spLocks/>
            </p:cNvSpPr>
            <p:nvPr/>
          </p:nvSpPr>
          <p:spPr bwMode="auto">
            <a:xfrm>
              <a:off x="2712" y="2492"/>
              <a:ext cx="141" cy="240"/>
            </a:xfrm>
            <a:custGeom>
              <a:avLst/>
              <a:gdLst>
                <a:gd name="T0" fmla="*/ 0 w 159"/>
                <a:gd name="T1" fmla="*/ 137 h 240"/>
                <a:gd name="T2" fmla="*/ 19 w 159"/>
                <a:gd name="T3" fmla="*/ 147 h 240"/>
                <a:gd name="T4" fmla="*/ 15 w 159"/>
                <a:gd name="T5" fmla="*/ 160 h 240"/>
                <a:gd name="T6" fmla="*/ 23 w 159"/>
                <a:gd name="T7" fmla="*/ 199 h 240"/>
                <a:gd name="T8" fmla="*/ 6 w 159"/>
                <a:gd name="T9" fmla="*/ 207 h 240"/>
                <a:gd name="T10" fmla="*/ 23 w 159"/>
                <a:gd name="T11" fmla="*/ 239 h 240"/>
                <a:gd name="T12" fmla="*/ 59 w 159"/>
                <a:gd name="T13" fmla="*/ 231 h 240"/>
                <a:gd name="T14" fmla="*/ 65 w 159"/>
                <a:gd name="T15" fmla="*/ 215 h 240"/>
                <a:gd name="T16" fmla="*/ 82 w 159"/>
                <a:gd name="T17" fmla="*/ 213 h 240"/>
                <a:gd name="T18" fmla="*/ 109 w 159"/>
                <a:gd name="T19" fmla="*/ 184 h 240"/>
                <a:gd name="T20" fmla="*/ 99 w 159"/>
                <a:gd name="T21" fmla="*/ 157 h 240"/>
                <a:gd name="T22" fmla="*/ 112 w 159"/>
                <a:gd name="T23" fmla="*/ 115 h 240"/>
                <a:gd name="T24" fmla="*/ 124 w 159"/>
                <a:gd name="T25" fmla="*/ 115 h 240"/>
                <a:gd name="T26" fmla="*/ 124 w 159"/>
                <a:gd name="T27" fmla="*/ 58 h 240"/>
                <a:gd name="T28" fmla="*/ 31 w 159"/>
                <a:gd name="T29" fmla="*/ 0 h 240"/>
                <a:gd name="T30" fmla="*/ 19 w 159"/>
                <a:gd name="T31" fmla="*/ 2 h 240"/>
                <a:gd name="T32" fmla="*/ 19 w 159"/>
                <a:gd name="T33" fmla="*/ 26 h 240"/>
                <a:gd name="T34" fmla="*/ 31 w 159"/>
                <a:gd name="T35" fmla="*/ 45 h 240"/>
                <a:gd name="T36" fmla="*/ 23 w 159"/>
                <a:gd name="T37" fmla="*/ 97 h 240"/>
                <a:gd name="T38" fmla="*/ 0 w 159"/>
                <a:gd name="T39" fmla="*/ 137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9" h="240">
                  <a:moveTo>
                    <a:pt x="0" y="137"/>
                  </a:moveTo>
                  <a:lnTo>
                    <a:pt x="24" y="147"/>
                  </a:lnTo>
                  <a:lnTo>
                    <a:pt x="19" y="160"/>
                  </a:lnTo>
                  <a:lnTo>
                    <a:pt x="29" y="199"/>
                  </a:lnTo>
                  <a:lnTo>
                    <a:pt x="8" y="207"/>
                  </a:lnTo>
                  <a:lnTo>
                    <a:pt x="29" y="239"/>
                  </a:lnTo>
                  <a:lnTo>
                    <a:pt x="76" y="231"/>
                  </a:lnTo>
                  <a:lnTo>
                    <a:pt x="82" y="215"/>
                  </a:lnTo>
                  <a:lnTo>
                    <a:pt x="105" y="213"/>
                  </a:lnTo>
                  <a:lnTo>
                    <a:pt x="139" y="184"/>
                  </a:lnTo>
                  <a:lnTo>
                    <a:pt x="126" y="157"/>
                  </a:lnTo>
                  <a:lnTo>
                    <a:pt x="142" y="115"/>
                  </a:lnTo>
                  <a:lnTo>
                    <a:pt x="158" y="115"/>
                  </a:lnTo>
                  <a:lnTo>
                    <a:pt x="158" y="58"/>
                  </a:lnTo>
                  <a:lnTo>
                    <a:pt x="39" y="0"/>
                  </a:lnTo>
                  <a:lnTo>
                    <a:pt x="24" y="2"/>
                  </a:lnTo>
                  <a:lnTo>
                    <a:pt x="24" y="26"/>
                  </a:lnTo>
                  <a:lnTo>
                    <a:pt x="39" y="45"/>
                  </a:lnTo>
                  <a:lnTo>
                    <a:pt x="29" y="97"/>
                  </a:lnTo>
                  <a:lnTo>
                    <a:pt x="0" y="13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32" name="Freeform 96"/>
            <p:cNvSpPr>
              <a:spLocks/>
            </p:cNvSpPr>
            <p:nvPr/>
          </p:nvSpPr>
          <p:spPr bwMode="auto">
            <a:xfrm>
              <a:off x="1551" y="3100"/>
              <a:ext cx="103" cy="614"/>
            </a:xfrm>
            <a:custGeom>
              <a:avLst/>
              <a:gdLst>
                <a:gd name="T0" fmla="*/ 0 w 116"/>
                <a:gd name="T1" fmla="*/ 480 h 614"/>
                <a:gd name="T2" fmla="*/ 6 w 116"/>
                <a:gd name="T3" fmla="*/ 462 h 614"/>
                <a:gd name="T4" fmla="*/ 18 w 116"/>
                <a:gd name="T5" fmla="*/ 473 h 614"/>
                <a:gd name="T6" fmla="*/ 32 w 116"/>
                <a:gd name="T7" fmla="*/ 442 h 614"/>
                <a:gd name="T8" fmla="*/ 26 w 116"/>
                <a:gd name="T9" fmla="*/ 429 h 614"/>
                <a:gd name="T10" fmla="*/ 36 w 116"/>
                <a:gd name="T11" fmla="*/ 387 h 614"/>
                <a:gd name="T12" fmla="*/ 18 w 116"/>
                <a:gd name="T13" fmla="*/ 381 h 614"/>
                <a:gd name="T14" fmla="*/ 22 w 116"/>
                <a:gd name="T15" fmla="*/ 312 h 614"/>
                <a:gd name="T16" fmla="*/ 44 w 116"/>
                <a:gd name="T17" fmla="*/ 239 h 614"/>
                <a:gd name="T18" fmla="*/ 41 w 116"/>
                <a:gd name="T19" fmla="*/ 179 h 614"/>
                <a:gd name="T20" fmla="*/ 59 w 116"/>
                <a:gd name="T21" fmla="*/ 62 h 614"/>
                <a:gd name="T22" fmla="*/ 55 w 116"/>
                <a:gd name="T23" fmla="*/ 8 h 614"/>
                <a:gd name="T24" fmla="*/ 66 w 116"/>
                <a:gd name="T25" fmla="*/ 0 h 614"/>
                <a:gd name="T26" fmla="*/ 75 w 116"/>
                <a:gd name="T27" fmla="*/ 27 h 614"/>
                <a:gd name="T28" fmla="*/ 83 w 116"/>
                <a:gd name="T29" fmla="*/ 80 h 614"/>
                <a:gd name="T30" fmla="*/ 91 w 116"/>
                <a:gd name="T31" fmla="*/ 80 h 614"/>
                <a:gd name="T32" fmla="*/ 91 w 116"/>
                <a:gd name="T33" fmla="*/ 99 h 614"/>
                <a:gd name="T34" fmla="*/ 77 w 116"/>
                <a:gd name="T35" fmla="*/ 107 h 614"/>
                <a:gd name="T36" fmla="*/ 77 w 116"/>
                <a:gd name="T37" fmla="*/ 144 h 614"/>
                <a:gd name="T38" fmla="*/ 66 w 116"/>
                <a:gd name="T39" fmla="*/ 161 h 614"/>
                <a:gd name="T40" fmla="*/ 55 w 116"/>
                <a:gd name="T41" fmla="*/ 213 h 614"/>
                <a:gd name="T42" fmla="*/ 61 w 116"/>
                <a:gd name="T43" fmla="*/ 259 h 614"/>
                <a:gd name="T44" fmla="*/ 47 w 116"/>
                <a:gd name="T45" fmla="*/ 301 h 614"/>
                <a:gd name="T46" fmla="*/ 38 w 116"/>
                <a:gd name="T47" fmla="*/ 403 h 614"/>
                <a:gd name="T48" fmla="*/ 45 w 116"/>
                <a:gd name="T49" fmla="*/ 442 h 614"/>
                <a:gd name="T50" fmla="*/ 38 w 116"/>
                <a:gd name="T51" fmla="*/ 445 h 614"/>
                <a:gd name="T52" fmla="*/ 41 w 116"/>
                <a:gd name="T53" fmla="*/ 475 h 614"/>
                <a:gd name="T54" fmla="*/ 24 w 116"/>
                <a:gd name="T55" fmla="*/ 540 h 614"/>
                <a:gd name="T56" fmla="*/ 26 w 116"/>
                <a:gd name="T57" fmla="*/ 554 h 614"/>
                <a:gd name="T58" fmla="*/ 34 w 116"/>
                <a:gd name="T59" fmla="*/ 551 h 614"/>
                <a:gd name="T60" fmla="*/ 38 w 116"/>
                <a:gd name="T61" fmla="*/ 576 h 614"/>
                <a:gd name="T62" fmla="*/ 77 w 116"/>
                <a:gd name="T63" fmla="*/ 582 h 614"/>
                <a:gd name="T64" fmla="*/ 52 w 116"/>
                <a:gd name="T65" fmla="*/ 590 h 614"/>
                <a:gd name="T66" fmla="*/ 47 w 116"/>
                <a:gd name="T67" fmla="*/ 613 h 614"/>
                <a:gd name="T68" fmla="*/ 36 w 116"/>
                <a:gd name="T69" fmla="*/ 608 h 614"/>
                <a:gd name="T70" fmla="*/ 47 w 116"/>
                <a:gd name="T71" fmla="*/ 592 h 614"/>
                <a:gd name="T72" fmla="*/ 30 w 116"/>
                <a:gd name="T73" fmla="*/ 587 h 614"/>
                <a:gd name="T74" fmla="*/ 28 w 116"/>
                <a:gd name="T75" fmla="*/ 568 h 614"/>
                <a:gd name="T76" fmla="*/ 24 w 116"/>
                <a:gd name="T77" fmla="*/ 576 h 614"/>
                <a:gd name="T78" fmla="*/ 13 w 116"/>
                <a:gd name="T79" fmla="*/ 559 h 614"/>
                <a:gd name="T80" fmla="*/ 18 w 116"/>
                <a:gd name="T81" fmla="*/ 551 h 614"/>
                <a:gd name="T82" fmla="*/ 10 w 116"/>
                <a:gd name="T83" fmla="*/ 540 h 614"/>
                <a:gd name="T84" fmla="*/ 18 w 116"/>
                <a:gd name="T85" fmla="*/ 530 h 614"/>
                <a:gd name="T86" fmla="*/ 10 w 116"/>
                <a:gd name="T87" fmla="*/ 498 h 614"/>
                <a:gd name="T88" fmla="*/ 24 w 116"/>
                <a:gd name="T89" fmla="*/ 504 h 614"/>
                <a:gd name="T90" fmla="*/ 10 w 116"/>
                <a:gd name="T91" fmla="*/ 491 h 614"/>
                <a:gd name="T92" fmla="*/ 13 w 116"/>
                <a:gd name="T93" fmla="*/ 475 h 614"/>
                <a:gd name="T94" fmla="*/ 0 w 116"/>
                <a:gd name="T95" fmla="*/ 480 h 6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6" h="614">
                  <a:moveTo>
                    <a:pt x="0" y="480"/>
                  </a:moveTo>
                  <a:lnTo>
                    <a:pt x="8" y="462"/>
                  </a:lnTo>
                  <a:lnTo>
                    <a:pt x="23" y="473"/>
                  </a:lnTo>
                  <a:lnTo>
                    <a:pt x="40" y="442"/>
                  </a:lnTo>
                  <a:lnTo>
                    <a:pt x="33" y="429"/>
                  </a:lnTo>
                  <a:lnTo>
                    <a:pt x="45" y="387"/>
                  </a:lnTo>
                  <a:lnTo>
                    <a:pt x="23" y="381"/>
                  </a:lnTo>
                  <a:lnTo>
                    <a:pt x="28" y="312"/>
                  </a:lnTo>
                  <a:lnTo>
                    <a:pt x="55" y="239"/>
                  </a:lnTo>
                  <a:lnTo>
                    <a:pt x="52" y="179"/>
                  </a:lnTo>
                  <a:lnTo>
                    <a:pt x="75" y="62"/>
                  </a:lnTo>
                  <a:lnTo>
                    <a:pt x="70" y="8"/>
                  </a:lnTo>
                  <a:lnTo>
                    <a:pt x="83" y="0"/>
                  </a:lnTo>
                  <a:lnTo>
                    <a:pt x="95" y="27"/>
                  </a:lnTo>
                  <a:lnTo>
                    <a:pt x="105" y="80"/>
                  </a:lnTo>
                  <a:lnTo>
                    <a:pt x="115" y="80"/>
                  </a:lnTo>
                  <a:lnTo>
                    <a:pt x="115" y="99"/>
                  </a:lnTo>
                  <a:lnTo>
                    <a:pt x="98" y="107"/>
                  </a:lnTo>
                  <a:lnTo>
                    <a:pt x="98" y="144"/>
                  </a:lnTo>
                  <a:lnTo>
                    <a:pt x="83" y="161"/>
                  </a:lnTo>
                  <a:lnTo>
                    <a:pt x="70" y="213"/>
                  </a:lnTo>
                  <a:lnTo>
                    <a:pt x="78" y="259"/>
                  </a:lnTo>
                  <a:lnTo>
                    <a:pt x="60" y="301"/>
                  </a:lnTo>
                  <a:lnTo>
                    <a:pt x="48" y="403"/>
                  </a:lnTo>
                  <a:lnTo>
                    <a:pt x="57" y="442"/>
                  </a:lnTo>
                  <a:lnTo>
                    <a:pt x="48" y="445"/>
                  </a:lnTo>
                  <a:lnTo>
                    <a:pt x="52" y="475"/>
                  </a:lnTo>
                  <a:lnTo>
                    <a:pt x="30" y="540"/>
                  </a:lnTo>
                  <a:lnTo>
                    <a:pt x="33" y="554"/>
                  </a:lnTo>
                  <a:lnTo>
                    <a:pt x="43" y="551"/>
                  </a:lnTo>
                  <a:lnTo>
                    <a:pt x="48" y="576"/>
                  </a:lnTo>
                  <a:lnTo>
                    <a:pt x="98" y="582"/>
                  </a:lnTo>
                  <a:lnTo>
                    <a:pt x="66" y="590"/>
                  </a:lnTo>
                  <a:lnTo>
                    <a:pt x="60" y="613"/>
                  </a:lnTo>
                  <a:lnTo>
                    <a:pt x="45" y="608"/>
                  </a:lnTo>
                  <a:lnTo>
                    <a:pt x="60" y="592"/>
                  </a:lnTo>
                  <a:lnTo>
                    <a:pt x="38" y="587"/>
                  </a:lnTo>
                  <a:lnTo>
                    <a:pt x="35" y="568"/>
                  </a:lnTo>
                  <a:lnTo>
                    <a:pt x="30" y="576"/>
                  </a:lnTo>
                  <a:lnTo>
                    <a:pt x="17" y="559"/>
                  </a:lnTo>
                  <a:lnTo>
                    <a:pt x="23" y="551"/>
                  </a:lnTo>
                  <a:lnTo>
                    <a:pt x="12" y="540"/>
                  </a:lnTo>
                  <a:lnTo>
                    <a:pt x="23" y="530"/>
                  </a:lnTo>
                  <a:lnTo>
                    <a:pt x="12" y="498"/>
                  </a:lnTo>
                  <a:lnTo>
                    <a:pt x="30" y="504"/>
                  </a:lnTo>
                  <a:lnTo>
                    <a:pt x="12" y="491"/>
                  </a:lnTo>
                  <a:lnTo>
                    <a:pt x="17" y="475"/>
                  </a:lnTo>
                  <a:lnTo>
                    <a:pt x="0" y="48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33" name="Freeform 97"/>
            <p:cNvSpPr>
              <a:spLocks/>
            </p:cNvSpPr>
            <p:nvPr/>
          </p:nvSpPr>
          <p:spPr bwMode="auto">
            <a:xfrm>
              <a:off x="1551" y="3100"/>
              <a:ext cx="109" cy="620"/>
            </a:xfrm>
            <a:custGeom>
              <a:avLst/>
              <a:gdLst>
                <a:gd name="T0" fmla="*/ 0 w 122"/>
                <a:gd name="T1" fmla="*/ 485 h 620"/>
                <a:gd name="T2" fmla="*/ 6 w 122"/>
                <a:gd name="T3" fmla="*/ 467 h 620"/>
                <a:gd name="T4" fmla="*/ 19 w 122"/>
                <a:gd name="T5" fmla="*/ 478 h 620"/>
                <a:gd name="T6" fmla="*/ 34 w 122"/>
                <a:gd name="T7" fmla="*/ 446 h 620"/>
                <a:gd name="T8" fmla="*/ 28 w 122"/>
                <a:gd name="T9" fmla="*/ 433 h 620"/>
                <a:gd name="T10" fmla="*/ 38 w 122"/>
                <a:gd name="T11" fmla="*/ 391 h 620"/>
                <a:gd name="T12" fmla="*/ 19 w 122"/>
                <a:gd name="T13" fmla="*/ 385 h 620"/>
                <a:gd name="T14" fmla="*/ 23 w 122"/>
                <a:gd name="T15" fmla="*/ 315 h 620"/>
                <a:gd name="T16" fmla="*/ 46 w 122"/>
                <a:gd name="T17" fmla="*/ 241 h 620"/>
                <a:gd name="T18" fmla="*/ 44 w 122"/>
                <a:gd name="T19" fmla="*/ 181 h 620"/>
                <a:gd name="T20" fmla="*/ 63 w 122"/>
                <a:gd name="T21" fmla="*/ 63 h 620"/>
                <a:gd name="T22" fmla="*/ 59 w 122"/>
                <a:gd name="T23" fmla="*/ 8 h 620"/>
                <a:gd name="T24" fmla="*/ 70 w 122"/>
                <a:gd name="T25" fmla="*/ 0 h 620"/>
                <a:gd name="T26" fmla="*/ 80 w 122"/>
                <a:gd name="T27" fmla="*/ 27 h 620"/>
                <a:gd name="T28" fmla="*/ 88 w 122"/>
                <a:gd name="T29" fmla="*/ 81 h 620"/>
                <a:gd name="T30" fmla="*/ 96 w 122"/>
                <a:gd name="T31" fmla="*/ 81 h 620"/>
                <a:gd name="T32" fmla="*/ 96 w 122"/>
                <a:gd name="T33" fmla="*/ 100 h 620"/>
                <a:gd name="T34" fmla="*/ 82 w 122"/>
                <a:gd name="T35" fmla="*/ 108 h 620"/>
                <a:gd name="T36" fmla="*/ 82 w 122"/>
                <a:gd name="T37" fmla="*/ 145 h 620"/>
                <a:gd name="T38" fmla="*/ 70 w 122"/>
                <a:gd name="T39" fmla="*/ 163 h 620"/>
                <a:gd name="T40" fmla="*/ 59 w 122"/>
                <a:gd name="T41" fmla="*/ 215 h 620"/>
                <a:gd name="T42" fmla="*/ 65 w 122"/>
                <a:gd name="T43" fmla="*/ 262 h 620"/>
                <a:gd name="T44" fmla="*/ 50 w 122"/>
                <a:gd name="T45" fmla="*/ 304 h 620"/>
                <a:gd name="T46" fmla="*/ 40 w 122"/>
                <a:gd name="T47" fmla="*/ 407 h 620"/>
                <a:gd name="T48" fmla="*/ 48 w 122"/>
                <a:gd name="T49" fmla="*/ 446 h 620"/>
                <a:gd name="T50" fmla="*/ 40 w 122"/>
                <a:gd name="T51" fmla="*/ 449 h 620"/>
                <a:gd name="T52" fmla="*/ 44 w 122"/>
                <a:gd name="T53" fmla="*/ 480 h 620"/>
                <a:gd name="T54" fmla="*/ 26 w 122"/>
                <a:gd name="T55" fmla="*/ 545 h 620"/>
                <a:gd name="T56" fmla="*/ 28 w 122"/>
                <a:gd name="T57" fmla="*/ 559 h 620"/>
                <a:gd name="T58" fmla="*/ 36 w 122"/>
                <a:gd name="T59" fmla="*/ 556 h 620"/>
                <a:gd name="T60" fmla="*/ 40 w 122"/>
                <a:gd name="T61" fmla="*/ 582 h 620"/>
                <a:gd name="T62" fmla="*/ 82 w 122"/>
                <a:gd name="T63" fmla="*/ 588 h 620"/>
                <a:gd name="T64" fmla="*/ 55 w 122"/>
                <a:gd name="T65" fmla="*/ 596 h 620"/>
                <a:gd name="T66" fmla="*/ 50 w 122"/>
                <a:gd name="T67" fmla="*/ 619 h 620"/>
                <a:gd name="T68" fmla="*/ 38 w 122"/>
                <a:gd name="T69" fmla="*/ 614 h 620"/>
                <a:gd name="T70" fmla="*/ 50 w 122"/>
                <a:gd name="T71" fmla="*/ 598 h 620"/>
                <a:gd name="T72" fmla="*/ 32 w 122"/>
                <a:gd name="T73" fmla="*/ 593 h 620"/>
                <a:gd name="T74" fmla="*/ 29 w 122"/>
                <a:gd name="T75" fmla="*/ 574 h 620"/>
                <a:gd name="T76" fmla="*/ 26 w 122"/>
                <a:gd name="T77" fmla="*/ 582 h 620"/>
                <a:gd name="T78" fmla="*/ 14 w 122"/>
                <a:gd name="T79" fmla="*/ 564 h 620"/>
                <a:gd name="T80" fmla="*/ 19 w 122"/>
                <a:gd name="T81" fmla="*/ 556 h 620"/>
                <a:gd name="T82" fmla="*/ 11 w 122"/>
                <a:gd name="T83" fmla="*/ 545 h 620"/>
                <a:gd name="T84" fmla="*/ 19 w 122"/>
                <a:gd name="T85" fmla="*/ 535 h 620"/>
                <a:gd name="T86" fmla="*/ 11 w 122"/>
                <a:gd name="T87" fmla="*/ 503 h 620"/>
                <a:gd name="T88" fmla="*/ 26 w 122"/>
                <a:gd name="T89" fmla="*/ 509 h 620"/>
                <a:gd name="T90" fmla="*/ 11 w 122"/>
                <a:gd name="T91" fmla="*/ 496 h 620"/>
                <a:gd name="T92" fmla="*/ 14 w 122"/>
                <a:gd name="T93" fmla="*/ 480 h 620"/>
                <a:gd name="T94" fmla="*/ 0 w 122"/>
                <a:gd name="T95" fmla="*/ 485 h 6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2" h="620">
                  <a:moveTo>
                    <a:pt x="0" y="485"/>
                  </a:moveTo>
                  <a:lnTo>
                    <a:pt x="8" y="467"/>
                  </a:lnTo>
                  <a:lnTo>
                    <a:pt x="24" y="478"/>
                  </a:lnTo>
                  <a:lnTo>
                    <a:pt x="42" y="446"/>
                  </a:lnTo>
                  <a:lnTo>
                    <a:pt x="35" y="433"/>
                  </a:lnTo>
                  <a:lnTo>
                    <a:pt x="47" y="391"/>
                  </a:lnTo>
                  <a:lnTo>
                    <a:pt x="24" y="385"/>
                  </a:lnTo>
                  <a:lnTo>
                    <a:pt x="29" y="315"/>
                  </a:lnTo>
                  <a:lnTo>
                    <a:pt x="58" y="241"/>
                  </a:lnTo>
                  <a:lnTo>
                    <a:pt x="55" y="181"/>
                  </a:lnTo>
                  <a:lnTo>
                    <a:pt x="79" y="63"/>
                  </a:lnTo>
                  <a:lnTo>
                    <a:pt x="74" y="8"/>
                  </a:lnTo>
                  <a:lnTo>
                    <a:pt x="87" y="0"/>
                  </a:lnTo>
                  <a:lnTo>
                    <a:pt x="100" y="27"/>
                  </a:lnTo>
                  <a:lnTo>
                    <a:pt x="111" y="81"/>
                  </a:lnTo>
                  <a:lnTo>
                    <a:pt x="121" y="81"/>
                  </a:lnTo>
                  <a:lnTo>
                    <a:pt x="121" y="100"/>
                  </a:lnTo>
                  <a:lnTo>
                    <a:pt x="103" y="108"/>
                  </a:lnTo>
                  <a:lnTo>
                    <a:pt x="103" y="145"/>
                  </a:lnTo>
                  <a:lnTo>
                    <a:pt x="87" y="163"/>
                  </a:lnTo>
                  <a:lnTo>
                    <a:pt x="74" y="215"/>
                  </a:lnTo>
                  <a:lnTo>
                    <a:pt x="82" y="262"/>
                  </a:lnTo>
                  <a:lnTo>
                    <a:pt x="63" y="304"/>
                  </a:lnTo>
                  <a:lnTo>
                    <a:pt x="50" y="407"/>
                  </a:lnTo>
                  <a:lnTo>
                    <a:pt x="60" y="446"/>
                  </a:lnTo>
                  <a:lnTo>
                    <a:pt x="50" y="449"/>
                  </a:lnTo>
                  <a:lnTo>
                    <a:pt x="55" y="480"/>
                  </a:lnTo>
                  <a:lnTo>
                    <a:pt x="32" y="545"/>
                  </a:lnTo>
                  <a:lnTo>
                    <a:pt x="35" y="559"/>
                  </a:lnTo>
                  <a:lnTo>
                    <a:pt x="45" y="556"/>
                  </a:lnTo>
                  <a:lnTo>
                    <a:pt x="50" y="582"/>
                  </a:lnTo>
                  <a:lnTo>
                    <a:pt x="103" y="588"/>
                  </a:lnTo>
                  <a:lnTo>
                    <a:pt x="69" y="596"/>
                  </a:lnTo>
                  <a:lnTo>
                    <a:pt x="63" y="619"/>
                  </a:lnTo>
                  <a:lnTo>
                    <a:pt x="47" y="614"/>
                  </a:lnTo>
                  <a:lnTo>
                    <a:pt x="63" y="598"/>
                  </a:lnTo>
                  <a:lnTo>
                    <a:pt x="40" y="593"/>
                  </a:lnTo>
                  <a:lnTo>
                    <a:pt x="37" y="574"/>
                  </a:lnTo>
                  <a:lnTo>
                    <a:pt x="32" y="582"/>
                  </a:lnTo>
                  <a:lnTo>
                    <a:pt x="18" y="564"/>
                  </a:lnTo>
                  <a:lnTo>
                    <a:pt x="24" y="556"/>
                  </a:lnTo>
                  <a:lnTo>
                    <a:pt x="13" y="545"/>
                  </a:lnTo>
                  <a:lnTo>
                    <a:pt x="24" y="535"/>
                  </a:lnTo>
                  <a:lnTo>
                    <a:pt x="13" y="503"/>
                  </a:lnTo>
                  <a:lnTo>
                    <a:pt x="32" y="509"/>
                  </a:lnTo>
                  <a:lnTo>
                    <a:pt x="13" y="496"/>
                  </a:lnTo>
                  <a:lnTo>
                    <a:pt x="18" y="480"/>
                  </a:lnTo>
                  <a:lnTo>
                    <a:pt x="0" y="48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34" name="Freeform 98"/>
            <p:cNvSpPr>
              <a:spLocks/>
            </p:cNvSpPr>
            <p:nvPr/>
          </p:nvSpPr>
          <p:spPr bwMode="auto">
            <a:xfrm>
              <a:off x="1554" y="3617"/>
              <a:ext cx="7" cy="18"/>
            </a:xfrm>
            <a:custGeom>
              <a:avLst/>
              <a:gdLst>
                <a:gd name="T0" fmla="*/ 0 w 8"/>
                <a:gd name="T1" fmla="*/ 10 h 18"/>
                <a:gd name="T2" fmla="*/ 4 w 8"/>
                <a:gd name="T3" fmla="*/ 0 h 18"/>
                <a:gd name="T4" fmla="*/ 5 w 8"/>
                <a:gd name="T5" fmla="*/ 17 h 18"/>
                <a:gd name="T6" fmla="*/ 0 w 8"/>
                <a:gd name="T7" fmla="*/ 1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0"/>
                  </a:moveTo>
                  <a:lnTo>
                    <a:pt x="4" y="0"/>
                  </a:lnTo>
                  <a:lnTo>
                    <a:pt x="7" y="17"/>
                  </a:lnTo>
                  <a:lnTo>
                    <a:pt x="0" y="1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35" name="Freeform 99"/>
            <p:cNvSpPr>
              <a:spLocks/>
            </p:cNvSpPr>
            <p:nvPr/>
          </p:nvSpPr>
          <p:spPr bwMode="auto">
            <a:xfrm>
              <a:off x="1554" y="3617"/>
              <a:ext cx="12" cy="24"/>
            </a:xfrm>
            <a:custGeom>
              <a:avLst/>
              <a:gdLst>
                <a:gd name="T0" fmla="*/ 0 w 14"/>
                <a:gd name="T1" fmla="*/ 13 h 24"/>
                <a:gd name="T2" fmla="*/ 6 w 14"/>
                <a:gd name="T3" fmla="*/ 0 h 24"/>
                <a:gd name="T4" fmla="*/ 9 w 14"/>
                <a:gd name="T5" fmla="*/ 23 h 24"/>
                <a:gd name="T6" fmla="*/ 0 w 14"/>
                <a:gd name="T7" fmla="*/ 13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13"/>
                  </a:moveTo>
                  <a:lnTo>
                    <a:pt x="8" y="0"/>
                  </a:lnTo>
                  <a:lnTo>
                    <a:pt x="13" y="23"/>
                  </a:lnTo>
                  <a:lnTo>
                    <a:pt x="0" y="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36" name="Freeform 100"/>
            <p:cNvSpPr>
              <a:spLocks/>
            </p:cNvSpPr>
            <p:nvPr/>
          </p:nvSpPr>
          <p:spPr bwMode="auto">
            <a:xfrm>
              <a:off x="1565" y="3493"/>
              <a:ext cx="3" cy="24"/>
            </a:xfrm>
            <a:custGeom>
              <a:avLst/>
              <a:gdLst>
                <a:gd name="T0" fmla="*/ 0 w 3"/>
                <a:gd name="T1" fmla="*/ 19 h 24"/>
                <a:gd name="T2" fmla="*/ 2 w 3"/>
                <a:gd name="T3" fmla="*/ 0 h 24"/>
                <a:gd name="T4" fmla="*/ 2 w 3"/>
                <a:gd name="T5" fmla="*/ 23 h 24"/>
                <a:gd name="T6" fmla="*/ 0 w 3"/>
                <a:gd name="T7" fmla="*/ 19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4">
                  <a:moveTo>
                    <a:pt x="0" y="19"/>
                  </a:moveTo>
                  <a:lnTo>
                    <a:pt x="2" y="0"/>
                  </a:lnTo>
                  <a:lnTo>
                    <a:pt x="2" y="23"/>
                  </a:lnTo>
                  <a:lnTo>
                    <a:pt x="0" y="19"/>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37" name="Freeform 101"/>
            <p:cNvSpPr>
              <a:spLocks/>
            </p:cNvSpPr>
            <p:nvPr/>
          </p:nvSpPr>
          <p:spPr bwMode="auto">
            <a:xfrm>
              <a:off x="1565" y="3493"/>
              <a:ext cx="8" cy="30"/>
            </a:xfrm>
            <a:custGeom>
              <a:avLst/>
              <a:gdLst>
                <a:gd name="T0" fmla="*/ 0 w 9"/>
                <a:gd name="T1" fmla="*/ 24 h 30"/>
                <a:gd name="T2" fmla="*/ 6 w 9"/>
                <a:gd name="T3" fmla="*/ 0 h 30"/>
                <a:gd name="T4" fmla="*/ 6 w 9"/>
                <a:gd name="T5" fmla="*/ 29 h 30"/>
                <a:gd name="T6" fmla="*/ 0 w 9"/>
                <a:gd name="T7" fmla="*/ 24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0">
                  <a:moveTo>
                    <a:pt x="0" y="24"/>
                  </a:moveTo>
                  <a:lnTo>
                    <a:pt x="8" y="0"/>
                  </a:lnTo>
                  <a:lnTo>
                    <a:pt x="8" y="29"/>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38" name="Freeform 102"/>
            <p:cNvSpPr>
              <a:spLocks/>
            </p:cNvSpPr>
            <p:nvPr/>
          </p:nvSpPr>
          <p:spPr bwMode="auto">
            <a:xfrm>
              <a:off x="1573" y="3711"/>
              <a:ext cx="14" cy="8"/>
            </a:xfrm>
            <a:custGeom>
              <a:avLst/>
              <a:gdLst>
                <a:gd name="T0" fmla="*/ 0 w 16"/>
                <a:gd name="T1" fmla="*/ 0 h 8"/>
                <a:gd name="T2" fmla="*/ 11 w 16"/>
                <a:gd name="T3" fmla="*/ 2 h 8"/>
                <a:gd name="T4" fmla="*/ 11 w 16"/>
                <a:gd name="T5" fmla="*/ 7 h 8"/>
                <a:gd name="T6" fmla="*/ 0 w 16"/>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8">
                  <a:moveTo>
                    <a:pt x="0" y="0"/>
                  </a:moveTo>
                  <a:lnTo>
                    <a:pt x="15" y="2"/>
                  </a:lnTo>
                  <a:lnTo>
                    <a:pt x="15" y="7"/>
                  </a:lnTo>
                  <a:lnTo>
                    <a:pt x="0" y="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39" name="Freeform 103"/>
            <p:cNvSpPr>
              <a:spLocks/>
            </p:cNvSpPr>
            <p:nvPr/>
          </p:nvSpPr>
          <p:spPr bwMode="auto">
            <a:xfrm>
              <a:off x="1573" y="3711"/>
              <a:ext cx="19" cy="14"/>
            </a:xfrm>
            <a:custGeom>
              <a:avLst/>
              <a:gdLst>
                <a:gd name="T0" fmla="*/ 0 w 22"/>
                <a:gd name="T1" fmla="*/ 0 h 14"/>
                <a:gd name="T2" fmla="*/ 16 w 22"/>
                <a:gd name="T3" fmla="*/ 3 h 14"/>
                <a:gd name="T4" fmla="*/ 16 w 22"/>
                <a:gd name="T5" fmla="*/ 13 h 14"/>
                <a:gd name="T6" fmla="*/ 0 w 22"/>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4">
                  <a:moveTo>
                    <a:pt x="0" y="0"/>
                  </a:moveTo>
                  <a:lnTo>
                    <a:pt x="21" y="3"/>
                  </a:lnTo>
                  <a:lnTo>
                    <a:pt x="21" y="13"/>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40" name="Freeform 104"/>
            <p:cNvSpPr>
              <a:spLocks/>
            </p:cNvSpPr>
            <p:nvPr/>
          </p:nvSpPr>
          <p:spPr bwMode="auto">
            <a:xfrm>
              <a:off x="1577" y="3682"/>
              <a:ext cx="21" cy="24"/>
            </a:xfrm>
            <a:custGeom>
              <a:avLst/>
              <a:gdLst>
                <a:gd name="T0" fmla="*/ 0 w 24"/>
                <a:gd name="T1" fmla="*/ 2 h 24"/>
                <a:gd name="T2" fmla="*/ 7 w 24"/>
                <a:gd name="T3" fmla="*/ 0 h 24"/>
                <a:gd name="T4" fmla="*/ 4 w 24"/>
                <a:gd name="T5" fmla="*/ 9 h 24"/>
                <a:gd name="T6" fmla="*/ 18 w 24"/>
                <a:gd name="T7" fmla="*/ 13 h 24"/>
                <a:gd name="T8" fmla="*/ 10 w 24"/>
                <a:gd name="T9" fmla="*/ 23 h 24"/>
                <a:gd name="T10" fmla="*/ 0 w 24"/>
                <a:gd name="T11" fmla="*/ 2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4">
                  <a:moveTo>
                    <a:pt x="0" y="2"/>
                  </a:moveTo>
                  <a:lnTo>
                    <a:pt x="9" y="0"/>
                  </a:lnTo>
                  <a:lnTo>
                    <a:pt x="6" y="9"/>
                  </a:lnTo>
                  <a:lnTo>
                    <a:pt x="23" y="13"/>
                  </a:lnTo>
                  <a:lnTo>
                    <a:pt x="13" y="23"/>
                  </a:lnTo>
                  <a:lnTo>
                    <a:pt x="0" y="2"/>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41" name="Freeform 105"/>
            <p:cNvSpPr>
              <a:spLocks/>
            </p:cNvSpPr>
            <p:nvPr/>
          </p:nvSpPr>
          <p:spPr bwMode="auto">
            <a:xfrm>
              <a:off x="1577" y="3682"/>
              <a:ext cx="27" cy="30"/>
            </a:xfrm>
            <a:custGeom>
              <a:avLst/>
              <a:gdLst>
                <a:gd name="T0" fmla="*/ 0 w 30"/>
                <a:gd name="T1" fmla="*/ 3 h 30"/>
                <a:gd name="T2" fmla="*/ 9 w 30"/>
                <a:gd name="T3" fmla="*/ 0 h 30"/>
                <a:gd name="T4" fmla="*/ 6 w 30"/>
                <a:gd name="T5" fmla="*/ 11 h 30"/>
                <a:gd name="T6" fmla="*/ 23 w 30"/>
                <a:gd name="T7" fmla="*/ 16 h 30"/>
                <a:gd name="T8" fmla="*/ 13 w 30"/>
                <a:gd name="T9" fmla="*/ 29 h 30"/>
                <a:gd name="T10" fmla="*/ 0 w 30"/>
                <a:gd name="T11" fmla="*/ 3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0">
                  <a:moveTo>
                    <a:pt x="0" y="3"/>
                  </a:moveTo>
                  <a:lnTo>
                    <a:pt x="11" y="0"/>
                  </a:lnTo>
                  <a:lnTo>
                    <a:pt x="8" y="11"/>
                  </a:lnTo>
                  <a:lnTo>
                    <a:pt x="29" y="16"/>
                  </a:lnTo>
                  <a:lnTo>
                    <a:pt x="16" y="29"/>
                  </a:lnTo>
                  <a:lnTo>
                    <a:pt x="0"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42" name="Freeform 106"/>
            <p:cNvSpPr>
              <a:spLocks/>
            </p:cNvSpPr>
            <p:nvPr/>
          </p:nvSpPr>
          <p:spPr bwMode="auto">
            <a:xfrm>
              <a:off x="1596" y="3719"/>
              <a:ext cx="7" cy="3"/>
            </a:xfrm>
            <a:custGeom>
              <a:avLst/>
              <a:gdLst>
                <a:gd name="T0" fmla="*/ 0 w 8"/>
                <a:gd name="T1" fmla="*/ 1 h 3"/>
                <a:gd name="T2" fmla="*/ 3 w 8"/>
                <a:gd name="T3" fmla="*/ 0 h 3"/>
                <a:gd name="T4" fmla="*/ 5 w 8"/>
                <a:gd name="T5" fmla="*/ 2 h 3"/>
                <a:gd name="T6" fmla="*/ 0 w 8"/>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0" y="1"/>
                  </a:moveTo>
                  <a:lnTo>
                    <a:pt x="3" y="0"/>
                  </a:lnTo>
                  <a:lnTo>
                    <a:pt x="7" y="2"/>
                  </a:lnTo>
                  <a:lnTo>
                    <a:pt x="0" y="1"/>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43" name="Freeform 107"/>
            <p:cNvSpPr>
              <a:spLocks/>
            </p:cNvSpPr>
            <p:nvPr/>
          </p:nvSpPr>
          <p:spPr bwMode="auto">
            <a:xfrm>
              <a:off x="1596" y="3719"/>
              <a:ext cx="12" cy="9"/>
            </a:xfrm>
            <a:custGeom>
              <a:avLst/>
              <a:gdLst>
                <a:gd name="T0" fmla="*/ 0 w 14"/>
                <a:gd name="T1" fmla="*/ 5 h 9"/>
                <a:gd name="T2" fmla="*/ 3 w 14"/>
                <a:gd name="T3" fmla="*/ 0 h 9"/>
                <a:gd name="T4" fmla="*/ 9 w 14"/>
                <a:gd name="T5" fmla="*/ 8 h 9"/>
                <a:gd name="T6" fmla="*/ 0 w 14"/>
                <a:gd name="T7" fmla="*/ 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9">
                  <a:moveTo>
                    <a:pt x="0" y="5"/>
                  </a:moveTo>
                  <a:lnTo>
                    <a:pt x="5" y="0"/>
                  </a:lnTo>
                  <a:lnTo>
                    <a:pt x="13" y="8"/>
                  </a:lnTo>
                  <a:lnTo>
                    <a:pt x="0" y="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44" name="Freeform 108"/>
            <p:cNvSpPr>
              <a:spLocks/>
            </p:cNvSpPr>
            <p:nvPr/>
          </p:nvSpPr>
          <p:spPr bwMode="auto">
            <a:xfrm>
              <a:off x="1605" y="3693"/>
              <a:ext cx="31" cy="40"/>
            </a:xfrm>
            <a:custGeom>
              <a:avLst/>
              <a:gdLst>
                <a:gd name="T0" fmla="*/ 0 w 35"/>
                <a:gd name="T1" fmla="*/ 34 h 40"/>
                <a:gd name="T2" fmla="*/ 6 w 35"/>
                <a:gd name="T3" fmla="*/ 27 h 40"/>
                <a:gd name="T4" fmla="*/ 19 w 35"/>
                <a:gd name="T5" fmla="*/ 32 h 40"/>
                <a:gd name="T6" fmla="*/ 12 w 35"/>
                <a:gd name="T7" fmla="*/ 20 h 40"/>
                <a:gd name="T8" fmla="*/ 19 w 35"/>
                <a:gd name="T9" fmla="*/ 16 h 40"/>
                <a:gd name="T10" fmla="*/ 11 w 35"/>
                <a:gd name="T11" fmla="*/ 13 h 40"/>
                <a:gd name="T12" fmla="*/ 11 w 35"/>
                <a:gd name="T13" fmla="*/ 3 h 40"/>
                <a:gd name="T14" fmla="*/ 27 w 35"/>
                <a:gd name="T15" fmla="*/ 0 h 40"/>
                <a:gd name="T16" fmla="*/ 27 w 35"/>
                <a:gd name="T17" fmla="*/ 39 h 40"/>
                <a:gd name="T18" fmla="*/ 0 w 35"/>
                <a:gd name="T19" fmla="*/ 34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40">
                  <a:moveTo>
                    <a:pt x="0" y="34"/>
                  </a:moveTo>
                  <a:lnTo>
                    <a:pt x="8" y="27"/>
                  </a:lnTo>
                  <a:lnTo>
                    <a:pt x="25" y="32"/>
                  </a:lnTo>
                  <a:lnTo>
                    <a:pt x="16" y="20"/>
                  </a:lnTo>
                  <a:lnTo>
                    <a:pt x="25" y="16"/>
                  </a:lnTo>
                  <a:lnTo>
                    <a:pt x="14" y="13"/>
                  </a:lnTo>
                  <a:lnTo>
                    <a:pt x="14" y="3"/>
                  </a:lnTo>
                  <a:lnTo>
                    <a:pt x="34" y="0"/>
                  </a:lnTo>
                  <a:lnTo>
                    <a:pt x="34" y="39"/>
                  </a:lnTo>
                  <a:lnTo>
                    <a:pt x="0" y="34"/>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45" name="Freeform 109"/>
            <p:cNvSpPr>
              <a:spLocks/>
            </p:cNvSpPr>
            <p:nvPr/>
          </p:nvSpPr>
          <p:spPr bwMode="auto">
            <a:xfrm>
              <a:off x="1605" y="3693"/>
              <a:ext cx="36" cy="46"/>
            </a:xfrm>
            <a:custGeom>
              <a:avLst/>
              <a:gdLst>
                <a:gd name="T0" fmla="*/ 0 w 41"/>
                <a:gd name="T1" fmla="*/ 39 h 46"/>
                <a:gd name="T2" fmla="*/ 7 w 41"/>
                <a:gd name="T3" fmla="*/ 31 h 46"/>
                <a:gd name="T4" fmla="*/ 22 w 41"/>
                <a:gd name="T5" fmla="*/ 37 h 46"/>
                <a:gd name="T6" fmla="*/ 15 w 41"/>
                <a:gd name="T7" fmla="*/ 23 h 46"/>
                <a:gd name="T8" fmla="*/ 22 w 41"/>
                <a:gd name="T9" fmla="*/ 18 h 46"/>
                <a:gd name="T10" fmla="*/ 13 w 41"/>
                <a:gd name="T11" fmla="*/ 15 h 46"/>
                <a:gd name="T12" fmla="*/ 13 w 41"/>
                <a:gd name="T13" fmla="*/ 3 h 46"/>
                <a:gd name="T14" fmla="*/ 31 w 41"/>
                <a:gd name="T15" fmla="*/ 0 h 46"/>
                <a:gd name="T16" fmla="*/ 31 w 41"/>
                <a:gd name="T17" fmla="*/ 45 h 46"/>
                <a:gd name="T18" fmla="*/ 0 w 41"/>
                <a:gd name="T19" fmla="*/ 39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6">
                  <a:moveTo>
                    <a:pt x="0" y="39"/>
                  </a:moveTo>
                  <a:lnTo>
                    <a:pt x="9" y="31"/>
                  </a:lnTo>
                  <a:lnTo>
                    <a:pt x="29" y="37"/>
                  </a:lnTo>
                  <a:lnTo>
                    <a:pt x="19" y="23"/>
                  </a:lnTo>
                  <a:lnTo>
                    <a:pt x="29" y="18"/>
                  </a:lnTo>
                  <a:lnTo>
                    <a:pt x="17" y="15"/>
                  </a:lnTo>
                  <a:lnTo>
                    <a:pt x="17" y="3"/>
                  </a:lnTo>
                  <a:lnTo>
                    <a:pt x="40" y="0"/>
                  </a:lnTo>
                  <a:lnTo>
                    <a:pt x="40" y="45"/>
                  </a:lnTo>
                  <a:lnTo>
                    <a:pt x="0" y="3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46" name="Freeform 110"/>
            <p:cNvSpPr>
              <a:spLocks/>
            </p:cNvSpPr>
            <p:nvPr/>
          </p:nvSpPr>
          <p:spPr bwMode="auto">
            <a:xfrm>
              <a:off x="1624" y="3748"/>
              <a:ext cx="23" cy="2"/>
            </a:xfrm>
            <a:custGeom>
              <a:avLst/>
              <a:gdLst>
                <a:gd name="T0" fmla="*/ 0 w 26"/>
                <a:gd name="T1" fmla="*/ 0 h 2"/>
                <a:gd name="T2" fmla="*/ 17 w 26"/>
                <a:gd name="T3" fmla="*/ 0 h 2"/>
                <a:gd name="T4" fmla="*/ 19 w 26"/>
                <a:gd name="T5" fmla="*/ 1 h 2"/>
                <a:gd name="T6" fmla="*/ 0 w 26"/>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
                  <a:moveTo>
                    <a:pt x="0" y="0"/>
                  </a:moveTo>
                  <a:lnTo>
                    <a:pt x="21" y="0"/>
                  </a:lnTo>
                  <a:lnTo>
                    <a:pt x="25" y="1"/>
                  </a:lnTo>
                  <a:lnTo>
                    <a:pt x="0" y="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47" name="Freeform 111"/>
            <p:cNvSpPr>
              <a:spLocks/>
            </p:cNvSpPr>
            <p:nvPr/>
          </p:nvSpPr>
          <p:spPr bwMode="auto">
            <a:xfrm>
              <a:off x="1624" y="3748"/>
              <a:ext cx="29" cy="8"/>
            </a:xfrm>
            <a:custGeom>
              <a:avLst/>
              <a:gdLst>
                <a:gd name="T0" fmla="*/ 0 w 32"/>
                <a:gd name="T1" fmla="*/ 0 h 8"/>
                <a:gd name="T2" fmla="*/ 22 w 32"/>
                <a:gd name="T3" fmla="*/ 0 h 8"/>
                <a:gd name="T4" fmla="*/ 25 w 32"/>
                <a:gd name="T5" fmla="*/ 7 h 8"/>
                <a:gd name="T6" fmla="*/ 0 w 3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8">
                  <a:moveTo>
                    <a:pt x="0" y="0"/>
                  </a:moveTo>
                  <a:lnTo>
                    <a:pt x="26" y="0"/>
                  </a:lnTo>
                  <a:lnTo>
                    <a:pt x="31" y="7"/>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48" name="Freeform 112"/>
            <p:cNvSpPr>
              <a:spLocks/>
            </p:cNvSpPr>
            <p:nvPr/>
          </p:nvSpPr>
          <p:spPr bwMode="auto">
            <a:xfrm>
              <a:off x="1650" y="3742"/>
              <a:ext cx="6" cy="2"/>
            </a:xfrm>
            <a:custGeom>
              <a:avLst/>
              <a:gdLst>
                <a:gd name="T0" fmla="*/ 0 w 7"/>
                <a:gd name="T1" fmla="*/ 0 h 2"/>
                <a:gd name="T2" fmla="*/ 1 w 7"/>
                <a:gd name="T3" fmla="*/ 1 h 2"/>
                <a:gd name="T4" fmla="*/ 4 w 7"/>
                <a:gd name="T5" fmla="*/ 0 h 2"/>
                <a:gd name="T6" fmla="*/ 0 w 7"/>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0" y="0"/>
                  </a:moveTo>
                  <a:lnTo>
                    <a:pt x="1" y="1"/>
                  </a:lnTo>
                  <a:lnTo>
                    <a:pt x="6" y="0"/>
                  </a:lnTo>
                  <a:lnTo>
                    <a:pt x="0" y="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49" name="Freeform 113"/>
            <p:cNvSpPr>
              <a:spLocks/>
            </p:cNvSpPr>
            <p:nvPr/>
          </p:nvSpPr>
          <p:spPr bwMode="auto">
            <a:xfrm>
              <a:off x="1650" y="3743"/>
              <a:ext cx="11" cy="6"/>
            </a:xfrm>
            <a:custGeom>
              <a:avLst/>
              <a:gdLst>
                <a:gd name="T0" fmla="*/ 0 w 13"/>
                <a:gd name="T1" fmla="*/ 5 h 6"/>
                <a:gd name="T2" fmla="*/ 2 w 13"/>
                <a:gd name="T3" fmla="*/ 0 h 6"/>
                <a:gd name="T4" fmla="*/ 8 w 13"/>
                <a:gd name="T5" fmla="*/ 5 h 6"/>
                <a:gd name="T6" fmla="*/ 0 w 13"/>
                <a:gd name="T7" fmla="*/ 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6">
                  <a:moveTo>
                    <a:pt x="0" y="5"/>
                  </a:moveTo>
                  <a:lnTo>
                    <a:pt x="2" y="0"/>
                  </a:lnTo>
                  <a:lnTo>
                    <a:pt x="12" y="5"/>
                  </a:lnTo>
                  <a:lnTo>
                    <a:pt x="0" y="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50" name="Freeform 114"/>
            <p:cNvSpPr>
              <a:spLocks/>
            </p:cNvSpPr>
            <p:nvPr/>
          </p:nvSpPr>
          <p:spPr bwMode="auto">
            <a:xfrm>
              <a:off x="3501" y="1968"/>
              <a:ext cx="794" cy="566"/>
            </a:xfrm>
            <a:custGeom>
              <a:avLst/>
              <a:gdLst>
                <a:gd name="T0" fmla="*/ 4 w 894"/>
                <a:gd name="T1" fmla="*/ 248 h 566"/>
                <a:gd name="T2" fmla="*/ 74 w 894"/>
                <a:gd name="T3" fmla="*/ 213 h 566"/>
                <a:gd name="T4" fmla="*/ 71 w 894"/>
                <a:gd name="T5" fmla="*/ 163 h 566"/>
                <a:gd name="T6" fmla="*/ 107 w 894"/>
                <a:gd name="T7" fmla="*/ 120 h 566"/>
                <a:gd name="T8" fmla="*/ 139 w 894"/>
                <a:gd name="T9" fmla="*/ 98 h 566"/>
                <a:gd name="T10" fmla="*/ 173 w 894"/>
                <a:gd name="T11" fmla="*/ 106 h 566"/>
                <a:gd name="T12" fmla="*/ 196 w 894"/>
                <a:gd name="T13" fmla="*/ 155 h 566"/>
                <a:gd name="T14" fmla="*/ 272 w 894"/>
                <a:gd name="T15" fmla="*/ 202 h 566"/>
                <a:gd name="T16" fmla="*/ 357 w 894"/>
                <a:gd name="T17" fmla="*/ 220 h 566"/>
                <a:gd name="T18" fmla="*/ 440 w 894"/>
                <a:gd name="T19" fmla="*/ 181 h 566"/>
                <a:gd name="T20" fmla="*/ 460 w 894"/>
                <a:gd name="T21" fmla="*/ 166 h 566"/>
                <a:gd name="T22" fmla="*/ 528 w 894"/>
                <a:gd name="T23" fmla="*/ 130 h 566"/>
                <a:gd name="T24" fmla="*/ 483 w 894"/>
                <a:gd name="T25" fmla="*/ 111 h 566"/>
                <a:gd name="T26" fmla="*/ 493 w 894"/>
                <a:gd name="T27" fmla="*/ 67 h 566"/>
                <a:gd name="T28" fmla="*/ 526 w 894"/>
                <a:gd name="T29" fmla="*/ 67 h 566"/>
                <a:gd name="T30" fmla="*/ 534 w 894"/>
                <a:gd name="T31" fmla="*/ 18 h 566"/>
                <a:gd name="T32" fmla="*/ 598 w 894"/>
                <a:gd name="T33" fmla="*/ 13 h 566"/>
                <a:gd name="T34" fmla="*/ 655 w 894"/>
                <a:gd name="T35" fmla="*/ 91 h 566"/>
                <a:gd name="T36" fmla="*/ 704 w 894"/>
                <a:gd name="T37" fmla="*/ 98 h 566"/>
                <a:gd name="T38" fmla="*/ 659 w 894"/>
                <a:gd name="T39" fmla="*/ 168 h 566"/>
                <a:gd name="T40" fmla="*/ 655 w 894"/>
                <a:gd name="T41" fmla="*/ 205 h 566"/>
                <a:gd name="T42" fmla="*/ 629 w 894"/>
                <a:gd name="T43" fmla="*/ 215 h 566"/>
                <a:gd name="T44" fmla="*/ 615 w 894"/>
                <a:gd name="T45" fmla="*/ 223 h 566"/>
                <a:gd name="T46" fmla="*/ 548 w 894"/>
                <a:gd name="T47" fmla="*/ 270 h 566"/>
                <a:gd name="T48" fmla="*/ 554 w 894"/>
                <a:gd name="T49" fmla="*/ 231 h 566"/>
                <a:gd name="T50" fmla="*/ 505 w 894"/>
                <a:gd name="T51" fmla="*/ 275 h 566"/>
                <a:gd name="T52" fmla="*/ 542 w 894"/>
                <a:gd name="T53" fmla="*/ 288 h 566"/>
                <a:gd name="T54" fmla="*/ 536 w 894"/>
                <a:gd name="T55" fmla="*/ 312 h 566"/>
                <a:gd name="T56" fmla="*/ 556 w 894"/>
                <a:gd name="T57" fmla="*/ 387 h 566"/>
                <a:gd name="T58" fmla="*/ 556 w 894"/>
                <a:gd name="T59" fmla="*/ 399 h 566"/>
                <a:gd name="T60" fmla="*/ 556 w 894"/>
                <a:gd name="T61" fmla="*/ 415 h 566"/>
                <a:gd name="T62" fmla="*/ 493 w 894"/>
                <a:gd name="T63" fmla="*/ 523 h 566"/>
                <a:gd name="T64" fmla="*/ 464 w 894"/>
                <a:gd name="T65" fmla="*/ 529 h 566"/>
                <a:gd name="T66" fmla="*/ 452 w 894"/>
                <a:gd name="T67" fmla="*/ 537 h 566"/>
                <a:gd name="T68" fmla="*/ 419 w 894"/>
                <a:gd name="T69" fmla="*/ 565 h 566"/>
                <a:gd name="T70" fmla="*/ 397 w 894"/>
                <a:gd name="T71" fmla="*/ 544 h 566"/>
                <a:gd name="T72" fmla="*/ 327 w 894"/>
                <a:gd name="T73" fmla="*/ 531 h 566"/>
                <a:gd name="T74" fmla="*/ 322 w 894"/>
                <a:gd name="T75" fmla="*/ 547 h 566"/>
                <a:gd name="T76" fmla="*/ 296 w 894"/>
                <a:gd name="T77" fmla="*/ 534 h 566"/>
                <a:gd name="T78" fmla="*/ 278 w 894"/>
                <a:gd name="T79" fmla="*/ 509 h 566"/>
                <a:gd name="T80" fmla="*/ 288 w 894"/>
                <a:gd name="T81" fmla="*/ 451 h 566"/>
                <a:gd name="T82" fmla="*/ 261 w 894"/>
                <a:gd name="T83" fmla="*/ 438 h 566"/>
                <a:gd name="T84" fmla="*/ 209 w 894"/>
                <a:gd name="T85" fmla="*/ 448 h 566"/>
                <a:gd name="T86" fmla="*/ 175 w 894"/>
                <a:gd name="T87" fmla="*/ 456 h 566"/>
                <a:gd name="T88" fmla="*/ 166 w 894"/>
                <a:gd name="T89" fmla="*/ 448 h 566"/>
                <a:gd name="T90" fmla="*/ 122 w 894"/>
                <a:gd name="T91" fmla="*/ 425 h 566"/>
                <a:gd name="T92" fmla="*/ 60 w 894"/>
                <a:gd name="T93" fmla="*/ 399 h 566"/>
                <a:gd name="T94" fmla="*/ 67 w 894"/>
                <a:gd name="T95" fmla="*/ 370 h 566"/>
                <a:gd name="T96" fmla="*/ 75 w 894"/>
                <a:gd name="T97" fmla="*/ 324 h 566"/>
                <a:gd name="T98" fmla="*/ 45 w 894"/>
                <a:gd name="T99" fmla="*/ 327 h 566"/>
                <a:gd name="T100" fmla="*/ 12 w 894"/>
                <a:gd name="T101" fmla="*/ 295 h 566"/>
                <a:gd name="T102" fmla="*/ 0 w 894"/>
                <a:gd name="T103" fmla="*/ 267 h 5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4" h="566">
                  <a:moveTo>
                    <a:pt x="0" y="267"/>
                  </a:moveTo>
                  <a:lnTo>
                    <a:pt x="5" y="248"/>
                  </a:lnTo>
                  <a:lnTo>
                    <a:pt x="39" y="243"/>
                  </a:lnTo>
                  <a:lnTo>
                    <a:pt x="93" y="213"/>
                  </a:lnTo>
                  <a:lnTo>
                    <a:pt x="101" y="189"/>
                  </a:lnTo>
                  <a:lnTo>
                    <a:pt x="90" y="163"/>
                  </a:lnTo>
                  <a:lnTo>
                    <a:pt x="127" y="155"/>
                  </a:lnTo>
                  <a:lnTo>
                    <a:pt x="135" y="120"/>
                  </a:lnTo>
                  <a:lnTo>
                    <a:pt x="174" y="125"/>
                  </a:lnTo>
                  <a:lnTo>
                    <a:pt x="177" y="98"/>
                  </a:lnTo>
                  <a:lnTo>
                    <a:pt x="206" y="88"/>
                  </a:lnTo>
                  <a:lnTo>
                    <a:pt x="219" y="106"/>
                  </a:lnTo>
                  <a:lnTo>
                    <a:pt x="241" y="114"/>
                  </a:lnTo>
                  <a:lnTo>
                    <a:pt x="249" y="155"/>
                  </a:lnTo>
                  <a:lnTo>
                    <a:pt x="315" y="173"/>
                  </a:lnTo>
                  <a:lnTo>
                    <a:pt x="344" y="202"/>
                  </a:lnTo>
                  <a:lnTo>
                    <a:pt x="395" y="197"/>
                  </a:lnTo>
                  <a:lnTo>
                    <a:pt x="453" y="220"/>
                  </a:lnTo>
                  <a:lnTo>
                    <a:pt x="533" y="202"/>
                  </a:lnTo>
                  <a:lnTo>
                    <a:pt x="557" y="181"/>
                  </a:lnTo>
                  <a:lnTo>
                    <a:pt x="560" y="163"/>
                  </a:lnTo>
                  <a:lnTo>
                    <a:pt x="583" y="166"/>
                  </a:lnTo>
                  <a:lnTo>
                    <a:pt x="630" y="132"/>
                  </a:lnTo>
                  <a:lnTo>
                    <a:pt x="670" y="130"/>
                  </a:lnTo>
                  <a:lnTo>
                    <a:pt x="649" y="103"/>
                  </a:lnTo>
                  <a:lnTo>
                    <a:pt x="612" y="111"/>
                  </a:lnTo>
                  <a:lnTo>
                    <a:pt x="612" y="85"/>
                  </a:lnTo>
                  <a:lnTo>
                    <a:pt x="625" y="67"/>
                  </a:lnTo>
                  <a:lnTo>
                    <a:pt x="644" y="75"/>
                  </a:lnTo>
                  <a:lnTo>
                    <a:pt x="667" y="67"/>
                  </a:lnTo>
                  <a:lnTo>
                    <a:pt x="684" y="31"/>
                  </a:lnTo>
                  <a:lnTo>
                    <a:pt x="677" y="18"/>
                  </a:lnTo>
                  <a:lnTo>
                    <a:pt x="726" y="0"/>
                  </a:lnTo>
                  <a:lnTo>
                    <a:pt x="758" y="13"/>
                  </a:lnTo>
                  <a:lnTo>
                    <a:pt x="787" y="75"/>
                  </a:lnTo>
                  <a:lnTo>
                    <a:pt x="830" y="91"/>
                  </a:lnTo>
                  <a:lnTo>
                    <a:pt x="838" y="111"/>
                  </a:lnTo>
                  <a:lnTo>
                    <a:pt x="893" y="98"/>
                  </a:lnTo>
                  <a:lnTo>
                    <a:pt x="867" y="158"/>
                  </a:lnTo>
                  <a:lnTo>
                    <a:pt x="835" y="168"/>
                  </a:lnTo>
                  <a:lnTo>
                    <a:pt x="841" y="189"/>
                  </a:lnTo>
                  <a:lnTo>
                    <a:pt x="830" y="205"/>
                  </a:lnTo>
                  <a:lnTo>
                    <a:pt x="825" y="197"/>
                  </a:lnTo>
                  <a:lnTo>
                    <a:pt x="797" y="215"/>
                  </a:lnTo>
                  <a:lnTo>
                    <a:pt x="797" y="223"/>
                  </a:lnTo>
                  <a:lnTo>
                    <a:pt x="779" y="223"/>
                  </a:lnTo>
                  <a:lnTo>
                    <a:pt x="742" y="251"/>
                  </a:lnTo>
                  <a:lnTo>
                    <a:pt x="695" y="270"/>
                  </a:lnTo>
                  <a:lnTo>
                    <a:pt x="711" y="241"/>
                  </a:lnTo>
                  <a:lnTo>
                    <a:pt x="703" y="231"/>
                  </a:lnTo>
                  <a:lnTo>
                    <a:pt x="644" y="264"/>
                  </a:lnTo>
                  <a:lnTo>
                    <a:pt x="641" y="275"/>
                  </a:lnTo>
                  <a:lnTo>
                    <a:pt x="664" y="295"/>
                  </a:lnTo>
                  <a:lnTo>
                    <a:pt x="687" y="288"/>
                  </a:lnTo>
                  <a:lnTo>
                    <a:pt x="713" y="293"/>
                  </a:lnTo>
                  <a:lnTo>
                    <a:pt x="679" y="312"/>
                  </a:lnTo>
                  <a:lnTo>
                    <a:pt x="667" y="334"/>
                  </a:lnTo>
                  <a:lnTo>
                    <a:pt x="705" y="387"/>
                  </a:lnTo>
                  <a:lnTo>
                    <a:pt x="679" y="381"/>
                  </a:lnTo>
                  <a:lnTo>
                    <a:pt x="705" y="399"/>
                  </a:lnTo>
                  <a:lnTo>
                    <a:pt x="679" y="413"/>
                  </a:lnTo>
                  <a:lnTo>
                    <a:pt x="705" y="415"/>
                  </a:lnTo>
                  <a:lnTo>
                    <a:pt x="659" y="496"/>
                  </a:lnTo>
                  <a:lnTo>
                    <a:pt x="625" y="523"/>
                  </a:lnTo>
                  <a:lnTo>
                    <a:pt x="591" y="529"/>
                  </a:lnTo>
                  <a:lnTo>
                    <a:pt x="588" y="529"/>
                  </a:lnTo>
                  <a:lnTo>
                    <a:pt x="583" y="526"/>
                  </a:lnTo>
                  <a:lnTo>
                    <a:pt x="573" y="537"/>
                  </a:lnTo>
                  <a:lnTo>
                    <a:pt x="533" y="547"/>
                  </a:lnTo>
                  <a:lnTo>
                    <a:pt x="531" y="565"/>
                  </a:lnTo>
                  <a:lnTo>
                    <a:pt x="526" y="542"/>
                  </a:lnTo>
                  <a:lnTo>
                    <a:pt x="503" y="544"/>
                  </a:lnTo>
                  <a:lnTo>
                    <a:pt x="461" y="520"/>
                  </a:lnTo>
                  <a:lnTo>
                    <a:pt x="414" y="531"/>
                  </a:lnTo>
                  <a:lnTo>
                    <a:pt x="409" y="531"/>
                  </a:lnTo>
                  <a:lnTo>
                    <a:pt x="409" y="547"/>
                  </a:lnTo>
                  <a:lnTo>
                    <a:pt x="400" y="542"/>
                  </a:lnTo>
                  <a:lnTo>
                    <a:pt x="375" y="534"/>
                  </a:lnTo>
                  <a:lnTo>
                    <a:pt x="368" y="506"/>
                  </a:lnTo>
                  <a:lnTo>
                    <a:pt x="352" y="509"/>
                  </a:lnTo>
                  <a:lnTo>
                    <a:pt x="365" y="464"/>
                  </a:lnTo>
                  <a:lnTo>
                    <a:pt x="365" y="451"/>
                  </a:lnTo>
                  <a:lnTo>
                    <a:pt x="349" y="443"/>
                  </a:lnTo>
                  <a:lnTo>
                    <a:pt x="331" y="438"/>
                  </a:lnTo>
                  <a:lnTo>
                    <a:pt x="325" y="421"/>
                  </a:lnTo>
                  <a:lnTo>
                    <a:pt x="265" y="448"/>
                  </a:lnTo>
                  <a:lnTo>
                    <a:pt x="236" y="440"/>
                  </a:lnTo>
                  <a:lnTo>
                    <a:pt x="222" y="456"/>
                  </a:lnTo>
                  <a:lnTo>
                    <a:pt x="219" y="443"/>
                  </a:lnTo>
                  <a:lnTo>
                    <a:pt x="211" y="448"/>
                  </a:lnTo>
                  <a:lnTo>
                    <a:pt x="177" y="448"/>
                  </a:lnTo>
                  <a:lnTo>
                    <a:pt x="154" y="425"/>
                  </a:lnTo>
                  <a:lnTo>
                    <a:pt x="109" y="410"/>
                  </a:lnTo>
                  <a:lnTo>
                    <a:pt x="77" y="399"/>
                  </a:lnTo>
                  <a:lnTo>
                    <a:pt x="71" y="373"/>
                  </a:lnTo>
                  <a:lnTo>
                    <a:pt x="85" y="370"/>
                  </a:lnTo>
                  <a:lnTo>
                    <a:pt x="77" y="347"/>
                  </a:lnTo>
                  <a:lnTo>
                    <a:pt x="95" y="324"/>
                  </a:lnTo>
                  <a:lnTo>
                    <a:pt x="83" y="314"/>
                  </a:lnTo>
                  <a:lnTo>
                    <a:pt x="57" y="327"/>
                  </a:lnTo>
                  <a:lnTo>
                    <a:pt x="13" y="298"/>
                  </a:lnTo>
                  <a:lnTo>
                    <a:pt x="15" y="295"/>
                  </a:lnTo>
                  <a:lnTo>
                    <a:pt x="15" y="275"/>
                  </a:lnTo>
                  <a:lnTo>
                    <a:pt x="0" y="267"/>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51" name="Freeform 115"/>
            <p:cNvSpPr>
              <a:spLocks/>
            </p:cNvSpPr>
            <p:nvPr/>
          </p:nvSpPr>
          <p:spPr bwMode="auto">
            <a:xfrm>
              <a:off x="3501" y="1968"/>
              <a:ext cx="800" cy="572"/>
            </a:xfrm>
            <a:custGeom>
              <a:avLst/>
              <a:gdLst>
                <a:gd name="T0" fmla="*/ 4 w 900"/>
                <a:gd name="T1" fmla="*/ 251 h 572"/>
                <a:gd name="T2" fmla="*/ 75 w 900"/>
                <a:gd name="T3" fmla="*/ 215 h 572"/>
                <a:gd name="T4" fmla="*/ 72 w 900"/>
                <a:gd name="T5" fmla="*/ 165 h 572"/>
                <a:gd name="T6" fmla="*/ 108 w 900"/>
                <a:gd name="T7" fmla="*/ 121 h 572"/>
                <a:gd name="T8" fmla="*/ 140 w 900"/>
                <a:gd name="T9" fmla="*/ 99 h 572"/>
                <a:gd name="T10" fmla="*/ 174 w 900"/>
                <a:gd name="T11" fmla="*/ 107 h 572"/>
                <a:gd name="T12" fmla="*/ 198 w 900"/>
                <a:gd name="T13" fmla="*/ 157 h 572"/>
                <a:gd name="T14" fmla="*/ 274 w 900"/>
                <a:gd name="T15" fmla="*/ 204 h 572"/>
                <a:gd name="T16" fmla="*/ 360 w 900"/>
                <a:gd name="T17" fmla="*/ 222 h 572"/>
                <a:gd name="T18" fmla="*/ 444 w 900"/>
                <a:gd name="T19" fmla="*/ 183 h 572"/>
                <a:gd name="T20" fmla="*/ 464 w 900"/>
                <a:gd name="T21" fmla="*/ 168 h 572"/>
                <a:gd name="T22" fmla="*/ 532 w 900"/>
                <a:gd name="T23" fmla="*/ 131 h 572"/>
                <a:gd name="T24" fmla="*/ 487 w 900"/>
                <a:gd name="T25" fmla="*/ 112 h 572"/>
                <a:gd name="T26" fmla="*/ 497 w 900"/>
                <a:gd name="T27" fmla="*/ 68 h 572"/>
                <a:gd name="T28" fmla="*/ 530 w 900"/>
                <a:gd name="T29" fmla="*/ 68 h 572"/>
                <a:gd name="T30" fmla="*/ 539 w 900"/>
                <a:gd name="T31" fmla="*/ 18 h 572"/>
                <a:gd name="T32" fmla="*/ 603 w 900"/>
                <a:gd name="T33" fmla="*/ 13 h 572"/>
                <a:gd name="T34" fmla="*/ 660 w 900"/>
                <a:gd name="T35" fmla="*/ 92 h 572"/>
                <a:gd name="T36" fmla="*/ 710 w 900"/>
                <a:gd name="T37" fmla="*/ 99 h 572"/>
                <a:gd name="T38" fmla="*/ 665 w 900"/>
                <a:gd name="T39" fmla="*/ 170 h 572"/>
                <a:gd name="T40" fmla="*/ 660 w 900"/>
                <a:gd name="T41" fmla="*/ 207 h 572"/>
                <a:gd name="T42" fmla="*/ 634 w 900"/>
                <a:gd name="T43" fmla="*/ 217 h 572"/>
                <a:gd name="T44" fmla="*/ 620 w 900"/>
                <a:gd name="T45" fmla="*/ 225 h 572"/>
                <a:gd name="T46" fmla="*/ 553 w 900"/>
                <a:gd name="T47" fmla="*/ 273 h 572"/>
                <a:gd name="T48" fmla="*/ 559 w 900"/>
                <a:gd name="T49" fmla="*/ 233 h 572"/>
                <a:gd name="T50" fmla="*/ 509 w 900"/>
                <a:gd name="T51" fmla="*/ 278 h 572"/>
                <a:gd name="T52" fmla="*/ 547 w 900"/>
                <a:gd name="T53" fmla="*/ 291 h 572"/>
                <a:gd name="T54" fmla="*/ 540 w 900"/>
                <a:gd name="T55" fmla="*/ 315 h 572"/>
                <a:gd name="T56" fmla="*/ 561 w 900"/>
                <a:gd name="T57" fmla="*/ 391 h 572"/>
                <a:gd name="T58" fmla="*/ 561 w 900"/>
                <a:gd name="T59" fmla="*/ 403 h 572"/>
                <a:gd name="T60" fmla="*/ 561 w 900"/>
                <a:gd name="T61" fmla="*/ 419 h 572"/>
                <a:gd name="T62" fmla="*/ 497 w 900"/>
                <a:gd name="T63" fmla="*/ 529 h 572"/>
                <a:gd name="T64" fmla="*/ 468 w 900"/>
                <a:gd name="T65" fmla="*/ 535 h 572"/>
                <a:gd name="T66" fmla="*/ 456 w 900"/>
                <a:gd name="T67" fmla="*/ 543 h 572"/>
                <a:gd name="T68" fmla="*/ 423 w 900"/>
                <a:gd name="T69" fmla="*/ 571 h 572"/>
                <a:gd name="T70" fmla="*/ 400 w 900"/>
                <a:gd name="T71" fmla="*/ 550 h 572"/>
                <a:gd name="T72" fmla="*/ 330 w 900"/>
                <a:gd name="T73" fmla="*/ 537 h 572"/>
                <a:gd name="T74" fmla="*/ 325 w 900"/>
                <a:gd name="T75" fmla="*/ 553 h 572"/>
                <a:gd name="T76" fmla="*/ 299 w 900"/>
                <a:gd name="T77" fmla="*/ 540 h 572"/>
                <a:gd name="T78" fmla="*/ 280 w 900"/>
                <a:gd name="T79" fmla="*/ 514 h 572"/>
                <a:gd name="T80" fmla="*/ 290 w 900"/>
                <a:gd name="T81" fmla="*/ 456 h 572"/>
                <a:gd name="T82" fmla="*/ 263 w 900"/>
                <a:gd name="T83" fmla="*/ 443 h 572"/>
                <a:gd name="T84" fmla="*/ 211 w 900"/>
                <a:gd name="T85" fmla="*/ 453 h 572"/>
                <a:gd name="T86" fmla="*/ 176 w 900"/>
                <a:gd name="T87" fmla="*/ 461 h 572"/>
                <a:gd name="T88" fmla="*/ 167 w 900"/>
                <a:gd name="T89" fmla="*/ 453 h 572"/>
                <a:gd name="T90" fmla="*/ 123 w 900"/>
                <a:gd name="T91" fmla="*/ 430 h 572"/>
                <a:gd name="T92" fmla="*/ 61 w 900"/>
                <a:gd name="T93" fmla="*/ 403 h 572"/>
                <a:gd name="T94" fmla="*/ 68 w 900"/>
                <a:gd name="T95" fmla="*/ 374 h 572"/>
                <a:gd name="T96" fmla="*/ 76 w 900"/>
                <a:gd name="T97" fmla="*/ 327 h 572"/>
                <a:gd name="T98" fmla="*/ 45 w 900"/>
                <a:gd name="T99" fmla="*/ 330 h 572"/>
                <a:gd name="T100" fmla="*/ 12 w 900"/>
                <a:gd name="T101" fmla="*/ 298 h 572"/>
                <a:gd name="T102" fmla="*/ 0 w 900"/>
                <a:gd name="T103" fmla="*/ 270 h 5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00" h="572">
                  <a:moveTo>
                    <a:pt x="0" y="270"/>
                  </a:moveTo>
                  <a:lnTo>
                    <a:pt x="5" y="251"/>
                  </a:lnTo>
                  <a:lnTo>
                    <a:pt x="39" y="246"/>
                  </a:lnTo>
                  <a:lnTo>
                    <a:pt x="94" y="215"/>
                  </a:lnTo>
                  <a:lnTo>
                    <a:pt x="102" y="191"/>
                  </a:lnTo>
                  <a:lnTo>
                    <a:pt x="91" y="165"/>
                  </a:lnTo>
                  <a:lnTo>
                    <a:pt x="128" y="157"/>
                  </a:lnTo>
                  <a:lnTo>
                    <a:pt x="136" y="121"/>
                  </a:lnTo>
                  <a:lnTo>
                    <a:pt x="175" y="126"/>
                  </a:lnTo>
                  <a:lnTo>
                    <a:pt x="178" y="99"/>
                  </a:lnTo>
                  <a:lnTo>
                    <a:pt x="207" y="89"/>
                  </a:lnTo>
                  <a:lnTo>
                    <a:pt x="220" y="107"/>
                  </a:lnTo>
                  <a:lnTo>
                    <a:pt x="243" y="115"/>
                  </a:lnTo>
                  <a:lnTo>
                    <a:pt x="251" y="157"/>
                  </a:lnTo>
                  <a:lnTo>
                    <a:pt x="317" y="175"/>
                  </a:lnTo>
                  <a:lnTo>
                    <a:pt x="346" y="204"/>
                  </a:lnTo>
                  <a:lnTo>
                    <a:pt x="398" y="199"/>
                  </a:lnTo>
                  <a:lnTo>
                    <a:pt x="456" y="222"/>
                  </a:lnTo>
                  <a:lnTo>
                    <a:pt x="537" y="204"/>
                  </a:lnTo>
                  <a:lnTo>
                    <a:pt x="561" y="183"/>
                  </a:lnTo>
                  <a:lnTo>
                    <a:pt x="564" y="165"/>
                  </a:lnTo>
                  <a:lnTo>
                    <a:pt x="587" y="168"/>
                  </a:lnTo>
                  <a:lnTo>
                    <a:pt x="634" y="133"/>
                  </a:lnTo>
                  <a:lnTo>
                    <a:pt x="674" y="131"/>
                  </a:lnTo>
                  <a:lnTo>
                    <a:pt x="653" y="104"/>
                  </a:lnTo>
                  <a:lnTo>
                    <a:pt x="616" y="112"/>
                  </a:lnTo>
                  <a:lnTo>
                    <a:pt x="616" y="86"/>
                  </a:lnTo>
                  <a:lnTo>
                    <a:pt x="629" y="68"/>
                  </a:lnTo>
                  <a:lnTo>
                    <a:pt x="648" y="76"/>
                  </a:lnTo>
                  <a:lnTo>
                    <a:pt x="671" y="68"/>
                  </a:lnTo>
                  <a:lnTo>
                    <a:pt x="689" y="31"/>
                  </a:lnTo>
                  <a:lnTo>
                    <a:pt x="682" y="18"/>
                  </a:lnTo>
                  <a:lnTo>
                    <a:pt x="731" y="0"/>
                  </a:lnTo>
                  <a:lnTo>
                    <a:pt x="763" y="13"/>
                  </a:lnTo>
                  <a:lnTo>
                    <a:pt x="792" y="76"/>
                  </a:lnTo>
                  <a:lnTo>
                    <a:pt x="836" y="92"/>
                  </a:lnTo>
                  <a:lnTo>
                    <a:pt x="844" y="112"/>
                  </a:lnTo>
                  <a:lnTo>
                    <a:pt x="899" y="99"/>
                  </a:lnTo>
                  <a:lnTo>
                    <a:pt x="873" y="160"/>
                  </a:lnTo>
                  <a:lnTo>
                    <a:pt x="841" y="170"/>
                  </a:lnTo>
                  <a:lnTo>
                    <a:pt x="847" y="191"/>
                  </a:lnTo>
                  <a:lnTo>
                    <a:pt x="836" y="207"/>
                  </a:lnTo>
                  <a:lnTo>
                    <a:pt x="831" y="199"/>
                  </a:lnTo>
                  <a:lnTo>
                    <a:pt x="802" y="217"/>
                  </a:lnTo>
                  <a:lnTo>
                    <a:pt x="802" y="225"/>
                  </a:lnTo>
                  <a:lnTo>
                    <a:pt x="784" y="225"/>
                  </a:lnTo>
                  <a:lnTo>
                    <a:pt x="747" y="254"/>
                  </a:lnTo>
                  <a:lnTo>
                    <a:pt x="700" y="273"/>
                  </a:lnTo>
                  <a:lnTo>
                    <a:pt x="716" y="244"/>
                  </a:lnTo>
                  <a:lnTo>
                    <a:pt x="708" y="233"/>
                  </a:lnTo>
                  <a:lnTo>
                    <a:pt x="648" y="267"/>
                  </a:lnTo>
                  <a:lnTo>
                    <a:pt x="645" y="278"/>
                  </a:lnTo>
                  <a:lnTo>
                    <a:pt x="668" y="298"/>
                  </a:lnTo>
                  <a:lnTo>
                    <a:pt x="692" y="291"/>
                  </a:lnTo>
                  <a:lnTo>
                    <a:pt x="718" y="296"/>
                  </a:lnTo>
                  <a:lnTo>
                    <a:pt x="684" y="315"/>
                  </a:lnTo>
                  <a:lnTo>
                    <a:pt x="671" y="338"/>
                  </a:lnTo>
                  <a:lnTo>
                    <a:pt x="710" y="391"/>
                  </a:lnTo>
                  <a:lnTo>
                    <a:pt x="684" y="385"/>
                  </a:lnTo>
                  <a:lnTo>
                    <a:pt x="710" y="403"/>
                  </a:lnTo>
                  <a:lnTo>
                    <a:pt x="684" y="417"/>
                  </a:lnTo>
                  <a:lnTo>
                    <a:pt x="710" y="419"/>
                  </a:lnTo>
                  <a:lnTo>
                    <a:pt x="663" y="501"/>
                  </a:lnTo>
                  <a:lnTo>
                    <a:pt x="629" y="529"/>
                  </a:lnTo>
                  <a:lnTo>
                    <a:pt x="595" y="535"/>
                  </a:lnTo>
                  <a:lnTo>
                    <a:pt x="592" y="535"/>
                  </a:lnTo>
                  <a:lnTo>
                    <a:pt x="587" y="532"/>
                  </a:lnTo>
                  <a:lnTo>
                    <a:pt x="577" y="543"/>
                  </a:lnTo>
                  <a:lnTo>
                    <a:pt x="537" y="553"/>
                  </a:lnTo>
                  <a:lnTo>
                    <a:pt x="535" y="571"/>
                  </a:lnTo>
                  <a:lnTo>
                    <a:pt x="530" y="548"/>
                  </a:lnTo>
                  <a:lnTo>
                    <a:pt x="506" y="550"/>
                  </a:lnTo>
                  <a:lnTo>
                    <a:pt x="464" y="526"/>
                  </a:lnTo>
                  <a:lnTo>
                    <a:pt x="417" y="537"/>
                  </a:lnTo>
                  <a:lnTo>
                    <a:pt x="412" y="537"/>
                  </a:lnTo>
                  <a:lnTo>
                    <a:pt x="412" y="553"/>
                  </a:lnTo>
                  <a:lnTo>
                    <a:pt x="403" y="548"/>
                  </a:lnTo>
                  <a:lnTo>
                    <a:pt x="378" y="540"/>
                  </a:lnTo>
                  <a:lnTo>
                    <a:pt x="370" y="511"/>
                  </a:lnTo>
                  <a:lnTo>
                    <a:pt x="354" y="514"/>
                  </a:lnTo>
                  <a:lnTo>
                    <a:pt x="367" y="469"/>
                  </a:lnTo>
                  <a:lnTo>
                    <a:pt x="367" y="456"/>
                  </a:lnTo>
                  <a:lnTo>
                    <a:pt x="351" y="448"/>
                  </a:lnTo>
                  <a:lnTo>
                    <a:pt x="333" y="443"/>
                  </a:lnTo>
                  <a:lnTo>
                    <a:pt x="327" y="425"/>
                  </a:lnTo>
                  <a:lnTo>
                    <a:pt x="267" y="453"/>
                  </a:lnTo>
                  <a:lnTo>
                    <a:pt x="238" y="445"/>
                  </a:lnTo>
                  <a:lnTo>
                    <a:pt x="223" y="461"/>
                  </a:lnTo>
                  <a:lnTo>
                    <a:pt x="220" y="448"/>
                  </a:lnTo>
                  <a:lnTo>
                    <a:pt x="212" y="453"/>
                  </a:lnTo>
                  <a:lnTo>
                    <a:pt x="178" y="453"/>
                  </a:lnTo>
                  <a:lnTo>
                    <a:pt x="155" y="430"/>
                  </a:lnTo>
                  <a:lnTo>
                    <a:pt x="110" y="414"/>
                  </a:lnTo>
                  <a:lnTo>
                    <a:pt x="78" y="403"/>
                  </a:lnTo>
                  <a:lnTo>
                    <a:pt x="71" y="377"/>
                  </a:lnTo>
                  <a:lnTo>
                    <a:pt x="86" y="374"/>
                  </a:lnTo>
                  <a:lnTo>
                    <a:pt x="78" y="351"/>
                  </a:lnTo>
                  <a:lnTo>
                    <a:pt x="96" y="327"/>
                  </a:lnTo>
                  <a:lnTo>
                    <a:pt x="84" y="317"/>
                  </a:lnTo>
                  <a:lnTo>
                    <a:pt x="57" y="330"/>
                  </a:lnTo>
                  <a:lnTo>
                    <a:pt x="13" y="301"/>
                  </a:lnTo>
                  <a:lnTo>
                    <a:pt x="15" y="298"/>
                  </a:lnTo>
                  <a:lnTo>
                    <a:pt x="15" y="278"/>
                  </a:lnTo>
                  <a:lnTo>
                    <a:pt x="0" y="27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52" name="Freeform 116"/>
            <p:cNvSpPr>
              <a:spLocks/>
            </p:cNvSpPr>
            <p:nvPr/>
          </p:nvSpPr>
          <p:spPr bwMode="auto">
            <a:xfrm>
              <a:off x="3959" y="2542"/>
              <a:ext cx="24" cy="23"/>
            </a:xfrm>
            <a:custGeom>
              <a:avLst/>
              <a:gdLst>
                <a:gd name="T0" fmla="*/ 0 w 27"/>
                <a:gd name="T1" fmla="*/ 14 h 23"/>
                <a:gd name="T2" fmla="*/ 7 w 27"/>
                <a:gd name="T3" fmla="*/ 0 h 23"/>
                <a:gd name="T4" fmla="*/ 20 w 27"/>
                <a:gd name="T5" fmla="*/ 4 h 23"/>
                <a:gd name="T6" fmla="*/ 9 w 27"/>
                <a:gd name="T7" fmla="*/ 22 h 23"/>
                <a:gd name="T8" fmla="*/ 0 w 27"/>
                <a:gd name="T9" fmla="*/ 14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3">
                  <a:moveTo>
                    <a:pt x="0" y="14"/>
                  </a:moveTo>
                  <a:lnTo>
                    <a:pt x="9" y="0"/>
                  </a:lnTo>
                  <a:lnTo>
                    <a:pt x="26" y="4"/>
                  </a:lnTo>
                  <a:lnTo>
                    <a:pt x="11" y="22"/>
                  </a:lnTo>
                  <a:lnTo>
                    <a:pt x="0" y="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53" name="Freeform 117"/>
            <p:cNvSpPr>
              <a:spLocks/>
            </p:cNvSpPr>
            <p:nvPr/>
          </p:nvSpPr>
          <p:spPr bwMode="auto">
            <a:xfrm>
              <a:off x="3959" y="2542"/>
              <a:ext cx="30" cy="29"/>
            </a:xfrm>
            <a:custGeom>
              <a:avLst/>
              <a:gdLst>
                <a:gd name="T0" fmla="*/ 0 w 33"/>
                <a:gd name="T1" fmla="*/ 18 h 29"/>
                <a:gd name="T2" fmla="*/ 9 w 33"/>
                <a:gd name="T3" fmla="*/ 0 h 29"/>
                <a:gd name="T4" fmla="*/ 26 w 33"/>
                <a:gd name="T5" fmla="*/ 5 h 29"/>
                <a:gd name="T6" fmla="*/ 12 w 33"/>
                <a:gd name="T7" fmla="*/ 28 h 29"/>
                <a:gd name="T8" fmla="*/ 0 w 33"/>
                <a:gd name="T9" fmla="*/ 18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29">
                  <a:moveTo>
                    <a:pt x="0" y="18"/>
                  </a:moveTo>
                  <a:lnTo>
                    <a:pt x="11" y="0"/>
                  </a:lnTo>
                  <a:lnTo>
                    <a:pt x="32" y="5"/>
                  </a:lnTo>
                  <a:lnTo>
                    <a:pt x="14" y="28"/>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54" name="Freeform 118"/>
            <p:cNvSpPr>
              <a:spLocks/>
            </p:cNvSpPr>
            <p:nvPr/>
          </p:nvSpPr>
          <p:spPr bwMode="auto">
            <a:xfrm>
              <a:off x="4107" y="2463"/>
              <a:ext cx="18" cy="43"/>
            </a:xfrm>
            <a:custGeom>
              <a:avLst/>
              <a:gdLst>
                <a:gd name="T0" fmla="*/ 0 w 21"/>
                <a:gd name="T1" fmla="*/ 17 h 43"/>
                <a:gd name="T2" fmla="*/ 6 w 21"/>
                <a:gd name="T3" fmla="*/ 42 h 43"/>
                <a:gd name="T4" fmla="*/ 15 w 21"/>
                <a:gd name="T5" fmla="*/ 0 h 43"/>
                <a:gd name="T6" fmla="*/ 7 w 21"/>
                <a:gd name="T7" fmla="*/ 3 h 43"/>
                <a:gd name="T8" fmla="*/ 0 w 21"/>
                <a:gd name="T9" fmla="*/ 17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43">
                  <a:moveTo>
                    <a:pt x="0" y="17"/>
                  </a:moveTo>
                  <a:lnTo>
                    <a:pt x="8" y="42"/>
                  </a:lnTo>
                  <a:lnTo>
                    <a:pt x="20" y="0"/>
                  </a:lnTo>
                  <a:lnTo>
                    <a:pt x="9" y="3"/>
                  </a:lnTo>
                  <a:lnTo>
                    <a:pt x="0" y="17"/>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55" name="Freeform 119"/>
            <p:cNvSpPr>
              <a:spLocks/>
            </p:cNvSpPr>
            <p:nvPr/>
          </p:nvSpPr>
          <p:spPr bwMode="auto">
            <a:xfrm>
              <a:off x="4107" y="2463"/>
              <a:ext cx="24" cy="49"/>
            </a:xfrm>
            <a:custGeom>
              <a:avLst/>
              <a:gdLst>
                <a:gd name="T0" fmla="*/ 0 w 27"/>
                <a:gd name="T1" fmla="*/ 19 h 49"/>
                <a:gd name="T2" fmla="*/ 8 w 27"/>
                <a:gd name="T3" fmla="*/ 48 h 49"/>
                <a:gd name="T4" fmla="*/ 20 w 27"/>
                <a:gd name="T5" fmla="*/ 0 h 49"/>
                <a:gd name="T6" fmla="*/ 10 w 27"/>
                <a:gd name="T7" fmla="*/ 3 h 49"/>
                <a:gd name="T8" fmla="*/ 0 w 27"/>
                <a:gd name="T9" fmla="*/ 19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49">
                  <a:moveTo>
                    <a:pt x="0" y="19"/>
                  </a:moveTo>
                  <a:lnTo>
                    <a:pt x="10" y="48"/>
                  </a:lnTo>
                  <a:lnTo>
                    <a:pt x="26" y="0"/>
                  </a:lnTo>
                  <a:lnTo>
                    <a:pt x="12" y="3"/>
                  </a:lnTo>
                  <a:lnTo>
                    <a:pt x="0" y="1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56" name="Freeform 120"/>
            <p:cNvSpPr>
              <a:spLocks/>
            </p:cNvSpPr>
            <p:nvPr/>
          </p:nvSpPr>
          <p:spPr bwMode="auto">
            <a:xfrm>
              <a:off x="1507" y="2657"/>
              <a:ext cx="152" cy="239"/>
            </a:xfrm>
            <a:custGeom>
              <a:avLst/>
              <a:gdLst>
                <a:gd name="T0" fmla="*/ 0 w 171"/>
                <a:gd name="T1" fmla="*/ 159 h 239"/>
                <a:gd name="T2" fmla="*/ 18 w 171"/>
                <a:gd name="T3" fmla="*/ 174 h 239"/>
                <a:gd name="T4" fmla="*/ 40 w 171"/>
                <a:gd name="T5" fmla="*/ 181 h 239"/>
                <a:gd name="T6" fmla="*/ 67 w 171"/>
                <a:gd name="T7" fmla="*/ 213 h 239"/>
                <a:gd name="T8" fmla="*/ 97 w 171"/>
                <a:gd name="T9" fmla="*/ 218 h 239"/>
                <a:gd name="T10" fmla="*/ 95 w 171"/>
                <a:gd name="T11" fmla="*/ 233 h 239"/>
                <a:gd name="T12" fmla="*/ 101 w 171"/>
                <a:gd name="T13" fmla="*/ 238 h 239"/>
                <a:gd name="T14" fmla="*/ 106 w 171"/>
                <a:gd name="T15" fmla="*/ 197 h 239"/>
                <a:gd name="T16" fmla="*/ 99 w 171"/>
                <a:gd name="T17" fmla="*/ 172 h 239"/>
                <a:gd name="T18" fmla="*/ 108 w 171"/>
                <a:gd name="T19" fmla="*/ 169 h 239"/>
                <a:gd name="T20" fmla="*/ 101 w 171"/>
                <a:gd name="T21" fmla="*/ 154 h 239"/>
                <a:gd name="T22" fmla="*/ 128 w 171"/>
                <a:gd name="T23" fmla="*/ 151 h 239"/>
                <a:gd name="T24" fmla="*/ 134 w 171"/>
                <a:gd name="T25" fmla="*/ 159 h 239"/>
                <a:gd name="T26" fmla="*/ 124 w 171"/>
                <a:gd name="T27" fmla="*/ 140 h 239"/>
                <a:gd name="T28" fmla="*/ 128 w 171"/>
                <a:gd name="T29" fmla="*/ 90 h 239"/>
                <a:gd name="T30" fmla="*/ 106 w 171"/>
                <a:gd name="T31" fmla="*/ 90 h 239"/>
                <a:gd name="T32" fmla="*/ 99 w 171"/>
                <a:gd name="T33" fmla="*/ 80 h 239"/>
                <a:gd name="T34" fmla="*/ 76 w 171"/>
                <a:gd name="T35" fmla="*/ 77 h 239"/>
                <a:gd name="T36" fmla="*/ 62 w 171"/>
                <a:gd name="T37" fmla="*/ 47 h 239"/>
                <a:gd name="T38" fmla="*/ 84 w 171"/>
                <a:gd name="T39" fmla="*/ 8 h 239"/>
                <a:gd name="T40" fmla="*/ 80 w 171"/>
                <a:gd name="T41" fmla="*/ 0 h 239"/>
                <a:gd name="T42" fmla="*/ 43 w 171"/>
                <a:gd name="T43" fmla="*/ 19 h 239"/>
                <a:gd name="T44" fmla="*/ 22 w 171"/>
                <a:gd name="T45" fmla="*/ 64 h 239"/>
                <a:gd name="T46" fmla="*/ 16 w 171"/>
                <a:gd name="T47" fmla="*/ 54 h 239"/>
                <a:gd name="T48" fmla="*/ 11 w 171"/>
                <a:gd name="T49" fmla="*/ 74 h 239"/>
                <a:gd name="T50" fmla="*/ 16 w 171"/>
                <a:gd name="T51" fmla="*/ 123 h 239"/>
                <a:gd name="T52" fmla="*/ 20 w 171"/>
                <a:gd name="T53" fmla="*/ 123 h 239"/>
                <a:gd name="T54" fmla="*/ 0 w 171"/>
                <a:gd name="T55" fmla="*/ 159 h 2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1" h="239">
                  <a:moveTo>
                    <a:pt x="0" y="159"/>
                  </a:moveTo>
                  <a:lnTo>
                    <a:pt x="23" y="174"/>
                  </a:lnTo>
                  <a:lnTo>
                    <a:pt x="51" y="181"/>
                  </a:lnTo>
                  <a:lnTo>
                    <a:pt x="84" y="213"/>
                  </a:lnTo>
                  <a:lnTo>
                    <a:pt x="123" y="218"/>
                  </a:lnTo>
                  <a:lnTo>
                    <a:pt x="120" y="233"/>
                  </a:lnTo>
                  <a:lnTo>
                    <a:pt x="128" y="238"/>
                  </a:lnTo>
                  <a:lnTo>
                    <a:pt x="134" y="197"/>
                  </a:lnTo>
                  <a:lnTo>
                    <a:pt x="125" y="172"/>
                  </a:lnTo>
                  <a:lnTo>
                    <a:pt x="137" y="169"/>
                  </a:lnTo>
                  <a:lnTo>
                    <a:pt x="128" y="154"/>
                  </a:lnTo>
                  <a:lnTo>
                    <a:pt x="162" y="151"/>
                  </a:lnTo>
                  <a:lnTo>
                    <a:pt x="170" y="159"/>
                  </a:lnTo>
                  <a:lnTo>
                    <a:pt x="157" y="140"/>
                  </a:lnTo>
                  <a:lnTo>
                    <a:pt x="162" y="90"/>
                  </a:lnTo>
                  <a:lnTo>
                    <a:pt x="134" y="90"/>
                  </a:lnTo>
                  <a:lnTo>
                    <a:pt x="125" y="80"/>
                  </a:lnTo>
                  <a:lnTo>
                    <a:pt x="97" y="77"/>
                  </a:lnTo>
                  <a:lnTo>
                    <a:pt x="79" y="47"/>
                  </a:lnTo>
                  <a:lnTo>
                    <a:pt x="106" y="8"/>
                  </a:lnTo>
                  <a:lnTo>
                    <a:pt x="101" y="0"/>
                  </a:lnTo>
                  <a:lnTo>
                    <a:pt x="54" y="19"/>
                  </a:lnTo>
                  <a:lnTo>
                    <a:pt x="28" y="64"/>
                  </a:lnTo>
                  <a:lnTo>
                    <a:pt x="20" y="54"/>
                  </a:lnTo>
                  <a:lnTo>
                    <a:pt x="14" y="74"/>
                  </a:lnTo>
                  <a:lnTo>
                    <a:pt x="20" y="123"/>
                  </a:lnTo>
                  <a:lnTo>
                    <a:pt x="25" y="123"/>
                  </a:lnTo>
                  <a:lnTo>
                    <a:pt x="0" y="159"/>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57" name="Freeform 121"/>
            <p:cNvSpPr>
              <a:spLocks/>
            </p:cNvSpPr>
            <p:nvPr/>
          </p:nvSpPr>
          <p:spPr bwMode="auto">
            <a:xfrm>
              <a:off x="1507" y="2657"/>
              <a:ext cx="157" cy="245"/>
            </a:xfrm>
            <a:custGeom>
              <a:avLst/>
              <a:gdLst>
                <a:gd name="T0" fmla="*/ 0 w 177"/>
                <a:gd name="T1" fmla="*/ 163 h 245"/>
                <a:gd name="T2" fmla="*/ 19 w 177"/>
                <a:gd name="T3" fmla="*/ 178 h 245"/>
                <a:gd name="T4" fmla="*/ 42 w 177"/>
                <a:gd name="T5" fmla="*/ 186 h 245"/>
                <a:gd name="T6" fmla="*/ 68 w 177"/>
                <a:gd name="T7" fmla="*/ 218 h 245"/>
                <a:gd name="T8" fmla="*/ 100 w 177"/>
                <a:gd name="T9" fmla="*/ 223 h 245"/>
                <a:gd name="T10" fmla="*/ 98 w 177"/>
                <a:gd name="T11" fmla="*/ 239 h 245"/>
                <a:gd name="T12" fmla="*/ 104 w 177"/>
                <a:gd name="T13" fmla="*/ 244 h 245"/>
                <a:gd name="T14" fmla="*/ 109 w 177"/>
                <a:gd name="T15" fmla="*/ 202 h 245"/>
                <a:gd name="T16" fmla="*/ 101 w 177"/>
                <a:gd name="T17" fmla="*/ 176 h 245"/>
                <a:gd name="T18" fmla="*/ 112 w 177"/>
                <a:gd name="T19" fmla="*/ 173 h 245"/>
                <a:gd name="T20" fmla="*/ 104 w 177"/>
                <a:gd name="T21" fmla="*/ 158 h 245"/>
                <a:gd name="T22" fmla="*/ 132 w 177"/>
                <a:gd name="T23" fmla="*/ 155 h 245"/>
                <a:gd name="T24" fmla="*/ 138 w 177"/>
                <a:gd name="T25" fmla="*/ 163 h 245"/>
                <a:gd name="T26" fmla="*/ 129 w 177"/>
                <a:gd name="T27" fmla="*/ 144 h 245"/>
                <a:gd name="T28" fmla="*/ 132 w 177"/>
                <a:gd name="T29" fmla="*/ 92 h 245"/>
                <a:gd name="T30" fmla="*/ 109 w 177"/>
                <a:gd name="T31" fmla="*/ 92 h 245"/>
                <a:gd name="T32" fmla="*/ 101 w 177"/>
                <a:gd name="T33" fmla="*/ 82 h 245"/>
                <a:gd name="T34" fmla="*/ 79 w 177"/>
                <a:gd name="T35" fmla="*/ 79 h 245"/>
                <a:gd name="T36" fmla="*/ 65 w 177"/>
                <a:gd name="T37" fmla="*/ 48 h 245"/>
                <a:gd name="T38" fmla="*/ 87 w 177"/>
                <a:gd name="T39" fmla="*/ 8 h 245"/>
                <a:gd name="T40" fmla="*/ 82 w 177"/>
                <a:gd name="T41" fmla="*/ 0 h 245"/>
                <a:gd name="T42" fmla="*/ 44 w 177"/>
                <a:gd name="T43" fmla="*/ 19 h 245"/>
                <a:gd name="T44" fmla="*/ 23 w 177"/>
                <a:gd name="T45" fmla="*/ 66 h 245"/>
                <a:gd name="T46" fmla="*/ 17 w 177"/>
                <a:gd name="T47" fmla="*/ 55 h 245"/>
                <a:gd name="T48" fmla="*/ 11 w 177"/>
                <a:gd name="T49" fmla="*/ 76 h 245"/>
                <a:gd name="T50" fmla="*/ 17 w 177"/>
                <a:gd name="T51" fmla="*/ 126 h 245"/>
                <a:gd name="T52" fmla="*/ 20 w 177"/>
                <a:gd name="T53" fmla="*/ 126 h 245"/>
                <a:gd name="T54" fmla="*/ 0 w 177"/>
                <a:gd name="T55" fmla="*/ 163 h 2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245">
                  <a:moveTo>
                    <a:pt x="0" y="163"/>
                  </a:moveTo>
                  <a:lnTo>
                    <a:pt x="24" y="178"/>
                  </a:lnTo>
                  <a:lnTo>
                    <a:pt x="53" y="186"/>
                  </a:lnTo>
                  <a:lnTo>
                    <a:pt x="87" y="218"/>
                  </a:lnTo>
                  <a:lnTo>
                    <a:pt x="127" y="223"/>
                  </a:lnTo>
                  <a:lnTo>
                    <a:pt x="124" y="239"/>
                  </a:lnTo>
                  <a:lnTo>
                    <a:pt x="132" y="244"/>
                  </a:lnTo>
                  <a:lnTo>
                    <a:pt x="139" y="202"/>
                  </a:lnTo>
                  <a:lnTo>
                    <a:pt x="129" y="176"/>
                  </a:lnTo>
                  <a:lnTo>
                    <a:pt x="142" y="173"/>
                  </a:lnTo>
                  <a:lnTo>
                    <a:pt x="132" y="158"/>
                  </a:lnTo>
                  <a:lnTo>
                    <a:pt x="168" y="155"/>
                  </a:lnTo>
                  <a:lnTo>
                    <a:pt x="176" y="163"/>
                  </a:lnTo>
                  <a:lnTo>
                    <a:pt x="163" y="144"/>
                  </a:lnTo>
                  <a:lnTo>
                    <a:pt x="168" y="92"/>
                  </a:lnTo>
                  <a:lnTo>
                    <a:pt x="139" y="92"/>
                  </a:lnTo>
                  <a:lnTo>
                    <a:pt x="129" y="82"/>
                  </a:lnTo>
                  <a:lnTo>
                    <a:pt x="100" y="79"/>
                  </a:lnTo>
                  <a:lnTo>
                    <a:pt x="82" y="48"/>
                  </a:lnTo>
                  <a:lnTo>
                    <a:pt x="110" y="8"/>
                  </a:lnTo>
                  <a:lnTo>
                    <a:pt x="105" y="0"/>
                  </a:lnTo>
                  <a:lnTo>
                    <a:pt x="56" y="19"/>
                  </a:lnTo>
                  <a:lnTo>
                    <a:pt x="29" y="66"/>
                  </a:lnTo>
                  <a:lnTo>
                    <a:pt x="21" y="55"/>
                  </a:lnTo>
                  <a:lnTo>
                    <a:pt x="14" y="76"/>
                  </a:lnTo>
                  <a:lnTo>
                    <a:pt x="21" y="126"/>
                  </a:lnTo>
                  <a:lnTo>
                    <a:pt x="26" y="126"/>
                  </a:lnTo>
                  <a:lnTo>
                    <a:pt x="0" y="16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58" name="Freeform 122"/>
            <p:cNvSpPr>
              <a:spLocks/>
            </p:cNvSpPr>
            <p:nvPr/>
          </p:nvSpPr>
          <p:spPr bwMode="auto">
            <a:xfrm>
              <a:off x="2682" y="2786"/>
              <a:ext cx="93" cy="120"/>
            </a:xfrm>
            <a:custGeom>
              <a:avLst/>
              <a:gdLst>
                <a:gd name="T0" fmla="*/ 0 w 105"/>
                <a:gd name="T1" fmla="*/ 108 h 120"/>
                <a:gd name="T2" fmla="*/ 12 w 105"/>
                <a:gd name="T3" fmla="*/ 119 h 120"/>
                <a:gd name="T4" fmla="*/ 21 w 105"/>
                <a:gd name="T5" fmla="*/ 117 h 120"/>
                <a:gd name="T6" fmla="*/ 39 w 105"/>
                <a:gd name="T7" fmla="*/ 117 h 120"/>
                <a:gd name="T8" fmla="*/ 52 w 105"/>
                <a:gd name="T9" fmla="*/ 105 h 120"/>
                <a:gd name="T10" fmla="*/ 57 w 105"/>
                <a:gd name="T11" fmla="*/ 79 h 120"/>
                <a:gd name="T12" fmla="*/ 72 w 105"/>
                <a:gd name="T13" fmla="*/ 62 h 120"/>
                <a:gd name="T14" fmla="*/ 81 w 105"/>
                <a:gd name="T15" fmla="*/ 0 h 120"/>
                <a:gd name="T16" fmla="*/ 66 w 105"/>
                <a:gd name="T17" fmla="*/ 0 h 120"/>
                <a:gd name="T18" fmla="*/ 54 w 105"/>
                <a:gd name="T19" fmla="*/ 10 h 120"/>
                <a:gd name="T20" fmla="*/ 52 w 105"/>
                <a:gd name="T21" fmla="*/ 30 h 120"/>
                <a:gd name="T22" fmla="*/ 23 w 105"/>
                <a:gd name="T23" fmla="*/ 22 h 120"/>
                <a:gd name="T24" fmla="*/ 21 w 105"/>
                <a:gd name="T25" fmla="*/ 34 h 120"/>
                <a:gd name="T26" fmla="*/ 37 w 105"/>
                <a:gd name="T27" fmla="*/ 34 h 120"/>
                <a:gd name="T28" fmla="*/ 31 w 105"/>
                <a:gd name="T29" fmla="*/ 82 h 120"/>
                <a:gd name="T30" fmla="*/ 18 w 105"/>
                <a:gd name="T31" fmla="*/ 77 h 120"/>
                <a:gd name="T32" fmla="*/ 0 w 105"/>
                <a:gd name="T33" fmla="*/ 108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120">
                  <a:moveTo>
                    <a:pt x="0" y="108"/>
                  </a:moveTo>
                  <a:lnTo>
                    <a:pt x="15" y="119"/>
                  </a:lnTo>
                  <a:lnTo>
                    <a:pt x="27" y="117"/>
                  </a:lnTo>
                  <a:lnTo>
                    <a:pt x="50" y="117"/>
                  </a:lnTo>
                  <a:lnTo>
                    <a:pt x="67" y="105"/>
                  </a:lnTo>
                  <a:lnTo>
                    <a:pt x="72" y="79"/>
                  </a:lnTo>
                  <a:lnTo>
                    <a:pt x="92" y="62"/>
                  </a:lnTo>
                  <a:lnTo>
                    <a:pt x="104" y="0"/>
                  </a:lnTo>
                  <a:lnTo>
                    <a:pt x="85" y="0"/>
                  </a:lnTo>
                  <a:lnTo>
                    <a:pt x="69" y="10"/>
                  </a:lnTo>
                  <a:lnTo>
                    <a:pt x="67" y="30"/>
                  </a:lnTo>
                  <a:lnTo>
                    <a:pt x="29" y="22"/>
                  </a:lnTo>
                  <a:lnTo>
                    <a:pt x="27" y="34"/>
                  </a:lnTo>
                  <a:lnTo>
                    <a:pt x="47" y="34"/>
                  </a:lnTo>
                  <a:lnTo>
                    <a:pt x="40" y="82"/>
                  </a:lnTo>
                  <a:lnTo>
                    <a:pt x="23" y="77"/>
                  </a:lnTo>
                  <a:lnTo>
                    <a:pt x="0" y="10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59" name="Freeform 123"/>
            <p:cNvSpPr>
              <a:spLocks/>
            </p:cNvSpPr>
            <p:nvPr/>
          </p:nvSpPr>
          <p:spPr bwMode="auto">
            <a:xfrm>
              <a:off x="2682" y="2786"/>
              <a:ext cx="99" cy="126"/>
            </a:xfrm>
            <a:custGeom>
              <a:avLst/>
              <a:gdLst>
                <a:gd name="T0" fmla="*/ 0 w 111"/>
                <a:gd name="T1" fmla="*/ 113 h 126"/>
                <a:gd name="T2" fmla="*/ 12 w 111"/>
                <a:gd name="T3" fmla="*/ 125 h 126"/>
                <a:gd name="T4" fmla="*/ 23 w 111"/>
                <a:gd name="T5" fmla="*/ 123 h 126"/>
                <a:gd name="T6" fmla="*/ 42 w 111"/>
                <a:gd name="T7" fmla="*/ 123 h 126"/>
                <a:gd name="T8" fmla="*/ 56 w 111"/>
                <a:gd name="T9" fmla="*/ 110 h 126"/>
                <a:gd name="T10" fmla="*/ 61 w 111"/>
                <a:gd name="T11" fmla="*/ 83 h 126"/>
                <a:gd name="T12" fmla="*/ 78 w 111"/>
                <a:gd name="T13" fmla="*/ 65 h 126"/>
                <a:gd name="T14" fmla="*/ 87 w 111"/>
                <a:gd name="T15" fmla="*/ 0 h 126"/>
                <a:gd name="T16" fmla="*/ 71 w 111"/>
                <a:gd name="T17" fmla="*/ 0 h 126"/>
                <a:gd name="T18" fmla="*/ 58 w 111"/>
                <a:gd name="T19" fmla="*/ 10 h 126"/>
                <a:gd name="T20" fmla="*/ 56 w 111"/>
                <a:gd name="T21" fmla="*/ 31 h 126"/>
                <a:gd name="T22" fmla="*/ 25 w 111"/>
                <a:gd name="T23" fmla="*/ 23 h 126"/>
                <a:gd name="T24" fmla="*/ 23 w 111"/>
                <a:gd name="T25" fmla="*/ 36 h 126"/>
                <a:gd name="T26" fmla="*/ 40 w 111"/>
                <a:gd name="T27" fmla="*/ 36 h 126"/>
                <a:gd name="T28" fmla="*/ 33 w 111"/>
                <a:gd name="T29" fmla="*/ 86 h 126"/>
                <a:gd name="T30" fmla="*/ 19 w 111"/>
                <a:gd name="T31" fmla="*/ 81 h 126"/>
                <a:gd name="T32" fmla="*/ 0 w 111"/>
                <a:gd name="T33" fmla="*/ 113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126">
                  <a:moveTo>
                    <a:pt x="0" y="113"/>
                  </a:moveTo>
                  <a:lnTo>
                    <a:pt x="16" y="125"/>
                  </a:lnTo>
                  <a:lnTo>
                    <a:pt x="29" y="123"/>
                  </a:lnTo>
                  <a:lnTo>
                    <a:pt x="53" y="123"/>
                  </a:lnTo>
                  <a:lnTo>
                    <a:pt x="71" y="110"/>
                  </a:lnTo>
                  <a:lnTo>
                    <a:pt x="76" y="83"/>
                  </a:lnTo>
                  <a:lnTo>
                    <a:pt x="97" y="65"/>
                  </a:lnTo>
                  <a:lnTo>
                    <a:pt x="110" y="0"/>
                  </a:lnTo>
                  <a:lnTo>
                    <a:pt x="90" y="0"/>
                  </a:lnTo>
                  <a:lnTo>
                    <a:pt x="73" y="10"/>
                  </a:lnTo>
                  <a:lnTo>
                    <a:pt x="71" y="31"/>
                  </a:lnTo>
                  <a:lnTo>
                    <a:pt x="31" y="23"/>
                  </a:lnTo>
                  <a:lnTo>
                    <a:pt x="29" y="36"/>
                  </a:lnTo>
                  <a:lnTo>
                    <a:pt x="50" y="36"/>
                  </a:lnTo>
                  <a:lnTo>
                    <a:pt x="42" y="86"/>
                  </a:lnTo>
                  <a:lnTo>
                    <a:pt x="24" y="81"/>
                  </a:lnTo>
                  <a:lnTo>
                    <a:pt x="0" y="1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60" name="Freeform 124"/>
            <p:cNvSpPr>
              <a:spLocks/>
            </p:cNvSpPr>
            <p:nvPr/>
          </p:nvSpPr>
          <p:spPr bwMode="auto">
            <a:xfrm>
              <a:off x="2699" y="2765"/>
              <a:ext cx="244" cy="267"/>
            </a:xfrm>
            <a:custGeom>
              <a:avLst/>
              <a:gdLst>
                <a:gd name="T0" fmla="*/ 0 w 275"/>
                <a:gd name="T1" fmla="*/ 158 h 267"/>
                <a:gd name="T2" fmla="*/ 0 w 275"/>
                <a:gd name="T3" fmla="*/ 164 h 267"/>
                <a:gd name="T4" fmla="*/ 44 w 275"/>
                <a:gd name="T5" fmla="*/ 156 h 267"/>
                <a:gd name="T6" fmla="*/ 62 w 275"/>
                <a:gd name="T7" fmla="*/ 192 h 267"/>
                <a:gd name="T8" fmla="*/ 79 w 275"/>
                <a:gd name="T9" fmla="*/ 190 h 267"/>
                <a:gd name="T10" fmla="*/ 81 w 275"/>
                <a:gd name="T11" fmla="*/ 174 h 267"/>
                <a:gd name="T12" fmla="*/ 96 w 275"/>
                <a:gd name="T13" fmla="*/ 171 h 267"/>
                <a:gd name="T14" fmla="*/ 107 w 275"/>
                <a:gd name="T15" fmla="*/ 179 h 267"/>
                <a:gd name="T16" fmla="*/ 108 w 275"/>
                <a:gd name="T17" fmla="*/ 233 h 267"/>
                <a:gd name="T18" fmla="*/ 133 w 275"/>
                <a:gd name="T19" fmla="*/ 231 h 267"/>
                <a:gd name="T20" fmla="*/ 196 w 275"/>
                <a:gd name="T21" fmla="*/ 266 h 267"/>
                <a:gd name="T22" fmla="*/ 196 w 275"/>
                <a:gd name="T23" fmla="*/ 248 h 267"/>
                <a:gd name="T24" fmla="*/ 184 w 275"/>
                <a:gd name="T25" fmla="*/ 244 h 267"/>
                <a:gd name="T26" fmla="*/ 185 w 275"/>
                <a:gd name="T27" fmla="*/ 205 h 267"/>
                <a:gd name="T28" fmla="*/ 208 w 275"/>
                <a:gd name="T29" fmla="*/ 192 h 267"/>
                <a:gd name="T30" fmla="*/ 193 w 275"/>
                <a:gd name="T31" fmla="*/ 166 h 267"/>
                <a:gd name="T32" fmla="*/ 193 w 275"/>
                <a:gd name="T33" fmla="*/ 123 h 267"/>
                <a:gd name="T34" fmla="*/ 190 w 275"/>
                <a:gd name="T35" fmla="*/ 112 h 267"/>
                <a:gd name="T36" fmla="*/ 198 w 275"/>
                <a:gd name="T37" fmla="*/ 92 h 267"/>
                <a:gd name="T38" fmla="*/ 208 w 275"/>
                <a:gd name="T39" fmla="*/ 56 h 267"/>
                <a:gd name="T40" fmla="*/ 216 w 275"/>
                <a:gd name="T41" fmla="*/ 41 h 267"/>
                <a:gd name="T42" fmla="*/ 212 w 275"/>
                <a:gd name="T43" fmla="*/ 21 h 267"/>
                <a:gd name="T44" fmla="*/ 171 w 275"/>
                <a:gd name="T45" fmla="*/ 0 h 267"/>
                <a:gd name="T46" fmla="*/ 105 w 275"/>
                <a:gd name="T47" fmla="*/ 10 h 267"/>
                <a:gd name="T48" fmla="*/ 81 w 275"/>
                <a:gd name="T49" fmla="*/ 0 h 267"/>
                <a:gd name="T50" fmla="*/ 70 w 275"/>
                <a:gd name="T51" fmla="*/ 21 h 267"/>
                <a:gd name="T52" fmla="*/ 59 w 275"/>
                <a:gd name="T53" fmla="*/ 84 h 267"/>
                <a:gd name="T54" fmla="*/ 44 w 275"/>
                <a:gd name="T55" fmla="*/ 102 h 267"/>
                <a:gd name="T56" fmla="*/ 40 w 275"/>
                <a:gd name="T57" fmla="*/ 128 h 267"/>
                <a:gd name="T58" fmla="*/ 26 w 275"/>
                <a:gd name="T59" fmla="*/ 141 h 267"/>
                <a:gd name="T60" fmla="*/ 8 w 275"/>
                <a:gd name="T61" fmla="*/ 141 h 267"/>
                <a:gd name="T62" fmla="*/ 0 w 275"/>
                <a:gd name="T63" fmla="*/ 158 h 2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5" h="267">
                  <a:moveTo>
                    <a:pt x="0" y="158"/>
                  </a:moveTo>
                  <a:lnTo>
                    <a:pt x="0" y="164"/>
                  </a:lnTo>
                  <a:lnTo>
                    <a:pt x="56" y="156"/>
                  </a:lnTo>
                  <a:lnTo>
                    <a:pt x="79" y="192"/>
                  </a:lnTo>
                  <a:lnTo>
                    <a:pt x="100" y="190"/>
                  </a:lnTo>
                  <a:lnTo>
                    <a:pt x="103" y="174"/>
                  </a:lnTo>
                  <a:lnTo>
                    <a:pt x="122" y="171"/>
                  </a:lnTo>
                  <a:lnTo>
                    <a:pt x="136" y="179"/>
                  </a:lnTo>
                  <a:lnTo>
                    <a:pt x="138" y="233"/>
                  </a:lnTo>
                  <a:lnTo>
                    <a:pt x="169" y="231"/>
                  </a:lnTo>
                  <a:lnTo>
                    <a:pt x="249" y="266"/>
                  </a:lnTo>
                  <a:lnTo>
                    <a:pt x="249" y="248"/>
                  </a:lnTo>
                  <a:lnTo>
                    <a:pt x="233" y="244"/>
                  </a:lnTo>
                  <a:lnTo>
                    <a:pt x="236" y="205"/>
                  </a:lnTo>
                  <a:lnTo>
                    <a:pt x="264" y="192"/>
                  </a:lnTo>
                  <a:lnTo>
                    <a:pt x="246" y="166"/>
                  </a:lnTo>
                  <a:lnTo>
                    <a:pt x="246" y="123"/>
                  </a:lnTo>
                  <a:lnTo>
                    <a:pt x="241" y="112"/>
                  </a:lnTo>
                  <a:lnTo>
                    <a:pt x="251" y="92"/>
                  </a:lnTo>
                  <a:lnTo>
                    <a:pt x="264" y="56"/>
                  </a:lnTo>
                  <a:lnTo>
                    <a:pt x="274" y="41"/>
                  </a:lnTo>
                  <a:lnTo>
                    <a:pt x="269" y="21"/>
                  </a:lnTo>
                  <a:lnTo>
                    <a:pt x="218" y="0"/>
                  </a:lnTo>
                  <a:lnTo>
                    <a:pt x="133" y="10"/>
                  </a:lnTo>
                  <a:lnTo>
                    <a:pt x="103" y="0"/>
                  </a:lnTo>
                  <a:lnTo>
                    <a:pt x="89" y="21"/>
                  </a:lnTo>
                  <a:lnTo>
                    <a:pt x="76" y="84"/>
                  </a:lnTo>
                  <a:lnTo>
                    <a:pt x="56" y="102"/>
                  </a:lnTo>
                  <a:lnTo>
                    <a:pt x="51" y="128"/>
                  </a:lnTo>
                  <a:lnTo>
                    <a:pt x="33" y="141"/>
                  </a:lnTo>
                  <a:lnTo>
                    <a:pt x="10" y="141"/>
                  </a:lnTo>
                  <a:lnTo>
                    <a:pt x="0" y="15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61" name="Freeform 125"/>
            <p:cNvSpPr>
              <a:spLocks/>
            </p:cNvSpPr>
            <p:nvPr/>
          </p:nvSpPr>
          <p:spPr bwMode="auto">
            <a:xfrm>
              <a:off x="2699" y="2765"/>
              <a:ext cx="250" cy="273"/>
            </a:xfrm>
            <a:custGeom>
              <a:avLst/>
              <a:gdLst>
                <a:gd name="T0" fmla="*/ 0 w 281"/>
                <a:gd name="T1" fmla="*/ 162 h 273"/>
                <a:gd name="T2" fmla="*/ 0 w 281"/>
                <a:gd name="T3" fmla="*/ 168 h 273"/>
                <a:gd name="T4" fmla="*/ 45 w 281"/>
                <a:gd name="T5" fmla="*/ 160 h 273"/>
                <a:gd name="T6" fmla="*/ 64 w 281"/>
                <a:gd name="T7" fmla="*/ 196 h 273"/>
                <a:gd name="T8" fmla="*/ 81 w 281"/>
                <a:gd name="T9" fmla="*/ 194 h 273"/>
                <a:gd name="T10" fmla="*/ 83 w 281"/>
                <a:gd name="T11" fmla="*/ 178 h 273"/>
                <a:gd name="T12" fmla="*/ 99 w 281"/>
                <a:gd name="T13" fmla="*/ 175 h 273"/>
                <a:gd name="T14" fmla="*/ 110 w 281"/>
                <a:gd name="T15" fmla="*/ 183 h 273"/>
                <a:gd name="T16" fmla="*/ 111 w 281"/>
                <a:gd name="T17" fmla="*/ 238 h 273"/>
                <a:gd name="T18" fmla="*/ 137 w 281"/>
                <a:gd name="T19" fmla="*/ 236 h 273"/>
                <a:gd name="T20" fmla="*/ 201 w 281"/>
                <a:gd name="T21" fmla="*/ 272 h 273"/>
                <a:gd name="T22" fmla="*/ 201 w 281"/>
                <a:gd name="T23" fmla="*/ 254 h 273"/>
                <a:gd name="T24" fmla="*/ 189 w 281"/>
                <a:gd name="T25" fmla="*/ 249 h 273"/>
                <a:gd name="T26" fmla="*/ 190 w 281"/>
                <a:gd name="T27" fmla="*/ 210 h 273"/>
                <a:gd name="T28" fmla="*/ 214 w 281"/>
                <a:gd name="T29" fmla="*/ 196 h 273"/>
                <a:gd name="T30" fmla="*/ 198 w 281"/>
                <a:gd name="T31" fmla="*/ 170 h 273"/>
                <a:gd name="T32" fmla="*/ 198 w 281"/>
                <a:gd name="T33" fmla="*/ 126 h 273"/>
                <a:gd name="T34" fmla="*/ 195 w 281"/>
                <a:gd name="T35" fmla="*/ 115 h 273"/>
                <a:gd name="T36" fmla="*/ 204 w 281"/>
                <a:gd name="T37" fmla="*/ 94 h 273"/>
                <a:gd name="T38" fmla="*/ 214 w 281"/>
                <a:gd name="T39" fmla="*/ 57 h 273"/>
                <a:gd name="T40" fmla="*/ 222 w 281"/>
                <a:gd name="T41" fmla="*/ 42 h 273"/>
                <a:gd name="T42" fmla="*/ 218 w 281"/>
                <a:gd name="T43" fmla="*/ 21 h 273"/>
                <a:gd name="T44" fmla="*/ 176 w 281"/>
                <a:gd name="T45" fmla="*/ 0 h 273"/>
                <a:gd name="T46" fmla="*/ 108 w 281"/>
                <a:gd name="T47" fmla="*/ 10 h 273"/>
                <a:gd name="T48" fmla="*/ 83 w 281"/>
                <a:gd name="T49" fmla="*/ 0 h 273"/>
                <a:gd name="T50" fmla="*/ 72 w 281"/>
                <a:gd name="T51" fmla="*/ 21 h 273"/>
                <a:gd name="T52" fmla="*/ 61 w 281"/>
                <a:gd name="T53" fmla="*/ 86 h 273"/>
                <a:gd name="T54" fmla="*/ 45 w 281"/>
                <a:gd name="T55" fmla="*/ 104 h 273"/>
                <a:gd name="T56" fmla="*/ 41 w 281"/>
                <a:gd name="T57" fmla="*/ 131 h 273"/>
                <a:gd name="T58" fmla="*/ 27 w 281"/>
                <a:gd name="T59" fmla="*/ 144 h 273"/>
                <a:gd name="T60" fmla="*/ 8 w 281"/>
                <a:gd name="T61" fmla="*/ 144 h 273"/>
                <a:gd name="T62" fmla="*/ 0 w 281"/>
                <a:gd name="T63" fmla="*/ 162 h 2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1" h="273">
                  <a:moveTo>
                    <a:pt x="0" y="162"/>
                  </a:moveTo>
                  <a:lnTo>
                    <a:pt x="0" y="168"/>
                  </a:lnTo>
                  <a:lnTo>
                    <a:pt x="57" y="160"/>
                  </a:lnTo>
                  <a:lnTo>
                    <a:pt x="81" y="196"/>
                  </a:lnTo>
                  <a:lnTo>
                    <a:pt x="102" y="194"/>
                  </a:lnTo>
                  <a:lnTo>
                    <a:pt x="105" y="178"/>
                  </a:lnTo>
                  <a:lnTo>
                    <a:pt x="125" y="175"/>
                  </a:lnTo>
                  <a:lnTo>
                    <a:pt x="139" y="183"/>
                  </a:lnTo>
                  <a:lnTo>
                    <a:pt x="141" y="238"/>
                  </a:lnTo>
                  <a:lnTo>
                    <a:pt x="173" y="236"/>
                  </a:lnTo>
                  <a:lnTo>
                    <a:pt x="254" y="272"/>
                  </a:lnTo>
                  <a:lnTo>
                    <a:pt x="254" y="254"/>
                  </a:lnTo>
                  <a:lnTo>
                    <a:pt x="238" y="249"/>
                  </a:lnTo>
                  <a:lnTo>
                    <a:pt x="241" y="210"/>
                  </a:lnTo>
                  <a:lnTo>
                    <a:pt x="270" y="196"/>
                  </a:lnTo>
                  <a:lnTo>
                    <a:pt x="251" y="170"/>
                  </a:lnTo>
                  <a:lnTo>
                    <a:pt x="251" y="126"/>
                  </a:lnTo>
                  <a:lnTo>
                    <a:pt x="246" y="115"/>
                  </a:lnTo>
                  <a:lnTo>
                    <a:pt x="257" y="94"/>
                  </a:lnTo>
                  <a:lnTo>
                    <a:pt x="270" y="57"/>
                  </a:lnTo>
                  <a:lnTo>
                    <a:pt x="280" y="42"/>
                  </a:lnTo>
                  <a:lnTo>
                    <a:pt x="275" y="21"/>
                  </a:lnTo>
                  <a:lnTo>
                    <a:pt x="223" y="0"/>
                  </a:lnTo>
                  <a:lnTo>
                    <a:pt x="136" y="10"/>
                  </a:lnTo>
                  <a:lnTo>
                    <a:pt x="105" y="0"/>
                  </a:lnTo>
                  <a:lnTo>
                    <a:pt x="91" y="21"/>
                  </a:lnTo>
                  <a:lnTo>
                    <a:pt x="78" y="86"/>
                  </a:lnTo>
                  <a:lnTo>
                    <a:pt x="57" y="104"/>
                  </a:lnTo>
                  <a:lnTo>
                    <a:pt x="52" y="131"/>
                  </a:lnTo>
                  <a:lnTo>
                    <a:pt x="34" y="144"/>
                  </a:lnTo>
                  <a:lnTo>
                    <a:pt x="10" y="144"/>
                  </a:lnTo>
                  <a:lnTo>
                    <a:pt x="0" y="16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62" name="Freeform 126"/>
            <p:cNvSpPr>
              <a:spLocks/>
            </p:cNvSpPr>
            <p:nvPr/>
          </p:nvSpPr>
          <p:spPr bwMode="auto">
            <a:xfrm>
              <a:off x="1416" y="2676"/>
              <a:ext cx="37" cy="34"/>
            </a:xfrm>
            <a:custGeom>
              <a:avLst/>
              <a:gdLst>
                <a:gd name="T0" fmla="*/ 0 w 42"/>
                <a:gd name="T1" fmla="*/ 0 h 34"/>
                <a:gd name="T2" fmla="*/ 3 w 42"/>
                <a:gd name="T3" fmla="*/ 15 h 34"/>
                <a:gd name="T4" fmla="*/ 8 w 42"/>
                <a:gd name="T5" fmla="*/ 13 h 34"/>
                <a:gd name="T6" fmla="*/ 29 w 42"/>
                <a:gd name="T7" fmla="*/ 33 h 34"/>
                <a:gd name="T8" fmla="*/ 32 w 42"/>
                <a:gd name="T9" fmla="*/ 19 h 34"/>
                <a:gd name="T10" fmla="*/ 22 w 42"/>
                <a:gd name="T11" fmla="*/ 2 h 34"/>
                <a:gd name="T12" fmla="*/ 0 w 4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34">
                  <a:moveTo>
                    <a:pt x="0" y="0"/>
                  </a:moveTo>
                  <a:lnTo>
                    <a:pt x="3" y="15"/>
                  </a:lnTo>
                  <a:lnTo>
                    <a:pt x="10" y="13"/>
                  </a:lnTo>
                  <a:lnTo>
                    <a:pt x="37" y="33"/>
                  </a:lnTo>
                  <a:lnTo>
                    <a:pt x="41" y="19"/>
                  </a:lnTo>
                  <a:lnTo>
                    <a:pt x="28" y="2"/>
                  </a:lnTo>
                  <a:lnTo>
                    <a:pt x="0" y="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63" name="Freeform 127"/>
            <p:cNvSpPr>
              <a:spLocks/>
            </p:cNvSpPr>
            <p:nvPr/>
          </p:nvSpPr>
          <p:spPr bwMode="auto">
            <a:xfrm>
              <a:off x="1416" y="2676"/>
              <a:ext cx="43" cy="40"/>
            </a:xfrm>
            <a:custGeom>
              <a:avLst/>
              <a:gdLst>
                <a:gd name="T0" fmla="*/ 0 w 48"/>
                <a:gd name="T1" fmla="*/ 0 h 40"/>
                <a:gd name="T2" fmla="*/ 3 w 48"/>
                <a:gd name="T3" fmla="*/ 18 h 40"/>
                <a:gd name="T4" fmla="*/ 9 w 48"/>
                <a:gd name="T5" fmla="*/ 15 h 40"/>
                <a:gd name="T6" fmla="*/ 34 w 48"/>
                <a:gd name="T7" fmla="*/ 39 h 40"/>
                <a:gd name="T8" fmla="*/ 38 w 48"/>
                <a:gd name="T9" fmla="*/ 23 h 40"/>
                <a:gd name="T10" fmla="*/ 26 w 48"/>
                <a:gd name="T11" fmla="*/ 2 h 40"/>
                <a:gd name="T12" fmla="*/ 0 w 48"/>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40">
                  <a:moveTo>
                    <a:pt x="0" y="0"/>
                  </a:moveTo>
                  <a:lnTo>
                    <a:pt x="3" y="18"/>
                  </a:lnTo>
                  <a:lnTo>
                    <a:pt x="11" y="15"/>
                  </a:lnTo>
                  <a:lnTo>
                    <a:pt x="42" y="39"/>
                  </a:lnTo>
                  <a:lnTo>
                    <a:pt x="47" y="23"/>
                  </a:lnTo>
                  <a:lnTo>
                    <a:pt x="32" y="2"/>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64" name="Freeform 128"/>
            <p:cNvSpPr>
              <a:spLocks/>
            </p:cNvSpPr>
            <p:nvPr/>
          </p:nvSpPr>
          <p:spPr bwMode="auto">
            <a:xfrm>
              <a:off x="2959" y="2293"/>
              <a:ext cx="26" cy="13"/>
            </a:xfrm>
            <a:custGeom>
              <a:avLst/>
              <a:gdLst>
                <a:gd name="T0" fmla="*/ 0 w 29"/>
                <a:gd name="T1" fmla="*/ 7 h 13"/>
                <a:gd name="T2" fmla="*/ 9 w 29"/>
                <a:gd name="T3" fmla="*/ 12 h 13"/>
                <a:gd name="T4" fmla="*/ 22 w 29"/>
                <a:gd name="T5" fmla="*/ 0 h 13"/>
                <a:gd name="T6" fmla="*/ 0 w 29"/>
                <a:gd name="T7" fmla="*/ 7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13">
                  <a:moveTo>
                    <a:pt x="0" y="7"/>
                  </a:moveTo>
                  <a:lnTo>
                    <a:pt x="11" y="12"/>
                  </a:lnTo>
                  <a:lnTo>
                    <a:pt x="28" y="0"/>
                  </a:lnTo>
                  <a:lnTo>
                    <a:pt x="0" y="7"/>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65" name="Freeform 129"/>
            <p:cNvSpPr>
              <a:spLocks/>
            </p:cNvSpPr>
            <p:nvPr/>
          </p:nvSpPr>
          <p:spPr bwMode="auto">
            <a:xfrm>
              <a:off x="2959" y="2293"/>
              <a:ext cx="31" cy="19"/>
            </a:xfrm>
            <a:custGeom>
              <a:avLst/>
              <a:gdLst>
                <a:gd name="T0" fmla="*/ 0 w 35"/>
                <a:gd name="T1" fmla="*/ 10 h 19"/>
                <a:gd name="T2" fmla="*/ 11 w 35"/>
                <a:gd name="T3" fmla="*/ 18 h 19"/>
                <a:gd name="T4" fmla="*/ 27 w 35"/>
                <a:gd name="T5" fmla="*/ 0 h 19"/>
                <a:gd name="T6" fmla="*/ 0 w 35"/>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19">
                  <a:moveTo>
                    <a:pt x="0" y="10"/>
                  </a:moveTo>
                  <a:lnTo>
                    <a:pt x="13" y="18"/>
                  </a:lnTo>
                  <a:lnTo>
                    <a:pt x="34" y="0"/>
                  </a:lnTo>
                  <a:lnTo>
                    <a:pt x="0" y="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66" name="Freeform 130"/>
            <p:cNvSpPr>
              <a:spLocks/>
            </p:cNvSpPr>
            <p:nvPr/>
          </p:nvSpPr>
          <p:spPr bwMode="auto">
            <a:xfrm>
              <a:off x="2694" y="2013"/>
              <a:ext cx="70" cy="44"/>
            </a:xfrm>
            <a:custGeom>
              <a:avLst/>
              <a:gdLst>
                <a:gd name="T0" fmla="*/ 0 w 78"/>
                <a:gd name="T1" fmla="*/ 15 h 44"/>
                <a:gd name="T2" fmla="*/ 19 w 78"/>
                <a:gd name="T3" fmla="*/ 43 h 44"/>
                <a:gd name="T4" fmla="*/ 51 w 78"/>
                <a:gd name="T5" fmla="*/ 41 h 44"/>
                <a:gd name="T6" fmla="*/ 58 w 78"/>
                <a:gd name="T7" fmla="*/ 32 h 44"/>
                <a:gd name="T8" fmla="*/ 62 w 78"/>
                <a:gd name="T9" fmla="*/ 20 h 44"/>
                <a:gd name="T10" fmla="*/ 31 w 78"/>
                <a:gd name="T11" fmla="*/ 6 h 44"/>
                <a:gd name="T12" fmla="*/ 23 w 78"/>
                <a:gd name="T13" fmla="*/ 0 h 44"/>
                <a:gd name="T14" fmla="*/ 0 w 78"/>
                <a:gd name="T15" fmla="*/ 1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44">
                  <a:moveTo>
                    <a:pt x="0" y="15"/>
                  </a:moveTo>
                  <a:lnTo>
                    <a:pt x="23" y="43"/>
                  </a:lnTo>
                  <a:lnTo>
                    <a:pt x="63" y="41"/>
                  </a:lnTo>
                  <a:lnTo>
                    <a:pt x="72" y="32"/>
                  </a:lnTo>
                  <a:lnTo>
                    <a:pt x="77" y="20"/>
                  </a:lnTo>
                  <a:lnTo>
                    <a:pt x="38" y="6"/>
                  </a:lnTo>
                  <a:lnTo>
                    <a:pt x="29" y="0"/>
                  </a:lnTo>
                  <a:lnTo>
                    <a:pt x="0" y="1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67" name="Freeform 131"/>
            <p:cNvSpPr>
              <a:spLocks/>
            </p:cNvSpPr>
            <p:nvPr/>
          </p:nvSpPr>
          <p:spPr bwMode="auto">
            <a:xfrm>
              <a:off x="2694" y="2013"/>
              <a:ext cx="75" cy="50"/>
            </a:xfrm>
            <a:custGeom>
              <a:avLst/>
              <a:gdLst>
                <a:gd name="T0" fmla="*/ 0 w 84"/>
                <a:gd name="T1" fmla="*/ 17 h 50"/>
                <a:gd name="T2" fmla="*/ 20 w 84"/>
                <a:gd name="T3" fmla="*/ 49 h 50"/>
                <a:gd name="T4" fmla="*/ 54 w 84"/>
                <a:gd name="T5" fmla="*/ 47 h 50"/>
                <a:gd name="T6" fmla="*/ 63 w 84"/>
                <a:gd name="T7" fmla="*/ 36 h 50"/>
                <a:gd name="T8" fmla="*/ 66 w 84"/>
                <a:gd name="T9" fmla="*/ 23 h 50"/>
                <a:gd name="T10" fmla="*/ 33 w 84"/>
                <a:gd name="T11" fmla="*/ 7 h 50"/>
                <a:gd name="T12" fmla="*/ 25 w 84"/>
                <a:gd name="T13" fmla="*/ 0 h 50"/>
                <a:gd name="T14" fmla="*/ 0 w 84"/>
                <a:gd name="T15" fmla="*/ 1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50">
                  <a:moveTo>
                    <a:pt x="0" y="17"/>
                  </a:moveTo>
                  <a:lnTo>
                    <a:pt x="25" y="49"/>
                  </a:lnTo>
                  <a:lnTo>
                    <a:pt x="68" y="47"/>
                  </a:lnTo>
                  <a:lnTo>
                    <a:pt x="78" y="36"/>
                  </a:lnTo>
                  <a:lnTo>
                    <a:pt x="83" y="23"/>
                  </a:lnTo>
                  <a:lnTo>
                    <a:pt x="41" y="7"/>
                  </a:lnTo>
                  <a:lnTo>
                    <a:pt x="31" y="0"/>
                  </a:lnTo>
                  <a:lnTo>
                    <a:pt x="0"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68" name="Freeform 132"/>
            <p:cNvSpPr>
              <a:spLocks/>
            </p:cNvSpPr>
            <p:nvPr/>
          </p:nvSpPr>
          <p:spPr bwMode="auto">
            <a:xfrm>
              <a:off x="2549" y="2657"/>
              <a:ext cx="31" cy="84"/>
            </a:xfrm>
            <a:custGeom>
              <a:avLst/>
              <a:gdLst>
                <a:gd name="T0" fmla="*/ 0 w 34"/>
                <a:gd name="T1" fmla="*/ 18 h 84"/>
                <a:gd name="T2" fmla="*/ 12 w 34"/>
                <a:gd name="T3" fmla="*/ 83 h 84"/>
                <a:gd name="T4" fmla="*/ 18 w 34"/>
                <a:gd name="T5" fmla="*/ 83 h 84"/>
                <a:gd name="T6" fmla="*/ 27 w 34"/>
                <a:gd name="T7" fmla="*/ 7 h 84"/>
                <a:gd name="T8" fmla="*/ 20 w 34"/>
                <a:gd name="T9" fmla="*/ 0 h 84"/>
                <a:gd name="T10" fmla="*/ 15 w 34"/>
                <a:gd name="T11" fmla="*/ 6 h 84"/>
                <a:gd name="T12" fmla="*/ 0 w 34"/>
                <a:gd name="T13" fmla="*/ 18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84">
                  <a:moveTo>
                    <a:pt x="0" y="18"/>
                  </a:moveTo>
                  <a:lnTo>
                    <a:pt x="14" y="83"/>
                  </a:lnTo>
                  <a:lnTo>
                    <a:pt x="22" y="83"/>
                  </a:lnTo>
                  <a:lnTo>
                    <a:pt x="33" y="7"/>
                  </a:lnTo>
                  <a:lnTo>
                    <a:pt x="24" y="0"/>
                  </a:lnTo>
                  <a:lnTo>
                    <a:pt x="18" y="6"/>
                  </a:lnTo>
                  <a:lnTo>
                    <a:pt x="0" y="1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69" name="Freeform 133"/>
            <p:cNvSpPr>
              <a:spLocks/>
            </p:cNvSpPr>
            <p:nvPr/>
          </p:nvSpPr>
          <p:spPr bwMode="auto">
            <a:xfrm>
              <a:off x="2549" y="2657"/>
              <a:ext cx="36" cy="90"/>
            </a:xfrm>
            <a:custGeom>
              <a:avLst/>
              <a:gdLst>
                <a:gd name="T0" fmla="*/ 0 w 40"/>
                <a:gd name="T1" fmla="*/ 19 h 90"/>
                <a:gd name="T2" fmla="*/ 13 w 40"/>
                <a:gd name="T3" fmla="*/ 89 h 90"/>
                <a:gd name="T4" fmla="*/ 21 w 40"/>
                <a:gd name="T5" fmla="*/ 89 h 90"/>
                <a:gd name="T6" fmla="*/ 32 w 40"/>
                <a:gd name="T7" fmla="*/ 8 h 90"/>
                <a:gd name="T8" fmla="*/ 23 w 40"/>
                <a:gd name="T9" fmla="*/ 0 h 90"/>
                <a:gd name="T10" fmla="*/ 17 w 40"/>
                <a:gd name="T11" fmla="*/ 6 h 90"/>
                <a:gd name="T12" fmla="*/ 0 w 40"/>
                <a:gd name="T13" fmla="*/ 19 h 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0">
                  <a:moveTo>
                    <a:pt x="0" y="19"/>
                  </a:moveTo>
                  <a:lnTo>
                    <a:pt x="16" y="89"/>
                  </a:lnTo>
                  <a:lnTo>
                    <a:pt x="26" y="89"/>
                  </a:lnTo>
                  <a:lnTo>
                    <a:pt x="39" y="8"/>
                  </a:lnTo>
                  <a:lnTo>
                    <a:pt x="28" y="0"/>
                  </a:lnTo>
                  <a:lnTo>
                    <a:pt x="21" y="6"/>
                  </a:lnTo>
                  <a:lnTo>
                    <a:pt x="0" y="1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70" name="Freeform 134"/>
            <p:cNvSpPr>
              <a:spLocks/>
            </p:cNvSpPr>
            <p:nvPr/>
          </p:nvSpPr>
          <p:spPr bwMode="auto">
            <a:xfrm>
              <a:off x="2642" y="1881"/>
              <a:ext cx="31" cy="56"/>
            </a:xfrm>
            <a:custGeom>
              <a:avLst/>
              <a:gdLst>
                <a:gd name="T0" fmla="*/ 0 w 35"/>
                <a:gd name="T1" fmla="*/ 41 h 56"/>
                <a:gd name="T2" fmla="*/ 3 w 35"/>
                <a:gd name="T3" fmla="*/ 17 h 56"/>
                <a:gd name="T4" fmla="*/ 24 w 35"/>
                <a:gd name="T5" fmla="*/ 0 h 56"/>
                <a:gd name="T6" fmla="*/ 19 w 35"/>
                <a:gd name="T7" fmla="*/ 22 h 56"/>
                <a:gd name="T8" fmla="*/ 27 w 35"/>
                <a:gd name="T9" fmla="*/ 26 h 56"/>
                <a:gd name="T10" fmla="*/ 16 w 35"/>
                <a:gd name="T11" fmla="*/ 38 h 56"/>
                <a:gd name="T12" fmla="*/ 15 w 35"/>
                <a:gd name="T13" fmla="*/ 55 h 56"/>
                <a:gd name="T14" fmla="*/ 5 w 35"/>
                <a:gd name="T15" fmla="*/ 55 h 56"/>
                <a:gd name="T16" fmla="*/ 0 w 35"/>
                <a:gd name="T17" fmla="*/ 41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56">
                  <a:moveTo>
                    <a:pt x="0" y="41"/>
                  </a:moveTo>
                  <a:lnTo>
                    <a:pt x="3" y="17"/>
                  </a:lnTo>
                  <a:lnTo>
                    <a:pt x="30" y="0"/>
                  </a:lnTo>
                  <a:lnTo>
                    <a:pt x="25" y="22"/>
                  </a:lnTo>
                  <a:lnTo>
                    <a:pt x="34" y="26"/>
                  </a:lnTo>
                  <a:lnTo>
                    <a:pt x="20" y="38"/>
                  </a:lnTo>
                  <a:lnTo>
                    <a:pt x="19" y="55"/>
                  </a:lnTo>
                  <a:lnTo>
                    <a:pt x="7" y="55"/>
                  </a:lnTo>
                  <a:lnTo>
                    <a:pt x="0" y="41"/>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71" name="Freeform 135"/>
            <p:cNvSpPr>
              <a:spLocks/>
            </p:cNvSpPr>
            <p:nvPr/>
          </p:nvSpPr>
          <p:spPr bwMode="auto">
            <a:xfrm>
              <a:off x="2642" y="1881"/>
              <a:ext cx="36" cy="62"/>
            </a:xfrm>
            <a:custGeom>
              <a:avLst/>
              <a:gdLst>
                <a:gd name="T0" fmla="*/ 0 w 41"/>
                <a:gd name="T1" fmla="*/ 45 h 62"/>
                <a:gd name="T2" fmla="*/ 3 w 41"/>
                <a:gd name="T3" fmla="*/ 19 h 62"/>
                <a:gd name="T4" fmla="*/ 27 w 41"/>
                <a:gd name="T5" fmla="*/ 0 h 62"/>
                <a:gd name="T6" fmla="*/ 22 w 41"/>
                <a:gd name="T7" fmla="*/ 24 h 62"/>
                <a:gd name="T8" fmla="*/ 31 w 41"/>
                <a:gd name="T9" fmla="*/ 29 h 62"/>
                <a:gd name="T10" fmla="*/ 18 w 41"/>
                <a:gd name="T11" fmla="*/ 42 h 62"/>
                <a:gd name="T12" fmla="*/ 17 w 41"/>
                <a:gd name="T13" fmla="*/ 61 h 62"/>
                <a:gd name="T14" fmla="*/ 6 w 41"/>
                <a:gd name="T15" fmla="*/ 61 h 62"/>
                <a:gd name="T16" fmla="*/ 0 w 41"/>
                <a:gd name="T17" fmla="*/ 45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62">
                  <a:moveTo>
                    <a:pt x="0" y="45"/>
                  </a:moveTo>
                  <a:lnTo>
                    <a:pt x="3" y="19"/>
                  </a:lnTo>
                  <a:lnTo>
                    <a:pt x="35" y="0"/>
                  </a:lnTo>
                  <a:lnTo>
                    <a:pt x="29" y="24"/>
                  </a:lnTo>
                  <a:lnTo>
                    <a:pt x="40" y="29"/>
                  </a:lnTo>
                  <a:lnTo>
                    <a:pt x="24" y="42"/>
                  </a:lnTo>
                  <a:lnTo>
                    <a:pt x="22" y="61"/>
                  </a:lnTo>
                  <a:lnTo>
                    <a:pt x="8" y="61"/>
                  </a:lnTo>
                  <a:lnTo>
                    <a:pt x="0" y="4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72" name="Freeform 136"/>
            <p:cNvSpPr>
              <a:spLocks/>
            </p:cNvSpPr>
            <p:nvPr/>
          </p:nvSpPr>
          <p:spPr bwMode="auto">
            <a:xfrm>
              <a:off x="2755" y="2036"/>
              <a:ext cx="72" cy="37"/>
            </a:xfrm>
            <a:custGeom>
              <a:avLst/>
              <a:gdLst>
                <a:gd name="T0" fmla="*/ 0 w 81"/>
                <a:gd name="T1" fmla="*/ 21 h 37"/>
                <a:gd name="T2" fmla="*/ 5 w 81"/>
                <a:gd name="T3" fmla="*/ 31 h 37"/>
                <a:gd name="T4" fmla="*/ 20 w 81"/>
                <a:gd name="T5" fmla="*/ 36 h 37"/>
                <a:gd name="T6" fmla="*/ 44 w 81"/>
                <a:gd name="T7" fmla="*/ 25 h 37"/>
                <a:gd name="T8" fmla="*/ 58 w 81"/>
                <a:gd name="T9" fmla="*/ 27 h 37"/>
                <a:gd name="T10" fmla="*/ 63 w 81"/>
                <a:gd name="T11" fmla="*/ 15 h 37"/>
                <a:gd name="T12" fmla="*/ 36 w 81"/>
                <a:gd name="T13" fmla="*/ 11 h 37"/>
                <a:gd name="T14" fmla="*/ 11 w 81"/>
                <a:gd name="T15" fmla="*/ 0 h 37"/>
                <a:gd name="T16" fmla="*/ 7 w 81"/>
                <a:gd name="T17" fmla="*/ 11 h 37"/>
                <a:gd name="T18" fmla="*/ 0 w 81"/>
                <a:gd name="T19" fmla="*/ 21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37">
                  <a:moveTo>
                    <a:pt x="0" y="21"/>
                  </a:moveTo>
                  <a:lnTo>
                    <a:pt x="7" y="31"/>
                  </a:lnTo>
                  <a:lnTo>
                    <a:pt x="26" y="36"/>
                  </a:lnTo>
                  <a:lnTo>
                    <a:pt x="56" y="25"/>
                  </a:lnTo>
                  <a:lnTo>
                    <a:pt x="73" y="27"/>
                  </a:lnTo>
                  <a:lnTo>
                    <a:pt x="80" y="15"/>
                  </a:lnTo>
                  <a:lnTo>
                    <a:pt x="46" y="11"/>
                  </a:lnTo>
                  <a:lnTo>
                    <a:pt x="14" y="0"/>
                  </a:lnTo>
                  <a:lnTo>
                    <a:pt x="9" y="11"/>
                  </a:lnTo>
                  <a:lnTo>
                    <a:pt x="0" y="2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73" name="Freeform 137"/>
            <p:cNvSpPr>
              <a:spLocks/>
            </p:cNvSpPr>
            <p:nvPr/>
          </p:nvSpPr>
          <p:spPr bwMode="auto">
            <a:xfrm>
              <a:off x="2755" y="2036"/>
              <a:ext cx="77" cy="43"/>
            </a:xfrm>
            <a:custGeom>
              <a:avLst/>
              <a:gdLst>
                <a:gd name="T0" fmla="*/ 0 w 87"/>
                <a:gd name="T1" fmla="*/ 24 h 43"/>
                <a:gd name="T2" fmla="*/ 6 w 87"/>
                <a:gd name="T3" fmla="*/ 36 h 43"/>
                <a:gd name="T4" fmla="*/ 22 w 87"/>
                <a:gd name="T5" fmla="*/ 42 h 43"/>
                <a:gd name="T6" fmla="*/ 47 w 87"/>
                <a:gd name="T7" fmla="*/ 29 h 43"/>
                <a:gd name="T8" fmla="*/ 61 w 87"/>
                <a:gd name="T9" fmla="*/ 31 h 43"/>
                <a:gd name="T10" fmla="*/ 67 w 87"/>
                <a:gd name="T11" fmla="*/ 18 h 43"/>
                <a:gd name="T12" fmla="*/ 38 w 87"/>
                <a:gd name="T13" fmla="*/ 13 h 43"/>
                <a:gd name="T14" fmla="*/ 12 w 87"/>
                <a:gd name="T15" fmla="*/ 0 h 43"/>
                <a:gd name="T16" fmla="*/ 8 w 87"/>
                <a:gd name="T17" fmla="*/ 13 h 43"/>
                <a:gd name="T18" fmla="*/ 0 w 87"/>
                <a:gd name="T19" fmla="*/ 24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7" h="43">
                  <a:moveTo>
                    <a:pt x="0" y="24"/>
                  </a:moveTo>
                  <a:lnTo>
                    <a:pt x="8" y="36"/>
                  </a:lnTo>
                  <a:lnTo>
                    <a:pt x="28" y="42"/>
                  </a:lnTo>
                  <a:lnTo>
                    <a:pt x="60" y="29"/>
                  </a:lnTo>
                  <a:lnTo>
                    <a:pt x="78" y="31"/>
                  </a:lnTo>
                  <a:lnTo>
                    <a:pt x="86" y="18"/>
                  </a:lnTo>
                  <a:lnTo>
                    <a:pt x="49" y="13"/>
                  </a:lnTo>
                  <a:lnTo>
                    <a:pt x="15" y="0"/>
                  </a:lnTo>
                  <a:lnTo>
                    <a:pt x="10" y="13"/>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74" name="Freeform 138"/>
            <p:cNvSpPr>
              <a:spLocks/>
            </p:cNvSpPr>
            <p:nvPr/>
          </p:nvSpPr>
          <p:spPr bwMode="auto">
            <a:xfrm>
              <a:off x="2668" y="1923"/>
              <a:ext cx="7" cy="3"/>
            </a:xfrm>
            <a:custGeom>
              <a:avLst/>
              <a:gdLst>
                <a:gd name="T0" fmla="*/ 0 w 8"/>
                <a:gd name="T1" fmla="*/ 2 h 3"/>
                <a:gd name="T2" fmla="*/ 4 w 8"/>
                <a:gd name="T3" fmla="*/ 0 h 3"/>
                <a:gd name="T4" fmla="*/ 5 w 8"/>
                <a:gd name="T5" fmla="*/ 2 h 3"/>
                <a:gd name="T6" fmla="*/ 0 w 8"/>
                <a:gd name="T7" fmla="*/ 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0" y="2"/>
                  </a:moveTo>
                  <a:lnTo>
                    <a:pt x="4" y="0"/>
                  </a:lnTo>
                  <a:lnTo>
                    <a:pt x="7" y="2"/>
                  </a:lnTo>
                  <a:lnTo>
                    <a:pt x="0" y="2"/>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75" name="Freeform 139"/>
            <p:cNvSpPr>
              <a:spLocks/>
            </p:cNvSpPr>
            <p:nvPr/>
          </p:nvSpPr>
          <p:spPr bwMode="auto">
            <a:xfrm>
              <a:off x="2668" y="1923"/>
              <a:ext cx="12" cy="9"/>
            </a:xfrm>
            <a:custGeom>
              <a:avLst/>
              <a:gdLst>
                <a:gd name="T0" fmla="*/ 0 w 14"/>
                <a:gd name="T1" fmla="*/ 8 h 9"/>
                <a:gd name="T2" fmla="*/ 6 w 14"/>
                <a:gd name="T3" fmla="*/ 0 h 9"/>
                <a:gd name="T4" fmla="*/ 9 w 14"/>
                <a:gd name="T5" fmla="*/ 8 h 9"/>
                <a:gd name="T6" fmla="*/ 0 w 14"/>
                <a:gd name="T7" fmla="*/ 8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9">
                  <a:moveTo>
                    <a:pt x="0" y="8"/>
                  </a:moveTo>
                  <a:lnTo>
                    <a:pt x="8" y="0"/>
                  </a:lnTo>
                  <a:lnTo>
                    <a:pt x="13" y="8"/>
                  </a:lnTo>
                  <a:lnTo>
                    <a:pt x="0"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76" name="Freeform 140"/>
            <p:cNvSpPr>
              <a:spLocks/>
            </p:cNvSpPr>
            <p:nvPr/>
          </p:nvSpPr>
          <p:spPr bwMode="auto">
            <a:xfrm>
              <a:off x="2682" y="1915"/>
              <a:ext cx="17" cy="19"/>
            </a:xfrm>
            <a:custGeom>
              <a:avLst/>
              <a:gdLst>
                <a:gd name="T0" fmla="*/ 0 w 19"/>
                <a:gd name="T1" fmla="*/ 6 h 19"/>
                <a:gd name="T2" fmla="*/ 12 w 19"/>
                <a:gd name="T3" fmla="*/ 18 h 19"/>
                <a:gd name="T4" fmla="*/ 14 w 19"/>
                <a:gd name="T5" fmla="*/ 6 h 19"/>
                <a:gd name="T6" fmla="*/ 13 w 19"/>
                <a:gd name="T7" fmla="*/ 0 h 19"/>
                <a:gd name="T8" fmla="*/ 0 w 19"/>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0" y="6"/>
                  </a:moveTo>
                  <a:lnTo>
                    <a:pt x="14" y="18"/>
                  </a:lnTo>
                  <a:lnTo>
                    <a:pt x="18" y="6"/>
                  </a:lnTo>
                  <a:lnTo>
                    <a:pt x="16" y="0"/>
                  </a:lnTo>
                  <a:lnTo>
                    <a:pt x="0" y="6"/>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77" name="Freeform 141"/>
            <p:cNvSpPr>
              <a:spLocks/>
            </p:cNvSpPr>
            <p:nvPr/>
          </p:nvSpPr>
          <p:spPr bwMode="auto">
            <a:xfrm>
              <a:off x="2682" y="1915"/>
              <a:ext cx="22" cy="25"/>
            </a:xfrm>
            <a:custGeom>
              <a:avLst/>
              <a:gdLst>
                <a:gd name="T0" fmla="*/ 0 w 25"/>
                <a:gd name="T1" fmla="*/ 8 h 25"/>
                <a:gd name="T2" fmla="*/ 15 w 25"/>
                <a:gd name="T3" fmla="*/ 24 h 25"/>
                <a:gd name="T4" fmla="*/ 18 w 25"/>
                <a:gd name="T5" fmla="*/ 8 h 25"/>
                <a:gd name="T6" fmla="*/ 16 w 25"/>
                <a:gd name="T7" fmla="*/ 0 h 25"/>
                <a:gd name="T8" fmla="*/ 0 w 25"/>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0" y="8"/>
                  </a:moveTo>
                  <a:lnTo>
                    <a:pt x="19" y="24"/>
                  </a:lnTo>
                  <a:lnTo>
                    <a:pt x="24" y="8"/>
                  </a:lnTo>
                  <a:lnTo>
                    <a:pt x="21" y="0"/>
                  </a:lnTo>
                  <a:lnTo>
                    <a:pt x="0"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78" name="Freeform 142"/>
            <p:cNvSpPr>
              <a:spLocks/>
            </p:cNvSpPr>
            <p:nvPr/>
          </p:nvSpPr>
          <p:spPr bwMode="auto">
            <a:xfrm>
              <a:off x="1482" y="2820"/>
              <a:ext cx="67" cy="86"/>
            </a:xfrm>
            <a:custGeom>
              <a:avLst/>
              <a:gdLst>
                <a:gd name="T0" fmla="*/ 0 w 76"/>
                <a:gd name="T1" fmla="*/ 35 h 86"/>
                <a:gd name="T2" fmla="*/ 0 w 76"/>
                <a:gd name="T3" fmla="*/ 49 h 86"/>
                <a:gd name="T4" fmla="*/ 11 w 76"/>
                <a:gd name="T5" fmla="*/ 56 h 86"/>
                <a:gd name="T6" fmla="*/ 4 w 76"/>
                <a:gd name="T7" fmla="*/ 66 h 86"/>
                <a:gd name="T8" fmla="*/ 4 w 76"/>
                <a:gd name="T9" fmla="*/ 80 h 86"/>
                <a:gd name="T10" fmla="*/ 17 w 76"/>
                <a:gd name="T11" fmla="*/ 85 h 86"/>
                <a:gd name="T12" fmla="*/ 30 w 76"/>
                <a:gd name="T13" fmla="*/ 64 h 86"/>
                <a:gd name="T14" fmla="*/ 55 w 76"/>
                <a:gd name="T15" fmla="*/ 41 h 86"/>
                <a:gd name="T16" fmla="*/ 58 w 76"/>
                <a:gd name="T17" fmla="*/ 21 h 86"/>
                <a:gd name="T18" fmla="*/ 37 w 76"/>
                <a:gd name="T19" fmla="*/ 14 h 86"/>
                <a:gd name="T20" fmla="*/ 20 w 76"/>
                <a:gd name="T21" fmla="*/ 0 h 86"/>
                <a:gd name="T22" fmla="*/ 7 w 76"/>
                <a:gd name="T23" fmla="*/ 7 h 86"/>
                <a:gd name="T24" fmla="*/ 0 w 76"/>
                <a:gd name="T25" fmla="*/ 35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86">
                  <a:moveTo>
                    <a:pt x="0" y="35"/>
                  </a:moveTo>
                  <a:lnTo>
                    <a:pt x="0" y="49"/>
                  </a:lnTo>
                  <a:lnTo>
                    <a:pt x="14" y="56"/>
                  </a:lnTo>
                  <a:lnTo>
                    <a:pt x="5" y="66"/>
                  </a:lnTo>
                  <a:lnTo>
                    <a:pt x="5" y="80"/>
                  </a:lnTo>
                  <a:lnTo>
                    <a:pt x="21" y="85"/>
                  </a:lnTo>
                  <a:lnTo>
                    <a:pt x="39" y="64"/>
                  </a:lnTo>
                  <a:lnTo>
                    <a:pt x="70" y="41"/>
                  </a:lnTo>
                  <a:lnTo>
                    <a:pt x="75" y="21"/>
                  </a:lnTo>
                  <a:lnTo>
                    <a:pt x="48" y="14"/>
                  </a:lnTo>
                  <a:lnTo>
                    <a:pt x="26" y="0"/>
                  </a:lnTo>
                  <a:lnTo>
                    <a:pt x="9" y="7"/>
                  </a:lnTo>
                  <a:lnTo>
                    <a:pt x="0" y="35"/>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79" name="Freeform 143"/>
            <p:cNvSpPr>
              <a:spLocks/>
            </p:cNvSpPr>
            <p:nvPr/>
          </p:nvSpPr>
          <p:spPr bwMode="auto">
            <a:xfrm>
              <a:off x="1482" y="2820"/>
              <a:ext cx="73" cy="92"/>
            </a:xfrm>
            <a:custGeom>
              <a:avLst/>
              <a:gdLst>
                <a:gd name="T0" fmla="*/ 0 w 82"/>
                <a:gd name="T1" fmla="*/ 37 h 92"/>
                <a:gd name="T2" fmla="*/ 0 w 82"/>
                <a:gd name="T3" fmla="*/ 52 h 92"/>
                <a:gd name="T4" fmla="*/ 12 w 82"/>
                <a:gd name="T5" fmla="*/ 60 h 92"/>
                <a:gd name="T6" fmla="*/ 4 w 82"/>
                <a:gd name="T7" fmla="*/ 71 h 92"/>
                <a:gd name="T8" fmla="*/ 4 w 82"/>
                <a:gd name="T9" fmla="*/ 86 h 92"/>
                <a:gd name="T10" fmla="*/ 18 w 82"/>
                <a:gd name="T11" fmla="*/ 91 h 92"/>
                <a:gd name="T12" fmla="*/ 33 w 82"/>
                <a:gd name="T13" fmla="*/ 68 h 92"/>
                <a:gd name="T14" fmla="*/ 61 w 82"/>
                <a:gd name="T15" fmla="*/ 44 h 92"/>
                <a:gd name="T16" fmla="*/ 64 w 82"/>
                <a:gd name="T17" fmla="*/ 23 h 92"/>
                <a:gd name="T18" fmla="*/ 41 w 82"/>
                <a:gd name="T19" fmla="*/ 15 h 92"/>
                <a:gd name="T20" fmla="*/ 22 w 82"/>
                <a:gd name="T21" fmla="*/ 0 h 92"/>
                <a:gd name="T22" fmla="*/ 8 w 82"/>
                <a:gd name="T23" fmla="*/ 8 h 92"/>
                <a:gd name="T24" fmla="*/ 0 w 82"/>
                <a:gd name="T25" fmla="*/ 37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92">
                  <a:moveTo>
                    <a:pt x="0" y="37"/>
                  </a:moveTo>
                  <a:lnTo>
                    <a:pt x="0" y="52"/>
                  </a:lnTo>
                  <a:lnTo>
                    <a:pt x="15" y="60"/>
                  </a:lnTo>
                  <a:lnTo>
                    <a:pt x="5" y="71"/>
                  </a:lnTo>
                  <a:lnTo>
                    <a:pt x="5" y="86"/>
                  </a:lnTo>
                  <a:lnTo>
                    <a:pt x="23" y="91"/>
                  </a:lnTo>
                  <a:lnTo>
                    <a:pt x="42" y="68"/>
                  </a:lnTo>
                  <a:lnTo>
                    <a:pt x="76" y="44"/>
                  </a:lnTo>
                  <a:lnTo>
                    <a:pt x="81" y="23"/>
                  </a:lnTo>
                  <a:lnTo>
                    <a:pt x="52" y="15"/>
                  </a:lnTo>
                  <a:lnTo>
                    <a:pt x="28" y="0"/>
                  </a:lnTo>
                  <a:lnTo>
                    <a:pt x="10" y="8"/>
                  </a:lnTo>
                  <a:lnTo>
                    <a:pt x="0" y="3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80" name="Freeform 144"/>
            <p:cNvSpPr>
              <a:spLocks/>
            </p:cNvSpPr>
            <p:nvPr/>
          </p:nvSpPr>
          <p:spPr bwMode="auto">
            <a:xfrm>
              <a:off x="1360" y="2626"/>
              <a:ext cx="26" cy="13"/>
            </a:xfrm>
            <a:custGeom>
              <a:avLst/>
              <a:gdLst>
                <a:gd name="T0" fmla="*/ 0 w 29"/>
                <a:gd name="T1" fmla="*/ 7 h 13"/>
                <a:gd name="T2" fmla="*/ 7 w 29"/>
                <a:gd name="T3" fmla="*/ 0 h 13"/>
                <a:gd name="T4" fmla="*/ 22 w 29"/>
                <a:gd name="T5" fmla="*/ 12 h 13"/>
                <a:gd name="T6" fmla="*/ 0 w 29"/>
                <a:gd name="T7" fmla="*/ 7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13">
                  <a:moveTo>
                    <a:pt x="0" y="7"/>
                  </a:moveTo>
                  <a:lnTo>
                    <a:pt x="9" y="0"/>
                  </a:lnTo>
                  <a:lnTo>
                    <a:pt x="28" y="12"/>
                  </a:lnTo>
                  <a:lnTo>
                    <a:pt x="0" y="7"/>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81" name="Freeform 145"/>
            <p:cNvSpPr>
              <a:spLocks/>
            </p:cNvSpPr>
            <p:nvPr/>
          </p:nvSpPr>
          <p:spPr bwMode="auto">
            <a:xfrm>
              <a:off x="1360" y="2626"/>
              <a:ext cx="31" cy="19"/>
            </a:xfrm>
            <a:custGeom>
              <a:avLst/>
              <a:gdLst>
                <a:gd name="T0" fmla="*/ 0 w 35"/>
                <a:gd name="T1" fmla="*/ 10 h 19"/>
                <a:gd name="T2" fmla="*/ 9 w 35"/>
                <a:gd name="T3" fmla="*/ 0 h 19"/>
                <a:gd name="T4" fmla="*/ 27 w 35"/>
                <a:gd name="T5" fmla="*/ 18 h 19"/>
                <a:gd name="T6" fmla="*/ 0 w 35"/>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19">
                  <a:moveTo>
                    <a:pt x="0" y="10"/>
                  </a:moveTo>
                  <a:lnTo>
                    <a:pt x="11" y="0"/>
                  </a:lnTo>
                  <a:lnTo>
                    <a:pt x="34" y="18"/>
                  </a:lnTo>
                  <a:lnTo>
                    <a:pt x="0" y="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82" name="Freeform 146"/>
            <p:cNvSpPr>
              <a:spLocks/>
            </p:cNvSpPr>
            <p:nvPr/>
          </p:nvSpPr>
          <p:spPr bwMode="auto">
            <a:xfrm>
              <a:off x="2663" y="2807"/>
              <a:ext cx="17" cy="13"/>
            </a:xfrm>
            <a:custGeom>
              <a:avLst/>
              <a:gdLst>
                <a:gd name="T0" fmla="*/ 0 w 19"/>
                <a:gd name="T1" fmla="*/ 12 h 13"/>
                <a:gd name="T2" fmla="*/ 2 w 19"/>
                <a:gd name="T3" fmla="*/ 1 h 13"/>
                <a:gd name="T4" fmla="*/ 14 w 19"/>
                <a:gd name="T5" fmla="*/ 0 h 13"/>
                <a:gd name="T6" fmla="*/ 14 w 19"/>
                <a:gd name="T7" fmla="*/ 10 h 13"/>
                <a:gd name="T8" fmla="*/ 0 w 19"/>
                <a:gd name="T9" fmla="*/ 12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3">
                  <a:moveTo>
                    <a:pt x="0" y="12"/>
                  </a:moveTo>
                  <a:lnTo>
                    <a:pt x="2" y="1"/>
                  </a:lnTo>
                  <a:lnTo>
                    <a:pt x="18" y="0"/>
                  </a:lnTo>
                  <a:lnTo>
                    <a:pt x="18" y="10"/>
                  </a:lnTo>
                  <a:lnTo>
                    <a:pt x="0" y="1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83" name="Freeform 147"/>
            <p:cNvSpPr>
              <a:spLocks/>
            </p:cNvSpPr>
            <p:nvPr/>
          </p:nvSpPr>
          <p:spPr bwMode="auto">
            <a:xfrm>
              <a:off x="2663" y="2807"/>
              <a:ext cx="22" cy="19"/>
            </a:xfrm>
            <a:custGeom>
              <a:avLst/>
              <a:gdLst>
                <a:gd name="T0" fmla="*/ 0 w 25"/>
                <a:gd name="T1" fmla="*/ 18 h 19"/>
                <a:gd name="T2" fmla="*/ 3 w 25"/>
                <a:gd name="T3" fmla="*/ 2 h 19"/>
                <a:gd name="T4" fmla="*/ 18 w 25"/>
                <a:gd name="T5" fmla="*/ 0 h 19"/>
                <a:gd name="T6" fmla="*/ 18 w 25"/>
                <a:gd name="T7" fmla="*/ 15 h 19"/>
                <a:gd name="T8" fmla="*/ 0 w 25"/>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0" y="18"/>
                  </a:moveTo>
                  <a:lnTo>
                    <a:pt x="3" y="2"/>
                  </a:lnTo>
                  <a:lnTo>
                    <a:pt x="24" y="0"/>
                  </a:lnTo>
                  <a:lnTo>
                    <a:pt x="24" y="15"/>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84" name="Freeform 148"/>
            <p:cNvSpPr>
              <a:spLocks/>
            </p:cNvSpPr>
            <p:nvPr/>
          </p:nvSpPr>
          <p:spPr bwMode="auto">
            <a:xfrm>
              <a:off x="2966" y="2573"/>
              <a:ext cx="194" cy="210"/>
            </a:xfrm>
            <a:custGeom>
              <a:avLst/>
              <a:gdLst>
                <a:gd name="T0" fmla="*/ 0 w 218"/>
                <a:gd name="T1" fmla="*/ 148 h 210"/>
                <a:gd name="T2" fmla="*/ 16 w 218"/>
                <a:gd name="T3" fmla="*/ 135 h 210"/>
                <a:gd name="T4" fmla="*/ 16 w 218"/>
                <a:gd name="T5" fmla="*/ 110 h 210"/>
                <a:gd name="T6" fmla="*/ 39 w 218"/>
                <a:gd name="T7" fmla="*/ 74 h 210"/>
                <a:gd name="T8" fmla="*/ 48 w 218"/>
                <a:gd name="T9" fmla="*/ 14 h 210"/>
                <a:gd name="T10" fmla="*/ 65 w 218"/>
                <a:gd name="T11" fmla="*/ 0 h 210"/>
                <a:gd name="T12" fmla="*/ 79 w 218"/>
                <a:gd name="T13" fmla="*/ 41 h 210"/>
                <a:gd name="T14" fmla="*/ 116 w 218"/>
                <a:gd name="T15" fmla="*/ 77 h 210"/>
                <a:gd name="T16" fmla="*/ 103 w 218"/>
                <a:gd name="T17" fmla="*/ 97 h 210"/>
                <a:gd name="T18" fmla="*/ 113 w 218"/>
                <a:gd name="T19" fmla="*/ 102 h 210"/>
                <a:gd name="T20" fmla="*/ 127 w 218"/>
                <a:gd name="T21" fmla="*/ 128 h 210"/>
                <a:gd name="T22" fmla="*/ 172 w 218"/>
                <a:gd name="T23" fmla="*/ 146 h 210"/>
                <a:gd name="T24" fmla="*/ 140 w 218"/>
                <a:gd name="T25" fmla="*/ 189 h 210"/>
                <a:gd name="T26" fmla="*/ 103 w 218"/>
                <a:gd name="T27" fmla="*/ 204 h 210"/>
                <a:gd name="T28" fmla="*/ 71 w 218"/>
                <a:gd name="T29" fmla="*/ 209 h 210"/>
                <a:gd name="T30" fmla="*/ 36 w 218"/>
                <a:gd name="T31" fmla="*/ 194 h 210"/>
                <a:gd name="T32" fmla="*/ 22 w 218"/>
                <a:gd name="T33" fmla="*/ 163 h 210"/>
                <a:gd name="T34" fmla="*/ 0 w 218"/>
                <a:gd name="T35" fmla="*/ 148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8" h="210">
                  <a:moveTo>
                    <a:pt x="0" y="148"/>
                  </a:moveTo>
                  <a:lnTo>
                    <a:pt x="20" y="135"/>
                  </a:lnTo>
                  <a:lnTo>
                    <a:pt x="20" y="110"/>
                  </a:lnTo>
                  <a:lnTo>
                    <a:pt x="49" y="74"/>
                  </a:lnTo>
                  <a:lnTo>
                    <a:pt x="61" y="14"/>
                  </a:lnTo>
                  <a:lnTo>
                    <a:pt x="82" y="0"/>
                  </a:lnTo>
                  <a:lnTo>
                    <a:pt x="100" y="41"/>
                  </a:lnTo>
                  <a:lnTo>
                    <a:pt x="146" y="77"/>
                  </a:lnTo>
                  <a:lnTo>
                    <a:pt x="130" y="97"/>
                  </a:lnTo>
                  <a:lnTo>
                    <a:pt x="143" y="102"/>
                  </a:lnTo>
                  <a:lnTo>
                    <a:pt x="161" y="128"/>
                  </a:lnTo>
                  <a:lnTo>
                    <a:pt x="217" y="146"/>
                  </a:lnTo>
                  <a:lnTo>
                    <a:pt x="176" y="189"/>
                  </a:lnTo>
                  <a:lnTo>
                    <a:pt x="130" y="204"/>
                  </a:lnTo>
                  <a:lnTo>
                    <a:pt x="90" y="209"/>
                  </a:lnTo>
                  <a:lnTo>
                    <a:pt x="46" y="194"/>
                  </a:lnTo>
                  <a:lnTo>
                    <a:pt x="28" y="163"/>
                  </a:lnTo>
                  <a:lnTo>
                    <a:pt x="0" y="14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85" name="Freeform 149"/>
            <p:cNvSpPr>
              <a:spLocks/>
            </p:cNvSpPr>
            <p:nvPr/>
          </p:nvSpPr>
          <p:spPr bwMode="auto">
            <a:xfrm>
              <a:off x="2966" y="2573"/>
              <a:ext cx="199" cy="216"/>
            </a:xfrm>
            <a:custGeom>
              <a:avLst/>
              <a:gdLst>
                <a:gd name="T0" fmla="*/ 0 w 224"/>
                <a:gd name="T1" fmla="*/ 152 h 216"/>
                <a:gd name="T2" fmla="*/ 17 w 224"/>
                <a:gd name="T3" fmla="*/ 139 h 216"/>
                <a:gd name="T4" fmla="*/ 17 w 224"/>
                <a:gd name="T5" fmla="*/ 113 h 216"/>
                <a:gd name="T6" fmla="*/ 39 w 224"/>
                <a:gd name="T7" fmla="*/ 76 h 216"/>
                <a:gd name="T8" fmla="*/ 50 w 224"/>
                <a:gd name="T9" fmla="*/ 14 h 216"/>
                <a:gd name="T10" fmla="*/ 67 w 224"/>
                <a:gd name="T11" fmla="*/ 0 h 216"/>
                <a:gd name="T12" fmla="*/ 82 w 224"/>
                <a:gd name="T13" fmla="*/ 42 h 216"/>
                <a:gd name="T14" fmla="*/ 118 w 224"/>
                <a:gd name="T15" fmla="*/ 79 h 216"/>
                <a:gd name="T16" fmla="*/ 106 w 224"/>
                <a:gd name="T17" fmla="*/ 100 h 216"/>
                <a:gd name="T18" fmla="*/ 116 w 224"/>
                <a:gd name="T19" fmla="*/ 105 h 216"/>
                <a:gd name="T20" fmla="*/ 131 w 224"/>
                <a:gd name="T21" fmla="*/ 132 h 216"/>
                <a:gd name="T22" fmla="*/ 176 w 224"/>
                <a:gd name="T23" fmla="*/ 150 h 216"/>
                <a:gd name="T24" fmla="*/ 143 w 224"/>
                <a:gd name="T25" fmla="*/ 194 h 216"/>
                <a:gd name="T26" fmla="*/ 106 w 224"/>
                <a:gd name="T27" fmla="*/ 210 h 216"/>
                <a:gd name="T28" fmla="*/ 73 w 224"/>
                <a:gd name="T29" fmla="*/ 215 h 216"/>
                <a:gd name="T30" fmla="*/ 37 w 224"/>
                <a:gd name="T31" fmla="*/ 200 h 216"/>
                <a:gd name="T32" fmla="*/ 23 w 224"/>
                <a:gd name="T33" fmla="*/ 168 h 216"/>
                <a:gd name="T34" fmla="*/ 0 w 224"/>
                <a:gd name="T35" fmla="*/ 152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4" h="216">
                  <a:moveTo>
                    <a:pt x="0" y="152"/>
                  </a:moveTo>
                  <a:lnTo>
                    <a:pt x="21" y="139"/>
                  </a:lnTo>
                  <a:lnTo>
                    <a:pt x="21" y="113"/>
                  </a:lnTo>
                  <a:lnTo>
                    <a:pt x="50" y="76"/>
                  </a:lnTo>
                  <a:lnTo>
                    <a:pt x="63" y="14"/>
                  </a:lnTo>
                  <a:lnTo>
                    <a:pt x="84" y="0"/>
                  </a:lnTo>
                  <a:lnTo>
                    <a:pt x="103" y="42"/>
                  </a:lnTo>
                  <a:lnTo>
                    <a:pt x="150" y="79"/>
                  </a:lnTo>
                  <a:lnTo>
                    <a:pt x="134" y="100"/>
                  </a:lnTo>
                  <a:lnTo>
                    <a:pt x="147" y="105"/>
                  </a:lnTo>
                  <a:lnTo>
                    <a:pt x="165" y="132"/>
                  </a:lnTo>
                  <a:lnTo>
                    <a:pt x="223" y="150"/>
                  </a:lnTo>
                  <a:lnTo>
                    <a:pt x="181" y="194"/>
                  </a:lnTo>
                  <a:lnTo>
                    <a:pt x="134" y="210"/>
                  </a:lnTo>
                  <a:lnTo>
                    <a:pt x="92" y="215"/>
                  </a:lnTo>
                  <a:lnTo>
                    <a:pt x="47" y="200"/>
                  </a:lnTo>
                  <a:lnTo>
                    <a:pt x="29" y="168"/>
                  </a:lnTo>
                  <a:lnTo>
                    <a:pt x="0" y="15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86" name="Freeform 150"/>
            <p:cNvSpPr>
              <a:spLocks/>
            </p:cNvSpPr>
            <p:nvPr/>
          </p:nvSpPr>
          <p:spPr bwMode="auto">
            <a:xfrm>
              <a:off x="1741" y="3672"/>
              <a:ext cx="18" cy="5"/>
            </a:xfrm>
            <a:custGeom>
              <a:avLst/>
              <a:gdLst>
                <a:gd name="T0" fmla="*/ 0 w 21"/>
                <a:gd name="T1" fmla="*/ 4 h 5"/>
                <a:gd name="T2" fmla="*/ 9 w 21"/>
                <a:gd name="T3" fmla="*/ 2 h 5"/>
                <a:gd name="T4" fmla="*/ 3 w 21"/>
                <a:gd name="T5" fmla="*/ 0 h 5"/>
                <a:gd name="T6" fmla="*/ 15 w 21"/>
                <a:gd name="T7" fmla="*/ 0 h 5"/>
                <a:gd name="T8" fmla="*/ 0 w 21"/>
                <a:gd name="T9" fmla="*/ 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5">
                  <a:moveTo>
                    <a:pt x="0" y="4"/>
                  </a:moveTo>
                  <a:lnTo>
                    <a:pt x="12" y="2"/>
                  </a:lnTo>
                  <a:lnTo>
                    <a:pt x="4" y="0"/>
                  </a:lnTo>
                  <a:lnTo>
                    <a:pt x="20" y="0"/>
                  </a:lnTo>
                  <a:lnTo>
                    <a:pt x="0" y="4"/>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87" name="Freeform 151"/>
            <p:cNvSpPr>
              <a:spLocks/>
            </p:cNvSpPr>
            <p:nvPr/>
          </p:nvSpPr>
          <p:spPr bwMode="auto">
            <a:xfrm>
              <a:off x="1741" y="3672"/>
              <a:ext cx="24" cy="11"/>
            </a:xfrm>
            <a:custGeom>
              <a:avLst/>
              <a:gdLst>
                <a:gd name="T0" fmla="*/ 0 w 27"/>
                <a:gd name="T1" fmla="*/ 10 h 11"/>
                <a:gd name="T2" fmla="*/ 12 w 27"/>
                <a:gd name="T3" fmla="*/ 5 h 11"/>
                <a:gd name="T4" fmla="*/ 4 w 27"/>
                <a:gd name="T5" fmla="*/ 0 h 11"/>
                <a:gd name="T6" fmla="*/ 20 w 27"/>
                <a:gd name="T7" fmla="*/ 0 h 11"/>
                <a:gd name="T8" fmla="*/ 0 w 27"/>
                <a:gd name="T9" fmla="*/ 1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1">
                  <a:moveTo>
                    <a:pt x="0" y="10"/>
                  </a:moveTo>
                  <a:lnTo>
                    <a:pt x="16" y="5"/>
                  </a:lnTo>
                  <a:lnTo>
                    <a:pt x="5" y="0"/>
                  </a:lnTo>
                  <a:lnTo>
                    <a:pt x="26" y="0"/>
                  </a:lnTo>
                  <a:lnTo>
                    <a:pt x="0" y="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88" name="Freeform 152"/>
            <p:cNvSpPr>
              <a:spLocks/>
            </p:cNvSpPr>
            <p:nvPr/>
          </p:nvSpPr>
          <p:spPr bwMode="auto">
            <a:xfrm>
              <a:off x="1759" y="3669"/>
              <a:ext cx="16" cy="11"/>
            </a:xfrm>
            <a:custGeom>
              <a:avLst/>
              <a:gdLst>
                <a:gd name="T0" fmla="*/ 0 w 18"/>
                <a:gd name="T1" fmla="*/ 10 h 11"/>
                <a:gd name="T2" fmla="*/ 5 w 18"/>
                <a:gd name="T3" fmla="*/ 0 h 11"/>
                <a:gd name="T4" fmla="*/ 13 w 18"/>
                <a:gd name="T5" fmla="*/ 3 h 11"/>
                <a:gd name="T6" fmla="*/ 0 w 18"/>
                <a:gd name="T7" fmla="*/ 1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1">
                  <a:moveTo>
                    <a:pt x="0" y="10"/>
                  </a:moveTo>
                  <a:lnTo>
                    <a:pt x="7" y="0"/>
                  </a:lnTo>
                  <a:lnTo>
                    <a:pt x="17" y="3"/>
                  </a:lnTo>
                  <a:lnTo>
                    <a:pt x="0" y="1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89" name="Freeform 153"/>
            <p:cNvSpPr>
              <a:spLocks/>
            </p:cNvSpPr>
            <p:nvPr/>
          </p:nvSpPr>
          <p:spPr bwMode="auto">
            <a:xfrm>
              <a:off x="1759" y="3669"/>
              <a:ext cx="22" cy="17"/>
            </a:xfrm>
            <a:custGeom>
              <a:avLst/>
              <a:gdLst>
                <a:gd name="T0" fmla="*/ 0 w 24"/>
                <a:gd name="T1" fmla="*/ 16 h 17"/>
                <a:gd name="T2" fmla="*/ 8 w 24"/>
                <a:gd name="T3" fmla="*/ 0 h 17"/>
                <a:gd name="T4" fmla="*/ 19 w 24"/>
                <a:gd name="T5" fmla="*/ 5 h 17"/>
                <a:gd name="T6" fmla="*/ 0 w 24"/>
                <a:gd name="T7" fmla="*/ 1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7">
                  <a:moveTo>
                    <a:pt x="0" y="16"/>
                  </a:moveTo>
                  <a:lnTo>
                    <a:pt x="10" y="0"/>
                  </a:lnTo>
                  <a:lnTo>
                    <a:pt x="23" y="5"/>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90" name="Freeform 154"/>
            <p:cNvSpPr>
              <a:spLocks/>
            </p:cNvSpPr>
            <p:nvPr/>
          </p:nvSpPr>
          <p:spPr bwMode="auto">
            <a:xfrm>
              <a:off x="4854" y="3098"/>
              <a:ext cx="10" cy="5"/>
            </a:xfrm>
            <a:custGeom>
              <a:avLst/>
              <a:gdLst>
                <a:gd name="T0" fmla="*/ 0 w 11"/>
                <a:gd name="T1" fmla="*/ 4 h 5"/>
                <a:gd name="T2" fmla="*/ 5 w 11"/>
                <a:gd name="T3" fmla="*/ 0 h 5"/>
                <a:gd name="T4" fmla="*/ 8 w 11"/>
                <a:gd name="T5" fmla="*/ 4 h 5"/>
                <a:gd name="T6" fmla="*/ 0 w 11"/>
                <a:gd name="T7" fmla="*/ 4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5">
                  <a:moveTo>
                    <a:pt x="0" y="4"/>
                  </a:moveTo>
                  <a:lnTo>
                    <a:pt x="7" y="0"/>
                  </a:lnTo>
                  <a:lnTo>
                    <a:pt x="10" y="4"/>
                  </a:lnTo>
                  <a:lnTo>
                    <a:pt x="0" y="4"/>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91" name="Freeform 155"/>
            <p:cNvSpPr>
              <a:spLocks/>
            </p:cNvSpPr>
            <p:nvPr/>
          </p:nvSpPr>
          <p:spPr bwMode="auto">
            <a:xfrm>
              <a:off x="4854" y="3098"/>
              <a:ext cx="15" cy="11"/>
            </a:xfrm>
            <a:custGeom>
              <a:avLst/>
              <a:gdLst>
                <a:gd name="T0" fmla="*/ 0 w 17"/>
                <a:gd name="T1" fmla="*/ 10 h 11"/>
                <a:gd name="T2" fmla="*/ 9 w 17"/>
                <a:gd name="T3" fmla="*/ 0 h 11"/>
                <a:gd name="T4" fmla="*/ 12 w 17"/>
                <a:gd name="T5" fmla="*/ 10 h 11"/>
                <a:gd name="T6" fmla="*/ 0 w 17"/>
                <a:gd name="T7" fmla="*/ 1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1">
                  <a:moveTo>
                    <a:pt x="0" y="10"/>
                  </a:moveTo>
                  <a:lnTo>
                    <a:pt x="11" y="0"/>
                  </a:lnTo>
                  <a:lnTo>
                    <a:pt x="16" y="10"/>
                  </a:lnTo>
                  <a:lnTo>
                    <a:pt x="0" y="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92" name="Freeform 156"/>
            <p:cNvSpPr>
              <a:spLocks/>
            </p:cNvSpPr>
            <p:nvPr/>
          </p:nvSpPr>
          <p:spPr bwMode="auto">
            <a:xfrm>
              <a:off x="2808" y="1593"/>
              <a:ext cx="135" cy="236"/>
            </a:xfrm>
            <a:custGeom>
              <a:avLst/>
              <a:gdLst>
                <a:gd name="T0" fmla="*/ 0 w 152"/>
                <a:gd name="T1" fmla="*/ 22 h 236"/>
                <a:gd name="T2" fmla="*/ 5 w 152"/>
                <a:gd name="T3" fmla="*/ 15 h 236"/>
                <a:gd name="T4" fmla="*/ 20 w 152"/>
                <a:gd name="T5" fmla="*/ 33 h 236"/>
                <a:gd name="T6" fmla="*/ 44 w 152"/>
                <a:gd name="T7" fmla="*/ 33 h 236"/>
                <a:gd name="T8" fmla="*/ 58 w 152"/>
                <a:gd name="T9" fmla="*/ 22 h 236"/>
                <a:gd name="T10" fmla="*/ 60 w 152"/>
                <a:gd name="T11" fmla="*/ 5 h 236"/>
                <a:gd name="T12" fmla="*/ 83 w 152"/>
                <a:gd name="T13" fmla="*/ 0 h 236"/>
                <a:gd name="T14" fmla="*/ 93 w 152"/>
                <a:gd name="T15" fmla="*/ 8 h 236"/>
                <a:gd name="T16" fmla="*/ 93 w 152"/>
                <a:gd name="T17" fmla="*/ 22 h 236"/>
                <a:gd name="T18" fmla="*/ 88 w 152"/>
                <a:gd name="T19" fmla="*/ 41 h 236"/>
                <a:gd name="T20" fmla="*/ 103 w 152"/>
                <a:gd name="T21" fmla="*/ 59 h 236"/>
                <a:gd name="T22" fmla="*/ 95 w 152"/>
                <a:gd name="T23" fmla="*/ 77 h 236"/>
                <a:gd name="T24" fmla="*/ 103 w 152"/>
                <a:gd name="T25" fmla="*/ 102 h 236"/>
                <a:gd name="T26" fmla="*/ 102 w 152"/>
                <a:gd name="T27" fmla="*/ 125 h 236"/>
                <a:gd name="T28" fmla="*/ 119 w 152"/>
                <a:gd name="T29" fmla="*/ 174 h 236"/>
                <a:gd name="T30" fmla="*/ 75 w 152"/>
                <a:gd name="T31" fmla="*/ 222 h 236"/>
                <a:gd name="T32" fmla="*/ 26 w 152"/>
                <a:gd name="T33" fmla="*/ 235 h 236"/>
                <a:gd name="T34" fmla="*/ 24 w 152"/>
                <a:gd name="T35" fmla="*/ 225 h 236"/>
                <a:gd name="T36" fmla="*/ 5 w 152"/>
                <a:gd name="T37" fmla="*/ 217 h 236"/>
                <a:gd name="T38" fmla="*/ 4 w 152"/>
                <a:gd name="T39" fmla="*/ 171 h 236"/>
                <a:gd name="T40" fmla="*/ 53 w 152"/>
                <a:gd name="T41" fmla="*/ 123 h 236"/>
                <a:gd name="T42" fmla="*/ 38 w 152"/>
                <a:gd name="T43" fmla="*/ 99 h 236"/>
                <a:gd name="T44" fmla="*/ 31 w 152"/>
                <a:gd name="T45" fmla="*/ 51 h 236"/>
                <a:gd name="T46" fmla="*/ 0 w 152"/>
                <a:gd name="T47" fmla="*/ 22 h 2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2" h="236">
                  <a:moveTo>
                    <a:pt x="0" y="22"/>
                  </a:moveTo>
                  <a:lnTo>
                    <a:pt x="7" y="15"/>
                  </a:lnTo>
                  <a:lnTo>
                    <a:pt x="25" y="33"/>
                  </a:lnTo>
                  <a:lnTo>
                    <a:pt x="56" y="33"/>
                  </a:lnTo>
                  <a:lnTo>
                    <a:pt x="73" y="22"/>
                  </a:lnTo>
                  <a:lnTo>
                    <a:pt x="75" y="5"/>
                  </a:lnTo>
                  <a:lnTo>
                    <a:pt x="106" y="0"/>
                  </a:lnTo>
                  <a:lnTo>
                    <a:pt x="118" y="8"/>
                  </a:lnTo>
                  <a:lnTo>
                    <a:pt x="118" y="22"/>
                  </a:lnTo>
                  <a:lnTo>
                    <a:pt x="111" y="41"/>
                  </a:lnTo>
                  <a:lnTo>
                    <a:pt x="131" y="59"/>
                  </a:lnTo>
                  <a:lnTo>
                    <a:pt x="121" y="77"/>
                  </a:lnTo>
                  <a:lnTo>
                    <a:pt x="131" y="102"/>
                  </a:lnTo>
                  <a:lnTo>
                    <a:pt x="129" y="125"/>
                  </a:lnTo>
                  <a:lnTo>
                    <a:pt x="151" y="174"/>
                  </a:lnTo>
                  <a:lnTo>
                    <a:pt x="96" y="222"/>
                  </a:lnTo>
                  <a:lnTo>
                    <a:pt x="33" y="235"/>
                  </a:lnTo>
                  <a:lnTo>
                    <a:pt x="30" y="225"/>
                  </a:lnTo>
                  <a:lnTo>
                    <a:pt x="7" y="217"/>
                  </a:lnTo>
                  <a:lnTo>
                    <a:pt x="5" y="171"/>
                  </a:lnTo>
                  <a:lnTo>
                    <a:pt x="68" y="123"/>
                  </a:lnTo>
                  <a:lnTo>
                    <a:pt x="48" y="99"/>
                  </a:lnTo>
                  <a:lnTo>
                    <a:pt x="39" y="51"/>
                  </a:lnTo>
                  <a:lnTo>
                    <a:pt x="0" y="22"/>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93" name="Freeform 157"/>
            <p:cNvSpPr>
              <a:spLocks/>
            </p:cNvSpPr>
            <p:nvPr/>
          </p:nvSpPr>
          <p:spPr bwMode="auto">
            <a:xfrm>
              <a:off x="2808" y="1593"/>
              <a:ext cx="141" cy="242"/>
            </a:xfrm>
            <a:custGeom>
              <a:avLst/>
              <a:gdLst>
                <a:gd name="T0" fmla="*/ 0 w 158"/>
                <a:gd name="T1" fmla="*/ 23 h 242"/>
                <a:gd name="T2" fmla="*/ 5 w 158"/>
                <a:gd name="T3" fmla="*/ 15 h 242"/>
                <a:gd name="T4" fmla="*/ 21 w 158"/>
                <a:gd name="T5" fmla="*/ 34 h 242"/>
                <a:gd name="T6" fmla="*/ 46 w 158"/>
                <a:gd name="T7" fmla="*/ 34 h 242"/>
                <a:gd name="T8" fmla="*/ 61 w 158"/>
                <a:gd name="T9" fmla="*/ 23 h 242"/>
                <a:gd name="T10" fmla="*/ 62 w 158"/>
                <a:gd name="T11" fmla="*/ 5 h 242"/>
                <a:gd name="T12" fmla="*/ 87 w 158"/>
                <a:gd name="T13" fmla="*/ 0 h 242"/>
                <a:gd name="T14" fmla="*/ 98 w 158"/>
                <a:gd name="T15" fmla="*/ 8 h 242"/>
                <a:gd name="T16" fmla="*/ 98 w 158"/>
                <a:gd name="T17" fmla="*/ 23 h 242"/>
                <a:gd name="T18" fmla="*/ 92 w 158"/>
                <a:gd name="T19" fmla="*/ 42 h 242"/>
                <a:gd name="T20" fmla="*/ 108 w 158"/>
                <a:gd name="T21" fmla="*/ 60 h 242"/>
                <a:gd name="T22" fmla="*/ 100 w 158"/>
                <a:gd name="T23" fmla="*/ 79 h 242"/>
                <a:gd name="T24" fmla="*/ 108 w 158"/>
                <a:gd name="T25" fmla="*/ 105 h 242"/>
                <a:gd name="T26" fmla="*/ 107 w 158"/>
                <a:gd name="T27" fmla="*/ 128 h 242"/>
                <a:gd name="T28" fmla="*/ 125 w 158"/>
                <a:gd name="T29" fmla="*/ 178 h 242"/>
                <a:gd name="T30" fmla="*/ 79 w 158"/>
                <a:gd name="T31" fmla="*/ 228 h 242"/>
                <a:gd name="T32" fmla="*/ 27 w 158"/>
                <a:gd name="T33" fmla="*/ 241 h 242"/>
                <a:gd name="T34" fmla="*/ 25 w 158"/>
                <a:gd name="T35" fmla="*/ 231 h 242"/>
                <a:gd name="T36" fmla="*/ 5 w 158"/>
                <a:gd name="T37" fmla="*/ 223 h 242"/>
                <a:gd name="T38" fmla="*/ 4 w 158"/>
                <a:gd name="T39" fmla="*/ 175 h 242"/>
                <a:gd name="T40" fmla="*/ 56 w 158"/>
                <a:gd name="T41" fmla="*/ 126 h 242"/>
                <a:gd name="T42" fmla="*/ 40 w 158"/>
                <a:gd name="T43" fmla="*/ 102 h 242"/>
                <a:gd name="T44" fmla="*/ 33 w 158"/>
                <a:gd name="T45" fmla="*/ 52 h 242"/>
                <a:gd name="T46" fmla="*/ 0 w 158"/>
                <a:gd name="T47" fmla="*/ 23 h 2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8" h="242">
                  <a:moveTo>
                    <a:pt x="0" y="23"/>
                  </a:moveTo>
                  <a:lnTo>
                    <a:pt x="7" y="15"/>
                  </a:lnTo>
                  <a:lnTo>
                    <a:pt x="26" y="34"/>
                  </a:lnTo>
                  <a:lnTo>
                    <a:pt x="58" y="34"/>
                  </a:lnTo>
                  <a:lnTo>
                    <a:pt x="76" y="23"/>
                  </a:lnTo>
                  <a:lnTo>
                    <a:pt x="78" y="5"/>
                  </a:lnTo>
                  <a:lnTo>
                    <a:pt x="110" y="0"/>
                  </a:lnTo>
                  <a:lnTo>
                    <a:pt x="123" y="8"/>
                  </a:lnTo>
                  <a:lnTo>
                    <a:pt x="123" y="23"/>
                  </a:lnTo>
                  <a:lnTo>
                    <a:pt x="115" y="42"/>
                  </a:lnTo>
                  <a:lnTo>
                    <a:pt x="136" y="60"/>
                  </a:lnTo>
                  <a:lnTo>
                    <a:pt x="126" y="79"/>
                  </a:lnTo>
                  <a:lnTo>
                    <a:pt x="136" y="105"/>
                  </a:lnTo>
                  <a:lnTo>
                    <a:pt x="134" y="128"/>
                  </a:lnTo>
                  <a:lnTo>
                    <a:pt x="157" y="178"/>
                  </a:lnTo>
                  <a:lnTo>
                    <a:pt x="100" y="228"/>
                  </a:lnTo>
                  <a:lnTo>
                    <a:pt x="34" y="241"/>
                  </a:lnTo>
                  <a:lnTo>
                    <a:pt x="31" y="231"/>
                  </a:lnTo>
                  <a:lnTo>
                    <a:pt x="7" y="223"/>
                  </a:lnTo>
                  <a:lnTo>
                    <a:pt x="5" y="175"/>
                  </a:lnTo>
                  <a:lnTo>
                    <a:pt x="71" y="126"/>
                  </a:lnTo>
                  <a:lnTo>
                    <a:pt x="50" y="102"/>
                  </a:lnTo>
                  <a:lnTo>
                    <a:pt x="41" y="52"/>
                  </a:lnTo>
                  <a:lnTo>
                    <a:pt x="0"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94" name="Freeform 158"/>
            <p:cNvSpPr>
              <a:spLocks/>
            </p:cNvSpPr>
            <p:nvPr/>
          </p:nvSpPr>
          <p:spPr bwMode="auto">
            <a:xfrm>
              <a:off x="2477" y="2018"/>
              <a:ext cx="160" cy="154"/>
            </a:xfrm>
            <a:custGeom>
              <a:avLst/>
              <a:gdLst>
                <a:gd name="T0" fmla="*/ 0 w 181"/>
                <a:gd name="T1" fmla="*/ 45 h 154"/>
                <a:gd name="T2" fmla="*/ 6 w 181"/>
                <a:gd name="T3" fmla="*/ 58 h 154"/>
                <a:gd name="T4" fmla="*/ 32 w 181"/>
                <a:gd name="T5" fmla="*/ 68 h 154"/>
                <a:gd name="T6" fmla="*/ 30 w 181"/>
                <a:gd name="T7" fmla="*/ 78 h 154"/>
                <a:gd name="T8" fmla="*/ 42 w 181"/>
                <a:gd name="T9" fmla="*/ 85 h 154"/>
                <a:gd name="T10" fmla="*/ 46 w 181"/>
                <a:gd name="T11" fmla="*/ 103 h 154"/>
                <a:gd name="T12" fmla="*/ 32 w 181"/>
                <a:gd name="T13" fmla="*/ 136 h 154"/>
                <a:gd name="T14" fmla="*/ 68 w 181"/>
                <a:gd name="T15" fmla="*/ 151 h 154"/>
                <a:gd name="T16" fmla="*/ 72 w 181"/>
                <a:gd name="T17" fmla="*/ 153 h 154"/>
                <a:gd name="T18" fmla="*/ 88 w 181"/>
                <a:gd name="T19" fmla="*/ 153 h 154"/>
                <a:gd name="T20" fmla="*/ 88 w 181"/>
                <a:gd name="T21" fmla="*/ 139 h 154"/>
                <a:gd name="T22" fmla="*/ 97 w 181"/>
                <a:gd name="T23" fmla="*/ 134 h 154"/>
                <a:gd name="T24" fmla="*/ 119 w 181"/>
                <a:gd name="T25" fmla="*/ 141 h 154"/>
                <a:gd name="T26" fmla="*/ 135 w 181"/>
                <a:gd name="T27" fmla="*/ 128 h 154"/>
                <a:gd name="T28" fmla="*/ 127 w 181"/>
                <a:gd name="T29" fmla="*/ 111 h 154"/>
                <a:gd name="T30" fmla="*/ 129 w 181"/>
                <a:gd name="T31" fmla="*/ 92 h 154"/>
                <a:gd name="T32" fmla="*/ 118 w 181"/>
                <a:gd name="T33" fmla="*/ 83 h 154"/>
                <a:gd name="T34" fmla="*/ 135 w 181"/>
                <a:gd name="T35" fmla="*/ 60 h 154"/>
                <a:gd name="T36" fmla="*/ 141 w 181"/>
                <a:gd name="T37" fmla="*/ 38 h 154"/>
                <a:gd name="T38" fmla="*/ 121 w 181"/>
                <a:gd name="T39" fmla="*/ 25 h 154"/>
                <a:gd name="T40" fmla="*/ 115 w 181"/>
                <a:gd name="T41" fmla="*/ 25 h 154"/>
                <a:gd name="T42" fmla="*/ 83 w 181"/>
                <a:gd name="T43" fmla="*/ 0 h 154"/>
                <a:gd name="T44" fmla="*/ 74 w 181"/>
                <a:gd name="T45" fmla="*/ 2 h 154"/>
                <a:gd name="T46" fmla="*/ 57 w 181"/>
                <a:gd name="T47" fmla="*/ 28 h 154"/>
                <a:gd name="T48" fmla="*/ 32 w 181"/>
                <a:gd name="T49" fmla="*/ 22 h 154"/>
                <a:gd name="T50" fmla="*/ 37 w 181"/>
                <a:gd name="T51" fmla="*/ 45 h 154"/>
                <a:gd name="T52" fmla="*/ 0 w 181"/>
                <a:gd name="T53" fmla="*/ 45 h 1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1" h="154">
                  <a:moveTo>
                    <a:pt x="0" y="45"/>
                  </a:moveTo>
                  <a:lnTo>
                    <a:pt x="8" y="58"/>
                  </a:lnTo>
                  <a:lnTo>
                    <a:pt x="41" y="68"/>
                  </a:lnTo>
                  <a:lnTo>
                    <a:pt x="39" y="78"/>
                  </a:lnTo>
                  <a:lnTo>
                    <a:pt x="54" y="85"/>
                  </a:lnTo>
                  <a:lnTo>
                    <a:pt x="59" y="103"/>
                  </a:lnTo>
                  <a:lnTo>
                    <a:pt x="41" y="136"/>
                  </a:lnTo>
                  <a:lnTo>
                    <a:pt x="87" y="151"/>
                  </a:lnTo>
                  <a:lnTo>
                    <a:pt x="92" y="153"/>
                  </a:lnTo>
                  <a:lnTo>
                    <a:pt x="112" y="153"/>
                  </a:lnTo>
                  <a:lnTo>
                    <a:pt x="112" y="139"/>
                  </a:lnTo>
                  <a:lnTo>
                    <a:pt x="125" y="134"/>
                  </a:lnTo>
                  <a:lnTo>
                    <a:pt x="153" y="141"/>
                  </a:lnTo>
                  <a:lnTo>
                    <a:pt x="173" y="128"/>
                  </a:lnTo>
                  <a:lnTo>
                    <a:pt x="163" y="111"/>
                  </a:lnTo>
                  <a:lnTo>
                    <a:pt x="165" y="92"/>
                  </a:lnTo>
                  <a:lnTo>
                    <a:pt x="150" y="83"/>
                  </a:lnTo>
                  <a:lnTo>
                    <a:pt x="173" y="60"/>
                  </a:lnTo>
                  <a:lnTo>
                    <a:pt x="180" y="38"/>
                  </a:lnTo>
                  <a:lnTo>
                    <a:pt x="155" y="25"/>
                  </a:lnTo>
                  <a:lnTo>
                    <a:pt x="147" y="25"/>
                  </a:lnTo>
                  <a:lnTo>
                    <a:pt x="106" y="0"/>
                  </a:lnTo>
                  <a:lnTo>
                    <a:pt x="95" y="2"/>
                  </a:lnTo>
                  <a:lnTo>
                    <a:pt x="74" y="28"/>
                  </a:lnTo>
                  <a:lnTo>
                    <a:pt x="41" y="22"/>
                  </a:lnTo>
                  <a:lnTo>
                    <a:pt x="48" y="45"/>
                  </a:lnTo>
                  <a:lnTo>
                    <a:pt x="0" y="45"/>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95" name="Freeform 159"/>
            <p:cNvSpPr>
              <a:spLocks/>
            </p:cNvSpPr>
            <p:nvPr/>
          </p:nvSpPr>
          <p:spPr bwMode="auto">
            <a:xfrm>
              <a:off x="2477" y="2018"/>
              <a:ext cx="166" cy="160"/>
            </a:xfrm>
            <a:custGeom>
              <a:avLst/>
              <a:gdLst>
                <a:gd name="T0" fmla="*/ 0 w 187"/>
                <a:gd name="T1" fmla="*/ 47 h 160"/>
                <a:gd name="T2" fmla="*/ 6 w 187"/>
                <a:gd name="T3" fmla="*/ 60 h 160"/>
                <a:gd name="T4" fmla="*/ 33 w 187"/>
                <a:gd name="T5" fmla="*/ 71 h 160"/>
                <a:gd name="T6" fmla="*/ 32 w 187"/>
                <a:gd name="T7" fmla="*/ 81 h 160"/>
                <a:gd name="T8" fmla="*/ 44 w 187"/>
                <a:gd name="T9" fmla="*/ 88 h 160"/>
                <a:gd name="T10" fmla="*/ 48 w 187"/>
                <a:gd name="T11" fmla="*/ 107 h 160"/>
                <a:gd name="T12" fmla="*/ 33 w 187"/>
                <a:gd name="T13" fmla="*/ 141 h 160"/>
                <a:gd name="T14" fmla="*/ 71 w 187"/>
                <a:gd name="T15" fmla="*/ 157 h 160"/>
                <a:gd name="T16" fmla="*/ 75 w 187"/>
                <a:gd name="T17" fmla="*/ 159 h 160"/>
                <a:gd name="T18" fmla="*/ 91 w 187"/>
                <a:gd name="T19" fmla="*/ 159 h 160"/>
                <a:gd name="T20" fmla="*/ 91 w 187"/>
                <a:gd name="T21" fmla="*/ 144 h 160"/>
                <a:gd name="T22" fmla="*/ 102 w 187"/>
                <a:gd name="T23" fmla="*/ 139 h 160"/>
                <a:gd name="T24" fmla="*/ 124 w 187"/>
                <a:gd name="T25" fmla="*/ 147 h 160"/>
                <a:gd name="T26" fmla="*/ 141 w 187"/>
                <a:gd name="T27" fmla="*/ 133 h 160"/>
                <a:gd name="T28" fmla="*/ 132 w 187"/>
                <a:gd name="T29" fmla="*/ 115 h 160"/>
                <a:gd name="T30" fmla="*/ 135 w 187"/>
                <a:gd name="T31" fmla="*/ 96 h 160"/>
                <a:gd name="T32" fmla="*/ 123 w 187"/>
                <a:gd name="T33" fmla="*/ 86 h 160"/>
                <a:gd name="T34" fmla="*/ 141 w 187"/>
                <a:gd name="T35" fmla="*/ 62 h 160"/>
                <a:gd name="T36" fmla="*/ 146 w 187"/>
                <a:gd name="T37" fmla="*/ 39 h 160"/>
                <a:gd name="T38" fmla="*/ 126 w 187"/>
                <a:gd name="T39" fmla="*/ 26 h 160"/>
                <a:gd name="T40" fmla="*/ 120 w 187"/>
                <a:gd name="T41" fmla="*/ 26 h 160"/>
                <a:gd name="T42" fmla="*/ 87 w 187"/>
                <a:gd name="T43" fmla="*/ 0 h 160"/>
                <a:gd name="T44" fmla="*/ 77 w 187"/>
                <a:gd name="T45" fmla="*/ 2 h 160"/>
                <a:gd name="T46" fmla="*/ 59 w 187"/>
                <a:gd name="T47" fmla="*/ 29 h 160"/>
                <a:gd name="T48" fmla="*/ 33 w 187"/>
                <a:gd name="T49" fmla="*/ 23 h 160"/>
                <a:gd name="T50" fmla="*/ 39 w 187"/>
                <a:gd name="T51" fmla="*/ 47 h 160"/>
                <a:gd name="T52" fmla="*/ 0 w 187"/>
                <a:gd name="T53" fmla="*/ 47 h 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7" h="160">
                  <a:moveTo>
                    <a:pt x="0" y="47"/>
                  </a:moveTo>
                  <a:lnTo>
                    <a:pt x="8" y="60"/>
                  </a:lnTo>
                  <a:lnTo>
                    <a:pt x="42" y="71"/>
                  </a:lnTo>
                  <a:lnTo>
                    <a:pt x="40" y="81"/>
                  </a:lnTo>
                  <a:lnTo>
                    <a:pt x="56" y="88"/>
                  </a:lnTo>
                  <a:lnTo>
                    <a:pt x="61" y="107"/>
                  </a:lnTo>
                  <a:lnTo>
                    <a:pt x="42" y="141"/>
                  </a:lnTo>
                  <a:lnTo>
                    <a:pt x="90" y="157"/>
                  </a:lnTo>
                  <a:lnTo>
                    <a:pt x="95" y="159"/>
                  </a:lnTo>
                  <a:lnTo>
                    <a:pt x="116" y="159"/>
                  </a:lnTo>
                  <a:lnTo>
                    <a:pt x="116" y="144"/>
                  </a:lnTo>
                  <a:lnTo>
                    <a:pt x="129" y="139"/>
                  </a:lnTo>
                  <a:lnTo>
                    <a:pt x="158" y="147"/>
                  </a:lnTo>
                  <a:lnTo>
                    <a:pt x="179" y="133"/>
                  </a:lnTo>
                  <a:lnTo>
                    <a:pt x="168" y="115"/>
                  </a:lnTo>
                  <a:lnTo>
                    <a:pt x="171" y="96"/>
                  </a:lnTo>
                  <a:lnTo>
                    <a:pt x="155" y="86"/>
                  </a:lnTo>
                  <a:lnTo>
                    <a:pt x="179" y="62"/>
                  </a:lnTo>
                  <a:lnTo>
                    <a:pt x="186" y="39"/>
                  </a:lnTo>
                  <a:lnTo>
                    <a:pt x="160" y="26"/>
                  </a:lnTo>
                  <a:lnTo>
                    <a:pt x="152" y="26"/>
                  </a:lnTo>
                  <a:lnTo>
                    <a:pt x="110" y="0"/>
                  </a:lnTo>
                  <a:lnTo>
                    <a:pt x="98" y="2"/>
                  </a:lnTo>
                  <a:lnTo>
                    <a:pt x="76" y="29"/>
                  </a:lnTo>
                  <a:lnTo>
                    <a:pt x="42" y="23"/>
                  </a:lnTo>
                  <a:lnTo>
                    <a:pt x="50" y="47"/>
                  </a:lnTo>
                  <a:lnTo>
                    <a:pt x="0"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96" name="Freeform 160"/>
            <p:cNvSpPr>
              <a:spLocks/>
            </p:cNvSpPr>
            <p:nvPr/>
          </p:nvSpPr>
          <p:spPr bwMode="auto">
            <a:xfrm>
              <a:off x="2649" y="2165"/>
              <a:ext cx="8" cy="23"/>
            </a:xfrm>
            <a:custGeom>
              <a:avLst/>
              <a:gdLst>
                <a:gd name="T0" fmla="*/ 0 w 9"/>
                <a:gd name="T1" fmla="*/ 12 h 23"/>
                <a:gd name="T2" fmla="*/ 4 w 9"/>
                <a:gd name="T3" fmla="*/ 22 h 23"/>
                <a:gd name="T4" fmla="*/ 6 w 9"/>
                <a:gd name="T5" fmla="*/ 0 h 23"/>
                <a:gd name="T6" fmla="*/ 0 w 9"/>
                <a:gd name="T7" fmla="*/ 12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3">
                  <a:moveTo>
                    <a:pt x="0" y="12"/>
                  </a:moveTo>
                  <a:lnTo>
                    <a:pt x="6" y="22"/>
                  </a:lnTo>
                  <a:lnTo>
                    <a:pt x="8" y="0"/>
                  </a:lnTo>
                  <a:lnTo>
                    <a:pt x="0" y="12"/>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97" name="Freeform 161"/>
            <p:cNvSpPr>
              <a:spLocks/>
            </p:cNvSpPr>
            <p:nvPr/>
          </p:nvSpPr>
          <p:spPr bwMode="auto">
            <a:xfrm>
              <a:off x="2649" y="2165"/>
              <a:ext cx="13" cy="29"/>
            </a:xfrm>
            <a:custGeom>
              <a:avLst/>
              <a:gdLst>
                <a:gd name="T0" fmla="*/ 0 w 15"/>
                <a:gd name="T1" fmla="*/ 15 h 29"/>
                <a:gd name="T2" fmla="*/ 9 w 15"/>
                <a:gd name="T3" fmla="*/ 28 h 29"/>
                <a:gd name="T4" fmla="*/ 10 w 15"/>
                <a:gd name="T5" fmla="*/ 0 h 29"/>
                <a:gd name="T6" fmla="*/ 0 w 15"/>
                <a:gd name="T7" fmla="*/ 15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9">
                  <a:moveTo>
                    <a:pt x="0" y="15"/>
                  </a:moveTo>
                  <a:lnTo>
                    <a:pt x="11" y="28"/>
                  </a:lnTo>
                  <a:lnTo>
                    <a:pt x="14" y="0"/>
                  </a:lnTo>
                  <a:lnTo>
                    <a:pt x="0"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98" name="Freeform 162"/>
            <p:cNvSpPr>
              <a:spLocks/>
            </p:cNvSpPr>
            <p:nvPr/>
          </p:nvSpPr>
          <p:spPr bwMode="auto">
            <a:xfrm>
              <a:off x="1827" y="2757"/>
              <a:ext cx="33" cy="47"/>
            </a:xfrm>
            <a:custGeom>
              <a:avLst/>
              <a:gdLst>
                <a:gd name="T0" fmla="*/ 0 w 37"/>
                <a:gd name="T1" fmla="*/ 44 h 47"/>
                <a:gd name="T2" fmla="*/ 4 w 37"/>
                <a:gd name="T3" fmla="*/ 0 h 47"/>
                <a:gd name="T4" fmla="*/ 29 w 37"/>
                <a:gd name="T5" fmla="*/ 21 h 47"/>
                <a:gd name="T6" fmla="*/ 14 w 37"/>
                <a:gd name="T7" fmla="*/ 46 h 47"/>
                <a:gd name="T8" fmla="*/ 0 w 37"/>
                <a:gd name="T9" fmla="*/ 44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7">
                  <a:moveTo>
                    <a:pt x="0" y="44"/>
                  </a:moveTo>
                  <a:lnTo>
                    <a:pt x="4" y="0"/>
                  </a:lnTo>
                  <a:lnTo>
                    <a:pt x="36" y="21"/>
                  </a:lnTo>
                  <a:lnTo>
                    <a:pt x="18" y="46"/>
                  </a:lnTo>
                  <a:lnTo>
                    <a:pt x="0" y="44"/>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099" name="Freeform 163"/>
            <p:cNvSpPr>
              <a:spLocks/>
            </p:cNvSpPr>
            <p:nvPr/>
          </p:nvSpPr>
          <p:spPr bwMode="auto">
            <a:xfrm>
              <a:off x="1827" y="2757"/>
              <a:ext cx="38" cy="53"/>
            </a:xfrm>
            <a:custGeom>
              <a:avLst/>
              <a:gdLst>
                <a:gd name="T0" fmla="*/ 0 w 43"/>
                <a:gd name="T1" fmla="*/ 50 h 53"/>
                <a:gd name="T2" fmla="*/ 4 w 43"/>
                <a:gd name="T3" fmla="*/ 0 h 53"/>
                <a:gd name="T4" fmla="*/ 33 w 43"/>
                <a:gd name="T5" fmla="*/ 24 h 53"/>
                <a:gd name="T6" fmla="*/ 17 w 43"/>
                <a:gd name="T7" fmla="*/ 52 h 53"/>
                <a:gd name="T8" fmla="*/ 0 w 43"/>
                <a:gd name="T9" fmla="*/ 5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53">
                  <a:moveTo>
                    <a:pt x="0" y="50"/>
                  </a:moveTo>
                  <a:lnTo>
                    <a:pt x="5" y="0"/>
                  </a:lnTo>
                  <a:lnTo>
                    <a:pt x="42" y="24"/>
                  </a:lnTo>
                  <a:lnTo>
                    <a:pt x="21" y="52"/>
                  </a:lnTo>
                  <a:lnTo>
                    <a:pt x="0" y="5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00" name="Freeform 164"/>
            <p:cNvSpPr>
              <a:spLocks/>
            </p:cNvSpPr>
            <p:nvPr/>
          </p:nvSpPr>
          <p:spPr bwMode="auto">
            <a:xfrm>
              <a:off x="3085" y="2652"/>
              <a:ext cx="15" cy="21"/>
            </a:xfrm>
            <a:custGeom>
              <a:avLst/>
              <a:gdLst>
                <a:gd name="T0" fmla="*/ 0 w 16"/>
                <a:gd name="T1" fmla="*/ 16 h 21"/>
                <a:gd name="T2" fmla="*/ 8 w 16"/>
                <a:gd name="T3" fmla="*/ 20 h 21"/>
                <a:gd name="T4" fmla="*/ 11 w 16"/>
                <a:gd name="T5" fmla="*/ 14 h 21"/>
                <a:gd name="T6" fmla="*/ 6 w 16"/>
                <a:gd name="T7" fmla="*/ 14 h 21"/>
                <a:gd name="T8" fmla="*/ 13 w 16"/>
                <a:gd name="T9" fmla="*/ 8 h 21"/>
                <a:gd name="T10" fmla="*/ 9 w 16"/>
                <a:gd name="T11" fmla="*/ 0 h 21"/>
                <a:gd name="T12" fmla="*/ 0 w 16"/>
                <a:gd name="T13" fmla="*/ 1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1">
                  <a:moveTo>
                    <a:pt x="0" y="16"/>
                  </a:moveTo>
                  <a:lnTo>
                    <a:pt x="9" y="20"/>
                  </a:lnTo>
                  <a:lnTo>
                    <a:pt x="13" y="14"/>
                  </a:lnTo>
                  <a:lnTo>
                    <a:pt x="6" y="14"/>
                  </a:lnTo>
                  <a:lnTo>
                    <a:pt x="15" y="8"/>
                  </a:lnTo>
                  <a:lnTo>
                    <a:pt x="11" y="0"/>
                  </a:lnTo>
                  <a:lnTo>
                    <a:pt x="0" y="16"/>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01" name="Freeform 165"/>
            <p:cNvSpPr>
              <a:spLocks/>
            </p:cNvSpPr>
            <p:nvPr/>
          </p:nvSpPr>
          <p:spPr bwMode="auto">
            <a:xfrm>
              <a:off x="3085" y="2652"/>
              <a:ext cx="20" cy="27"/>
            </a:xfrm>
            <a:custGeom>
              <a:avLst/>
              <a:gdLst>
                <a:gd name="T0" fmla="*/ 0 w 22"/>
                <a:gd name="T1" fmla="*/ 21 h 27"/>
                <a:gd name="T2" fmla="*/ 11 w 22"/>
                <a:gd name="T3" fmla="*/ 26 h 27"/>
                <a:gd name="T4" fmla="*/ 15 w 22"/>
                <a:gd name="T5" fmla="*/ 18 h 27"/>
                <a:gd name="T6" fmla="*/ 6 w 22"/>
                <a:gd name="T7" fmla="*/ 18 h 27"/>
                <a:gd name="T8" fmla="*/ 17 w 22"/>
                <a:gd name="T9" fmla="*/ 11 h 27"/>
                <a:gd name="T10" fmla="*/ 14 w 22"/>
                <a:gd name="T11" fmla="*/ 0 h 27"/>
                <a:gd name="T12" fmla="*/ 0 w 22"/>
                <a:gd name="T13" fmla="*/ 21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27">
                  <a:moveTo>
                    <a:pt x="0" y="21"/>
                  </a:moveTo>
                  <a:lnTo>
                    <a:pt x="13" y="26"/>
                  </a:lnTo>
                  <a:lnTo>
                    <a:pt x="18" y="18"/>
                  </a:lnTo>
                  <a:lnTo>
                    <a:pt x="8" y="18"/>
                  </a:lnTo>
                  <a:lnTo>
                    <a:pt x="21" y="11"/>
                  </a:lnTo>
                  <a:lnTo>
                    <a:pt x="16" y="0"/>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02" name="Freeform 166"/>
            <p:cNvSpPr>
              <a:spLocks/>
            </p:cNvSpPr>
            <p:nvPr/>
          </p:nvSpPr>
          <p:spPr bwMode="auto">
            <a:xfrm>
              <a:off x="2652" y="2807"/>
              <a:ext cx="70" cy="87"/>
            </a:xfrm>
            <a:custGeom>
              <a:avLst/>
              <a:gdLst>
                <a:gd name="T0" fmla="*/ 0 w 79"/>
                <a:gd name="T1" fmla="*/ 41 h 87"/>
                <a:gd name="T2" fmla="*/ 5 w 79"/>
                <a:gd name="T3" fmla="*/ 26 h 87"/>
                <a:gd name="T4" fmla="*/ 12 w 79"/>
                <a:gd name="T5" fmla="*/ 26 h 87"/>
                <a:gd name="T6" fmla="*/ 10 w 79"/>
                <a:gd name="T7" fmla="*/ 17 h 87"/>
                <a:gd name="T8" fmla="*/ 27 w 79"/>
                <a:gd name="T9" fmla="*/ 14 h 87"/>
                <a:gd name="T10" fmla="*/ 27 w 79"/>
                <a:gd name="T11" fmla="*/ 0 h 87"/>
                <a:gd name="T12" fmla="*/ 47 w 79"/>
                <a:gd name="T13" fmla="*/ 2 h 87"/>
                <a:gd name="T14" fmla="*/ 46 w 79"/>
                <a:gd name="T15" fmla="*/ 14 h 87"/>
                <a:gd name="T16" fmla="*/ 61 w 79"/>
                <a:gd name="T17" fmla="*/ 14 h 87"/>
                <a:gd name="T18" fmla="*/ 56 w 79"/>
                <a:gd name="T19" fmla="*/ 61 h 87"/>
                <a:gd name="T20" fmla="*/ 43 w 79"/>
                <a:gd name="T21" fmla="*/ 56 h 87"/>
                <a:gd name="T22" fmla="*/ 25 w 79"/>
                <a:gd name="T23" fmla="*/ 86 h 87"/>
                <a:gd name="T24" fmla="*/ 0 w 79"/>
                <a:gd name="T25" fmla="*/ 41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 h="87">
                  <a:moveTo>
                    <a:pt x="0" y="41"/>
                  </a:moveTo>
                  <a:lnTo>
                    <a:pt x="7" y="26"/>
                  </a:lnTo>
                  <a:lnTo>
                    <a:pt x="15" y="26"/>
                  </a:lnTo>
                  <a:lnTo>
                    <a:pt x="12" y="17"/>
                  </a:lnTo>
                  <a:lnTo>
                    <a:pt x="34" y="14"/>
                  </a:lnTo>
                  <a:lnTo>
                    <a:pt x="34" y="0"/>
                  </a:lnTo>
                  <a:lnTo>
                    <a:pt x="60" y="2"/>
                  </a:lnTo>
                  <a:lnTo>
                    <a:pt x="59" y="14"/>
                  </a:lnTo>
                  <a:lnTo>
                    <a:pt x="78" y="14"/>
                  </a:lnTo>
                  <a:lnTo>
                    <a:pt x="71" y="61"/>
                  </a:lnTo>
                  <a:lnTo>
                    <a:pt x="54" y="56"/>
                  </a:lnTo>
                  <a:lnTo>
                    <a:pt x="32" y="86"/>
                  </a:lnTo>
                  <a:lnTo>
                    <a:pt x="0" y="4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03" name="Freeform 167"/>
            <p:cNvSpPr>
              <a:spLocks/>
            </p:cNvSpPr>
            <p:nvPr/>
          </p:nvSpPr>
          <p:spPr bwMode="auto">
            <a:xfrm>
              <a:off x="2652" y="2807"/>
              <a:ext cx="75" cy="93"/>
            </a:xfrm>
            <a:custGeom>
              <a:avLst/>
              <a:gdLst>
                <a:gd name="T0" fmla="*/ 0 w 85"/>
                <a:gd name="T1" fmla="*/ 44 h 93"/>
                <a:gd name="T2" fmla="*/ 6 w 85"/>
                <a:gd name="T3" fmla="*/ 28 h 93"/>
                <a:gd name="T4" fmla="*/ 12 w 85"/>
                <a:gd name="T5" fmla="*/ 28 h 93"/>
                <a:gd name="T6" fmla="*/ 10 w 85"/>
                <a:gd name="T7" fmla="*/ 18 h 93"/>
                <a:gd name="T8" fmla="*/ 29 w 85"/>
                <a:gd name="T9" fmla="*/ 15 h 93"/>
                <a:gd name="T10" fmla="*/ 29 w 85"/>
                <a:gd name="T11" fmla="*/ 0 h 93"/>
                <a:gd name="T12" fmla="*/ 50 w 85"/>
                <a:gd name="T13" fmla="*/ 2 h 93"/>
                <a:gd name="T14" fmla="*/ 49 w 85"/>
                <a:gd name="T15" fmla="*/ 15 h 93"/>
                <a:gd name="T16" fmla="*/ 65 w 85"/>
                <a:gd name="T17" fmla="*/ 15 h 93"/>
                <a:gd name="T18" fmla="*/ 59 w 85"/>
                <a:gd name="T19" fmla="*/ 65 h 93"/>
                <a:gd name="T20" fmla="*/ 45 w 85"/>
                <a:gd name="T21" fmla="*/ 60 h 93"/>
                <a:gd name="T22" fmla="*/ 26 w 85"/>
                <a:gd name="T23" fmla="*/ 92 h 93"/>
                <a:gd name="T24" fmla="*/ 0 w 85"/>
                <a:gd name="T25" fmla="*/ 44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5" h="93">
                  <a:moveTo>
                    <a:pt x="0" y="44"/>
                  </a:moveTo>
                  <a:lnTo>
                    <a:pt x="8" y="28"/>
                  </a:lnTo>
                  <a:lnTo>
                    <a:pt x="16" y="28"/>
                  </a:lnTo>
                  <a:lnTo>
                    <a:pt x="13" y="18"/>
                  </a:lnTo>
                  <a:lnTo>
                    <a:pt x="37" y="15"/>
                  </a:lnTo>
                  <a:lnTo>
                    <a:pt x="37" y="0"/>
                  </a:lnTo>
                  <a:lnTo>
                    <a:pt x="65" y="2"/>
                  </a:lnTo>
                  <a:lnTo>
                    <a:pt x="63" y="15"/>
                  </a:lnTo>
                  <a:lnTo>
                    <a:pt x="84" y="15"/>
                  </a:lnTo>
                  <a:lnTo>
                    <a:pt x="76" y="65"/>
                  </a:lnTo>
                  <a:lnTo>
                    <a:pt x="58" y="60"/>
                  </a:lnTo>
                  <a:lnTo>
                    <a:pt x="34" y="92"/>
                  </a:lnTo>
                  <a:lnTo>
                    <a:pt x="0" y="4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04" name="Freeform 168"/>
            <p:cNvSpPr>
              <a:spLocks/>
            </p:cNvSpPr>
            <p:nvPr/>
          </p:nvSpPr>
          <p:spPr bwMode="auto">
            <a:xfrm>
              <a:off x="2318" y="2636"/>
              <a:ext cx="36" cy="5"/>
            </a:xfrm>
            <a:custGeom>
              <a:avLst/>
              <a:gdLst>
                <a:gd name="T0" fmla="*/ 0 w 40"/>
                <a:gd name="T1" fmla="*/ 4 h 5"/>
                <a:gd name="T2" fmla="*/ 3 w 40"/>
                <a:gd name="T3" fmla="*/ 0 h 5"/>
                <a:gd name="T4" fmla="*/ 32 w 40"/>
                <a:gd name="T5" fmla="*/ 1 h 5"/>
                <a:gd name="T6" fmla="*/ 0 w 40"/>
                <a:gd name="T7" fmla="*/ 4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5">
                  <a:moveTo>
                    <a:pt x="0" y="4"/>
                  </a:moveTo>
                  <a:lnTo>
                    <a:pt x="3" y="0"/>
                  </a:lnTo>
                  <a:lnTo>
                    <a:pt x="39" y="1"/>
                  </a:lnTo>
                  <a:lnTo>
                    <a:pt x="0" y="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05" name="Freeform 169"/>
            <p:cNvSpPr>
              <a:spLocks/>
            </p:cNvSpPr>
            <p:nvPr/>
          </p:nvSpPr>
          <p:spPr bwMode="auto">
            <a:xfrm>
              <a:off x="2318" y="2636"/>
              <a:ext cx="41" cy="11"/>
            </a:xfrm>
            <a:custGeom>
              <a:avLst/>
              <a:gdLst>
                <a:gd name="T0" fmla="*/ 0 w 46"/>
                <a:gd name="T1" fmla="*/ 10 h 11"/>
                <a:gd name="T2" fmla="*/ 3 w 46"/>
                <a:gd name="T3" fmla="*/ 0 h 11"/>
                <a:gd name="T4" fmla="*/ 36 w 46"/>
                <a:gd name="T5" fmla="*/ 3 h 11"/>
                <a:gd name="T6" fmla="*/ 0 w 46"/>
                <a:gd name="T7" fmla="*/ 1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11">
                  <a:moveTo>
                    <a:pt x="0" y="10"/>
                  </a:moveTo>
                  <a:lnTo>
                    <a:pt x="3" y="0"/>
                  </a:lnTo>
                  <a:lnTo>
                    <a:pt x="45" y="3"/>
                  </a:lnTo>
                  <a:lnTo>
                    <a:pt x="0" y="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06" name="Freeform 170"/>
            <p:cNvSpPr>
              <a:spLocks/>
            </p:cNvSpPr>
            <p:nvPr/>
          </p:nvSpPr>
          <p:spPr bwMode="auto">
            <a:xfrm>
              <a:off x="2614" y="1942"/>
              <a:ext cx="112" cy="136"/>
            </a:xfrm>
            <a:custGeom>
              <a:avLst/>
              <a:gdLst>
                <a:gd name="T0" fmla="*/ 0 w 126"/>
                <a:gd name="T1" fmla="*/ 55 h 136"/>
                <a:gd name="T2" fmla="*/ 0 w 126"/>
                <a:gd name="T3" fmla="*/ 78 h 136"/>
                <a:gd name="T4" fmla="*/ 3 w 126"/>
                <a:gd name="T5" fmla="*/ 87 h 136"/>
                <a:gd name="T6" fmla="*/ 4 w 126"/>
                <a:gd name="T7" fmla="*/ 98 h 136"/>
                <a:gd name="T8" fmla="*/ 24 w 126"/>
                <a:gd name="T9" fmla="*/ 110 h 136"/>
                <a:gd name="T10" fmla="*/ 18 w 126"/>
                <a:gd name="T11" fmla="*/ 132 h 136"/>
                <a:gd name="T12" fmla="*/ 40 w 126"/>
                <a:gd name="T13" fmla="*/ 135 h 136"/>
                <a:gd name="T14" fmla="*/ 76 w 126"/>
                <a:gd name="T15" fmla="*/ 135 h 136"/>
                <a:gd name="T16" fmla="*/ 87 w 126"/>
                <a:gd name="T17" fmla="*/ 115 h 136"/>
                <a:gd name="T18" fmla="*/ 68 w 126"/>
                <a:gd name="T19" fmla="*/ 84 h 136"/>
                <a:gd name="T20" fmla="*/ 91 w 126"/>
                <a:gd name="T21" fmla="*/ 68 h 136"/>
                <a:gd name="T22" fmla="*/ 99 w 126"/>
                <a:gd name="T23" fmla="*/ 75 h 136"/>
                <a:gd name="T24" fmla="*/ 91 w 126"/>
                <a:gd name="T25" fmla="*/ 19 h 136"/>
                <a:gd name="T26" fmla="*/ 74 w 126"/>
                <a:gd name="T27" fmla="*/ 7 h 136"/>
                <a:gd name="T28" fmla="*/ 53 w 126"/>
                <a:gd name="T29" fmla="*/ 14 h 136"/>
                <a:gd name="T30" fmla="*/ 55 w 126"/>
                <a:gd name="T31" fmla="*/ 10 h 136"/>
                <a:gd name="T32" fmla="*/ 40 w 126"/>
                <a:gd name="T33" fmla="*/ 0 h 136"/>
                <a:gd name="T34" fmla="*/ 29 w 126"/>
                <a:gd name="T35" fmla="*/ 0 h 136"/>
                <a:gd name="T36" fmla="*/ 29 w 126"/>
                <a:gd name="T37" fmla="*/ 28 h 136"/>
                <a:gd name="T38" fmla="*/ 20 w 126"/>
                <a:gd name="T39" fmla="*/ 19 h 136"/>
                <a:gd name="T40" fmla="*/ 14 w 126"/>
                <a:gd name="T41" fmla="*/ 30 h 136"/>
                <a:gd name="T42" fmla="*/ 12 w 126"/>
                <a:gd name="T43" fmla="*/ 47 h 136"/>
                <a:gd name="T44" fmla="*/ 0 w 126"/>
                <a:gd name="T45" fmla="*/ 55 h 1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6" h="136">
                  <a:moveTo>
                    <a:pt x="0" y="55"/>
                  </a:moveTo>
                  <a:lnTo>
                    <a:pt x="0" y="78"/>
                  </a:lnTo>
                  <a:lnTo>
                    <a:pt x="3" y="87"/>
                  </a:lnTo>
                  <a:lnTo>
                    <a:pt x="5" y="98"/>
                  </a:lnTo>
                  <a:lnTo>
                    <a:pt x="30" y="110"/>
                  </a:lnTo>
                  <a:lnTo>
                    <a:pt x="23" y="132"/>
                  </a:lnTo>
                  <a:lnTo>
                    <a:pt x="51" y="135"/>
                  </a:lnTo>
                  <a:lnTo>
                    <a:pt x="97" y="135"/>
                  </a:lnTo>
                  <a:lnTo>
                    <a:pt x="110" y="115"/>
                  </a:lnTo>
                  <a:lnTo>
                    <a:pt x="86" y="84"/>
                  </a:lnTo>
                  <a:lnTo>
                    <a:pt x="115" y="68"/>
                  </a:lnTo>
                  <a:lnTo>
                    <a:pt x="125" y="75"/>
                  </a:lnTo>
                  <a:lnTo>
                    <a:pt x="115" y="19"/>
                  </a:lnTo>
                  <a:lnTo>
                    <a:pt x="93" y="7"/>
                  </a:lnTo>
                  <a:lnTo>
                    <a:pt x="68" y="14"/>
                  </a:lnTo>
                  <a:lnTo>
                    <a:pt x="70" y="10"/>
                  </a:lnTo>
                  <a:lnTo>
                    <a:pt x="51" y="0"/>
                  </a:lnTo>
                  <a:lnTo>
                    <a:pt x="37" y="0"/>
                  </a:lnTo>
                  <a:lnTo>
                    <a:pt x="37" y="28"/>
                  </a:lnTo>
                  <a:lnTo>
                    <a:pt x="25" y="19"/>
                  </a:lnTo>
                  <a:lnTo>
                    <a:pt x="18" y="30"/>
                  </a:lnTo>
                  <a:lnTo>
                    <a:pt x="15" y="47"/>
                  </a:lnTo>
                  <a:lnTo>
                    <a:pt x="0" y="55"/>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07" name="Freeform 171"/>
            <p:cNvSpPr>
              <a:spLocks/>
            </p:cNvSpPr>
            <p:nvPr/>
          </p:nvSpPr>
          <p:spPr bwMode="auto">
            <a:xfrm>
              <a:off x="2614" y="1942"/>
              <a:ext cx="118" cy="142"/>
            </a:xfrm>
            <a:custGeom>
              <a:avLst/>
              <a:gdLst>
                <a:gd name="T0" fmla="*/ 0 w 132"/>
                <a:gd name="T1" fmla="*/ 57 h 142"/>
                <a:gd name="T2" fmla="*/ 0 w 132"/>
                <a:gd name="T3" fmla="*/ 81 h 142"/>
                <a:gd name="T4" fmla="*/ 3 w 132"/>
                <a:gd name="T5" fmla="*/ 91 h 142"/>
                <a:gd name="T6" fmla="*/ 4 w 132"/>
                <a:gd name="T7" fmla="*/ 102 h 142"/>
                <a:gd name="T8" fmla="*/ 25 w 132"/>
                <a:gd name="T9" fmla="*/ 115 h 142"/>
                <a:gd name="T10" fmla="*/ 19 w 132"/>
                <a:gd name="T11" fmla="*/ 138 h 142"/>
                <a:gd name="T12" fmla="*/ 42 w 132"/>
                <a:gd name="T13" fmla="*/ 141 h 142"/>
                <a:gd name="T14" fmla="*/ 81 w 132"/>
                <a:gd name="T15" fmla="*/ 141 h 142"/>
                <a:gd name="T16" fmla="*/ 92 w 132"/>
                <a:gd name="T17" fmla="*/ 120 h 142"/>
                <a:gd name="T18" fmla="*/ 72 w 132"/>
                <a:gd name="T19" fmla="*/ 88 h 142"/>
                <a:gd name="T20" fmla="*/ 97 w 132"/>
                <a:gd name="T21" fmla="*/ 71 h 142"/>
                <a:gd name="T22" fmla="*/ 105 w 132"/>
                <a:gd name="T23" fmla="*/ 78 h 142"/>
                <a:gd name="T24" fmla="*/ 97 w 132"/>
                <a:gd name="T25" fmla="*/ 20 h 142"/>
                <a:gd name="T26" fmla="*/ 78 w 132"/>
                <a:gd name="T27" fmla="*/ 7 h 142"/>
                <a:gd name="T28" fmla="*/ 56 w 132"/>
                <a:gd name="T29" fmla="*/ 15 h 142"/>
                <a:gd name="T30" fmla="*/ 58 w 132"/>
                <a:gd name="T31" fmla="*/ 10 h 142"/>
                <a:gd name="T32" fmla="*/ 42 w 132"/>
                <a:gd name="T33" fmla="*/ 0 h 142"/>
                <a:gd name="T34" fmla="*/ 31 w 132"/>
                <a:gd name="T35" fmla="*/ 0 h 142"/>
                <a:gd name="T36" fmla="*/ 31 w 132"/>
                <a:gd name="T37" fmla="*/ 29 h 142"/>
                <a:gd name="T38" fmla="*/ 21 w 132"/>
                <a:gd name="T39" fmla="*/ 20 h 142"/>
                <a:gd name="T40" fmla="*/ 15 w 132"/>
                <a:gd name="T41" fmla="*/ 31 h 142"/>
                <a:gd name="T42" fmla="*/ 13 w 132"/>
                <a:gd name="T43" fmla="*/ 49 h 142"/>
                <a:gd name="T44" fmla="*/ 0 w 132"/>
                <a:gd name="T45" fmla="*/ 57 h 1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2" h="142">
                  <a:moveTo>
                    <a:pt x="0" y="57"/>
                  </a:moveTo>
                  <a:lnTo>
                    <a:pt x="0" y="81"/>
                  </a:lnTo>
                  <a:lnTo>
                    <a:pt x="3" y="91"/>
                  </a:lnTo>
                  <a:lnTo>
                    <a:pt x="5" y="102"/>
                  </a:lnTo>
                  <a:lnTo>
                    <a:pt x="31" y="115"/>
                  </a:lnTo>
                  <a:lnTo>
                    <a:pt x="24" y="138"/>
                  </a:lnTo>
                  <a:lnTo>
                    <a:pt x="53" y="141"/>
                  </a:lnTo>
                  <a:lnTo>
                    <a:pt x="102" y="141"/>
                  </a:lnTo>
                  <a:lnTo>
                    <a:pt x="115" y="120"/>
                  </a:lnTo>
                  <a:lnTo>
                    <a:pt x="90" y="88"/>
                  </a:lnTo>
                  <a:lnTo>
                    <a:pt x="121" y="71"/>
                  </a:lnTo>
                  <a:lnTo>
                    <a:pt x="131" y="78"/>
                  </a:lnTo>
                  <a:lnTo>
                    <a:pt x="121" y="20"/>
                  </a:lnTo>
                  <a:lnTo>
                    <a:pt x="97" y="7"/>
                  </a:lnTo>
                  <a:lnTo>
                    <a:pt x="71" y="15"/>
                  </a:lnTo>
                  <a:lnTo>
                    <a:pt x="73" y="10"/>
                  </a:lnTo>
                  <a:lnTo>
                    <a:pt x="53" y="0"/>
                  </a:lnTo>
                  <a:lnTo>
                    <a:pt x="39" y="0"/>
                  </a:lnTo>
                  <a:lnTo>
                    <a:pt x="39" y="29"/>
                  </a:lnTo>
                  <a:lnTo>
                    <a:pt x="26" y="20"/>
                  </a:lnTo>
                  <a:lnTo>
                    <a:pt x="19" y="31"/>
                  </a:lnTo>
                  <a:lnTo>
                    <a:pt x="16" y="49"/>
                  </a:lnTo>
                  <a:lnTo>
                    <a:pt x="0" y="5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08" name="Freeform 172"/>
            <p:cNvSpPr>
              <a:spLocks/>
            </p:cNvSpPr>
            <p:nvPr/>
          </p:nvSpPr>
          <p:spPr bwMode="auto">
            <a:xfrm>
              <a:off x="2498" y="2673"/>
              <a:ext cx="54" cy="95"/>
            </a:xfrm>
            <a:custGeom>
              <a:avLst/>
              <a:gdLst>
                <a:gd name="T0" fmla="*/ 0 w 61"/>
                <a:gd name="T1" fmla="*/ 88 h 95"/>
                <a:gd name="T2" fmla="*/ 4 w 61"/>
                <a:gd name="T3" fmla="*/ 24 h 95"/>
                <a:gd name="T4" fmla="*/ 3 w 61"/>
                <a:gd name="T5" fmla="*/ 3 h 95"/>
                <a:gd name="T6" fmla="*/ 30 w 61"/>
                <a:gd name="T7" fmla="*/ 0 h 95"/>
                <a:gd name="T8" fmla="*/ 47 w 61"/>
                <a:gd name="T9" fmla="*/ 71 h 95"/>
                <a:gd name="T10" fmla="*/ 12 w 61"/>
                <a:gd name="T11" fmla="*/ 94 h 95"/>
                <a:gd name="T12" fmla="*/ 0 w 61"/>
                <a:gd name="T13" fmla="*/ 88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95">
                  <a:moveTo>
                    <a:pt x="0" y="88"/>
                  </a:moveTo>
                  <a:lnTo>
                    <a:pt x="5" y="24"/>
                  </a:lnTo>
                  <a:lnTo>
                    <a:pt x="3" y="3"/>
                  </a:lnTo>
                  <a:lnTo>
                    <a:pt x="38" y="0"/>
                  </a:lnTo>
                  <a:lnTo>
                    <a:pt x="60" y="71"/>
                  </a:lnTo>
                  <a:lnTo>
                    <a:pt x="15" y="94"/>
                  </a:lnTo>
                  <a:lnTo>
                    <a:pt x="0" y="8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09" name="Freeform 173"/>
            <p:cNvSpPr>
              <a:spLocks/>
            </p:cNvSpPr>
            <p:nvPr/>
          </p:nvSpPr>
          <p:spPr bwMode="auto">
            <a:xfrm>
              <a:off x="2498" y="2673"/>
              <a:ext cx="59" cy="101"/>
            </a:xfrm>
            <a:custGeom>
              <a:avLst/>
              <a:gdLst>
                <a:gd name="T0" fmla="*/ 0 w 67"/>
                <a:gd name="T1" fmla="*/ 94 h 101"/>
                <a:gd name="T2" fmla="*/ 4 w 67"/>
                <a:gd name="T3" fmla="*/ 26 h 101"/>
                <a:gd name="T4" fmla="*/ 3 w 67"/>
                <a:gd name="T5" fmla="*/ 3 h 101"/>
                <a:gd name="T6" fmla="*/ 33 w 67"/>
                <a:gd name="T7" fmla="*/ 0 h 101"/>
                <a:gd name="T8" fmla="*/ 51 w 67"/>
                <a:gd name="T9" fmla="*/ 76 h 101"/>
                <a:gd name="T10" fmla="*/ 12 w 67"/>
                <a:gd name="T11" fmla="*/ 100 h 101"/>
                <a:gd name="T12" fmla="*/ 0 w 67"/>
                <a:gd name="T13" fmla="*/ 94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101">
                  <a:moveTo>
                    <a:pt x="0" y="94"/>
                  </a:moveTo>
                  <a:lnTo>
                    <a:pt x="5" y="26"/>
                  </a:lnTo>
                  <a:lnTo>
                    <a:pt x="3" y="3"/>
                  </a:lnTo>
                  <a:lnTo>
                    <a:pt x="42" y="0"/>
                  </a:lnTo>
                  <a:lnTo>
                    <a:pt x="66" y="76"/>
                  </a:lnTo>
                  <a:lnTo>
                    <a:pt x="16" y="100"/>
                  </a:lnTo>
                  <a:lnTo>
                    <a:pt x="0" y="9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10" name="Freeform 174"/>
            <p:cNvSpPr>
              <a:spLocks/>
            </p:cNvSpPr>
            <p:nvPr/>
          </p:nvSpPr>
          <p:spPr bwMode="auto">
            <a:xfrm>
              <a:off x="2804" y="2188"/>
              <a:ext cx="74" cy="87"/>
            </a:xfrm>
            <a:custGeom>
              <a:avLst/>
              <a:gdLst>
                <a:gd name="T0" fmla="*/ 0 w 84"/>
                <a:gd name="T1" fmla="*/ 34 h 87"/>
                <a:gd name="T2" fmla="*/ 7 w 84"/>
                <a:gd name="T3" fmla="*/ 15 h 87"/>
                <a:gd name="T4" fmla="*/ 28 w 84"/>
                <a:gd name="T5" fmla="*/ 5 h 87"/>
                <a:gd name="T6" fmla="*/ 56 w 84"/>
                <a:gd name="T7" fmla="*/ 7 h 87"/>
                <a:gd name="T8" fmla="*/ 64 w 84"/>
                <a:gd name="T9" fmla="*/ 0 h 87"/>
                <a:gd name="T10" fmla="*/ 60 w 84"/>
                <a:gd name="T11" fmla="*/ 17 h 87"/>
                <a:gd name="T12" fmla="*/ 43 w 84"/>
                <a:gd name="T13" fmla="*/ 12 h 87"/>
                <a:gd name="T14" fmla="*/ 33 w 84"/>
                <a:gd name="T15" fmla="*/ 29 h 87"/>
                <a:gd name="T16" fmla="*/ 25 w 84"/>
                <a:gd name="T17" fmla="*/ 22 h 87"/>
                <a:gd name="T18" fmla="*/ 32 w 84"/>
                <a:gd name="T19" fmla="*/ 42 h 87"/>
                <a:gd name="T20" fmla="*/ 25 w 84"/>
                <a:gd name="T21" fmla="*/ 47 h 87"/>
                <a:gd name="T22" fmla="*/ 40 w 84"/>
                <a:gd name="T23" fmla="*/ 59 h 87"/>
                <a:gd name="T24" fmla="*/ 40 w 84"/>
                <a:gd name="T25" fmla="*/ 66 h 87"/>
                <a:gd name="T26" fmla="*/ 26 w 84"/>
                <a:gd name="T27" fmla="*/ 68 h 87"/>
                <a:gd name="T28" fmla="*/ 29 w 84"/>
                <a:gd name="T29" fmla="*/ 86 h 87"/>
                <a:gd name="T30" fmla="*/ 13 w 84"/>
                <a:gd name="T31" fmla="*/ 81 h 87"/>
                <a:gd name="T32" fmla="*/ 7 w 84"/>
                <a:gd name="T33" fmla="*/ 66 h 87"/>
                <a:gd name="T34" fmla="*/ 29 w 84"/>
                <a:gd name="T35" fmla="*/ 59 h 87"/>
                <a:gd name="T36" fmla="*/ 9 w 84"/>
                <a:gd name="T37" fmla="*/ 54 h 87"/>
                <a:gd name="T38" fmla="*/ 0 w 84"/>
                <a:gd name="T39" fmla="*/ 34 h 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 h="87">
                  <a:moveTo>
                    <a:pt x="0" y="34"/>
                  </a:moveTo>
                  <a:lnTo>
                    <a:pt x="9" y="15"/>
                  </a:lnTo>
                  <a:lnTo>
                    <a:pt x="36" y="5"/>
                  </a:lnTo>
                  <a:lnTo>
                    <a:pt x="71" y="7"/>
                  </a:lnTo>
                  <a:lnTo>
                    <a:pt x="83" y="0"/>
                  </a:lnTo>
                  <a:lnTo>
                    <a:pt x="77" y="17"/>
                  </a:lnTo>
                  <a:lnTo>
                    <a:pt x="56" y="12"/>
                  </a:lnTo>
                  <a:lnTo>
                    <a:pt x="43" y="29"/>
                  </a:lnTo>
                  <a:lnTo>
                    <a:pt x="32" y="22"/>
                  </a:lnTo>
                  <a:lnTo>
                    <a:pt x="41" y="42"/>
                  </a:lnTo>
                  <a:lnTo>
                    <a:pt x="32" y="47"/>
                  </a:lnTo>
                  <a:lnTo>
                    <a:pt x="51" y="59"/>
                  </a:lnTo>
                  <a:lnTo>
                    <a:pt x="51" y="66"/>
                  </a:lnTo>
                  <a:lnTo>
                    <a:pt x="34" y="68"/>
                  </a:lnTo>
                  <a:lnTo>
                    <a:pt x="38" y="86"/>
                  </a:lnTo>
                  <a:lnTo>
                    <a:pt x="17" y="81"/>
                  </a:lnTo>
                  <a:lnTo>
                    <a:pt x="9" y="66"/>
                  </a:lnTo>
                  <a:lnTo>
                    <a:pt x="38" y="59"/>
                  </a:lnTo>
                  <a:lnTo>
                    <a:pt x="11" y="54"/>
                  </a:lnTo>
                  <a:lnTo>
                    <a:pt x="0" y="34"/>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11" name="Freeform 175"/>
            <p:cNvSpPr>
              <a:spLocks/>
            </p:cNvSpPr>
            <p:nvPr/>
          </p:nvSpPr>
          <p:spPr bwMode="auto">
            <a:xfrm>
              <a:off x="2804" y="2188"/>
              <a:ext cx="80" cy="93"/>
            </a:xfrm>
            <a:custGeom>
              <a:avLst/>
              <a:gdLst>
                <a:gd name="T0" fmla="*/ 0 w 90"/>
                <a:gd name="T1" fmla="*/ 36 h 93"/>
                <a:gd name="T2" fmla="*/ 8 w 90"/>
                <a:gd name="T3" fmla="*/ 16 h 93"/>
                <a:gd name="T4" fmla="*/ 31 w 90"/>
                <a:gd name="T5" fmla="*/ 5 h 93"/>
                <a:gd name="T6" fmla="*/ 60 w 90"/>
                <a:gd name="T7" fmla="*/ 8 h 93"/>
                <a:gd name="T8" fmla="*/ 70 w 90"/>
                <a:gd name="T9" fmla="*/ 0 h 93"/>
                <a:gd name="T10" fmla="*/ 66 w 90"/>
                <a:gd name="T11" fmla="*/ 18 h 93"/>
                <a:gd name="T12" fmla="*/ 47 w 90"/>
                <a:gd name="T13" fmla="*/ 13 h 93"/>
                <a:gd name="T14" fmla="*/ 36 w 90"/>
                <a:gd name="T15" fmla="*/ 31 h 93"/>
                <a:gd name="T16" fmla="*/ 27 w 90"/>
                <a:gd name="T17" fmla="*/ 24 h 93"/>
                <a:gd name="T18" fmla="*/ 35 w 90"/>
                <a:gd name="T19" fmla="*/ 45 h 93"/>
                <a:gd name="T20" fmla="*/ 27 w 90"/>
                <a:gd name="T21" fmla="*/ 50 h 93"/>
                <a:gd name="T22" fmla="*/ 44 w 90"/>
                <a:gd name="T23" fmla="*/ 63 h 93"/>
                <a:gd name="T24" fmla="*/ 44 w 90"/>
                <a:gd name="T25" fmla="*/ 71 h 93"/>
                <a:gd name="T26" fmla="*/ 28 w 90"/>
                <a:gd name="T27" fmla="*/ 73 h 93"/>
                <a:gd name="T28" fmla="*/ 32 w 90"/>
                <a:gd name="T29" fmla="*/ 92 h 93"/>
                <a:gd name="T30" fmla="*/ 14 w 90"/>
                <a:gd name="T31" fmla="*/ 87 h 93"/>
                <a:gd name="T32" fmla="*/ 8 w 90"/>
                <a:gd name="T33" fmla="*/ 71 h 93"/>
                <a:gd name="T34" fmla="*/ 32 w 90"/>
                <a:gd name="T35" fmla="*/ 63 h 93"/>
                <a:gd name="T36" fmla="*/ 10 w 90"/>
                <a:gd name="T37" fmla="*/ 58 h 93"/>
                <a:gd name="T38" fmla="*/ 0 w 90"/>
                <a:gd name="T39" fmla="*/ 36 h 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0" h="93">
                  <a:moveTo>
                    <a:pt x="0" y="36"/>
                  </a:moveTo>
                  <a:lnTo>
                    <a:pt x="10" y="16"/>
                  </a:lnTo>
                  <a:lnTo>
                    <a:pt x="39" y="5"/>
                  </a:lnTo>
                  <a:lnTo>
                    <a:pt x="76" y="8"/>
                  </a:lnTo>
                  <a:lnTo>
                    <a:pt x="89" y="0"/>
                  </a:lnTo>
                  <a:lnTo>
                    <a:pt x="83" y="18"/>
                  </a:lnTo>
                  <a:lnTo>
                    <a:pt x="60" y="13"/>
                  </a:lnTo>
                  <a:lnTo>
                    <a:pt x="46" y="31"/>
                  </a:lnTo>
                  <a:lnTo>
                    <a:pt x="34" y="24"/>
                  </a:lnTo>
                  <a:lnTo>
                    <a:pt x="44" y="45"/>
                  </a:lnTo>
                  <a:lnTo>
                    <a:pt x="34" y="50"/>
                  </a:lnTo>
                  <a:lnTo>
                    <a:pt x="55" y="63"/>
                  </a:lnTo>
                  <a:lnTo>
                    <a:pt x="55" y="71"/>
                  </a:lnTo>
                  <a:lnTo>
                    <a:pt x="36" y="73"/>
                  </a:lnTo>
                  <a:lnTo>
                    <a:pt x="41" y="92"/>
                  </a:lnTo>
                  <a:lnTo>
                    <a:pt x="18" y="87"/>
                  </a:lnTo>
                  <a:lnTo>
                    <a:pt x="10" y="71"/>
                  </a:lnTo>
                  <a:lnTo>
                    <a:pt x="41" y="63"/>
                  </a:lnTo>
                  <a:lnTo>
                    <a:pt x="12" y="58"/>
                  </a:lnTo>
                  <a:lnTo>
                    <a:pt x="0" y="3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12" name="Freeform 176"/>
            <p:cNvSpPr>
              <a:spLocks/>
            </p:cNvSpPr>
            <p:nvPr/>
          </p:nvSpPr>
          <p:spPr bwMode="auto">
            <a:xfrm>
              <a:off x="2845" y="2294"/>
              <a:ext cx="33" cy="2"/>
            </a:xfrm>
            <a:custGeom>
              <a:avLst/>
              <a:gdLst>
                <a:gd name="T0" fmla="*/ 0 w 38"/>
                <a:gd name="T1" fmla="*/ 0 h 2"/>
                <a:gd name="T2" fmla="*/ 3 w 38"/>
                <a:gd name="T3" fmla="*/ 1 h 2"/>
                <a:gd name="T4" fmla="*/ 28 w 38"/>
                <a:gd name="T5" fmla="*/ 0 h 2"/>
                <a:gd name="T6" fmla="*/ 9 w 38"/>
                <a:gd name="T7" fmla="*/ 0 h 2"/>
                <a:gd name="T8" fmla="*/ 0 w 38"/>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
                  <a:moveTo>
                    <a:pt x="0" y="0"/>
                  </a:moveTo>
                  <a:lnTo>
                    <a:pt x="3" y="1"/>
                  </a:lnTo>
                  <a:lnTo>
                    <a:pt x="37" y="0"/>
                  </a:lnTo>
                  <a:lnTo>
                    <a:pt x="12" y="0"/>
                  </a:lnTo>
                  <a:lnTo>
                    <a:pt x="0" y="0"/>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13" name="Freeform 177"/>
            <p:cNvSpPr>
              <a:spLocks/>
            </p:cNvSpPr>
            <p:nvPr/>
          </p:nvSpPr>
          <p:spPr bwMode="auto">
            <a:xfrm>
              <a:off x="2845" y="2295"/>
              <a:ext cx="39" cy="6"/>
            </a:xfrm>
            <a:custGeom>
              <a:avLst/>
              <a:gdLst>
                <a:gd name="T0" fmla="*/ 0 w 44"/>
                <a:gd name="T1" fmla="*/ 5 h 6"/>
                <a:gd name="T2" fmla="*/ 3 w 44"/>
                <a:gd name="T3" fmla="*/ 0 h 6"/>
                <a:gd name="T4" fmla="*/ 34 w 44"/>
                <a:gd name="T5" fmla="*/ 5 h 6"/>
                <a:gd name="T6" fmla="*/ 11 w 44"/>
                <a:gd name="T7" fmla="*/ 5 h 6"/>
                <a:gd name="T8" fmla="*/ 0 w 44"/>
                <a:gd name="T9" fmla="*/ 5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6">
                  <a:moveTo>
                    <a:pt x="0" y="5"/>
                  </a:moveTo>
                  <a:lnTo>
                    <a:pt x="3" y="0"/>
                  </a:lnTo>
                  <a:lnTo>
                    <a:pt x="43" y="5"/>
                  </a:lnTo>
                  <a:lnTo>
                    <a:pt x="14" y="5"/>
                  </a:lnTo>
                  <a:lnTo>
                    <a:pt x="0" y="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14" name="Freeform 178"/>
            <p:cNvSpPr>
              <a:spLocks/>
            </p:cNvSpPr>
            <p:nvPr/>
          </p:nvSpPr>
          <p:spPr bwMode="auto">
            <a:xfrm>
              <a:off x="1584" y="1174"/>
              <a:ext cx="790" cy="650"/>
            </a:xfrm>
            <a:custGeom>
              <a:avLst/>
              <a:gdLst>
                <a:gd name="T0" fmla="*/ 77 w 889"/>
                <a:gd name="T1" fmla="*/ 153 h 650"/>
                <a:gd name="T2" fmla="*/ 92 w 889"/>
                <a:gd name="T3" fmla="*/ 124 h 650"/>
                <a:gd name="T4" fmla="*/ 61 w 889"/>
                <a:gd name="T5" fmla="*/ 111 h 650"/>
                <a:gd name="T6" fmla="*/ 130 w 889"/>
                <a:gd name="T7" fmla="*/ 61 h 650"/>
                <a:gd name="T8" fmla="*/ 202 w 889"/>
                <a:gd name="T9" fmla="*/ 41 h 650"/>
                <a:gd name="T10" fmla="*/ 258 w 889"/>
                <a:gd name="T11" fmla="*/ 64 h 650"/>
                <a:gd name="T12" fmla="*/ 244 w 889"/>
                <a:gd name="T13" fmla="*/ 36 h 650"/>
                <a:gd name="T14" fmla="*/ 327 w 889"/>
                <a:gd name="T15" fmla="*/ 52 h 650"/>
                <a:gd name="T16" fmla="*/ 371 w 889"/>
                <a:gd name="T17" fmla="*/ 36 h 650"/>
                <a:gd name="T18" fmla="*/ 308 w 889"/>
                <a:gd name="T19" fmla="*/ 12 h 650"/>
                <a:gd name="T20" fmla="*/ 383 w 889"/>
                <a:gd name="T21" fmla="*/ 28 h 650"/>
                <a:gd name="T22" fmla="*/ 380 w 889"/>
                <a:gd name="T23" fmla="*/ 2 h 650"/>
                <a:gd name="T24" fmla="*/ 528 w 889"/>
                <a:gd name="T25" fmla="*/ 10 h 650"/>
                <a:gd name="T26" fmla="*/ 539 w 889"/>
                <a:gd name="T27" fmla="*/ 12 h 650"/>
                <a:gd name="T28" fmla="*/ 588 w 889"/>
                <a:gd name="T29" fmla="*/ 34 h 650"/>
                <a:gd name="T30" fmla="*/ 449 w 889"/>
                <a:gd name="T31" fmla="*/ 59 h 650"/>
                <a:gd name="T32" fmla="*/ 523 w 889"/>
                <a:gd name="T33" fmla="*/ 75 h 650"/>
                <a:gd name="T34" fmla="*/ 605 w 889"/>
                <a:gd name="T35" fmla="*/ 67 h 650"/>
                <a:gd name="T36" fmla="*/ 664 w 889"/>
                <a:gd name="T37" fmla="*/ 59 h 650"/>
                <a:gd name="T38" fmla="*/ 593 w 889"/>
                <a:gd name="T39" fmla="*/ 103 h 650"/>
                <a:gd name="T40" fmla="*/ 640 w 889"/>
                <a:gd name="T41" fmla="*/ 119 h 650"/>
                <a:gd name="T42" fmla="*/ 597 w 889"/>
                <a:gd name="T43" fmla="*/ 161 h 650"/>
                <a:gd name="T44" fmla="*/ 602 w 889"/>
                <a:gd name="T45" fmla="*/ 194 h 650"/>
                <a:gd name="T46" fmla="*/ 591 w 889"/>
                <a:gd name="T47" fmla="*/ 220 h 650"/>
                <a:gd name="T48" fmla="*/ 613 w 889"/>
                <a:gd name="T49" fmla="*/ 241 h 650"/>
                <a:gd name="T50" fmla="*/ 586 w 889"/>
                <a:gd name="T51" fmla="*/ 265 h 650"/>
                <a:gd name="T52" fmla="*/ 599 w 889"/>
                <a:gd name="T53" fmla="*/ 285 h 650"/>
                <a:gd name="T54" fmla="*/ 605 w 889"/>
                <a:gd name="T55" fmla="*/ 311 h 650"/>
                <a:gd name="T56" fmla="*/ 531 w 889"/>
                <a:gd name="T57" fmla="*/ 324 h 650"/>
                <a:gd name="T58" fmla="*/ 547 w 889"/>
                <a:gd name="T59" fmla="*/ 358 h 650"/>
                <a:gd name="T60" fmla="*/ 586 w 889"/>
                <a:gd name="T61" fmla="*/ 371 h 650"/>
                <a:gd name="T62" fmla="*/ 582 w 889"/>
                <a:gd name="T63" fmla="*/ 394 h 650"/>
                <a:gd name="T64" fmla="*/ 523 w 889"/>
                <a:gd name="T65" fmla="*/ 369 h 650"/>
                <a:gd name="T66" fmla="*/ 535 w 889"/>
                <a:gd name="T67" fmla="*/ 407 h 650"/>
                <a:gd name="T68" fmla="*/ 537 w 889"/>
                <a:gd name="T69" fmla="*/ 449 h 650"/>
                <a:gd name="T70" fmla="*/ 472 w 889"/>
                <a:gd name="T71" fmla="*/ 465 h 650"/>
                <a:gd name="T72" fmla="*/ 426 w 889"/>
                <a:gd name="T73" fmla="*/ 516 h 650"/>
                <a:gd name="T74" fmla="*/ 405 w 889"/>
                <a:gd name="T75" fmla="*/ 503 h 650"/>
                <a:gd name="T76" fmla="*/ 366 w 889"/>
                <a:gd name="T77" fmla="*/ 540 h 650"/>
                <a:gd name="T78" fmla="*/ 364 w 889"/>
                <a:gd name="T79" fmla="*/ 569 h 650"/>
                <a:gd name="T80" fmla="*/ 364 w 889"/>
                <a:gd name="T81" fmla="*/ 587 h 650"/>
                <a:gd name="T82" fmla="*/ 337 w 889"/>
                <a:gd name="T83" fmla="*/ 641 h 650"/>
                <a:gd name="T84" fmla="*/ 286 w 889"/>
                <a:gd name="T85" fmla="*/ 633 h 650"/>
                <a:gd name="T86" fmla="*/ 274 w 889"/>
                <a:gd name="T87" fmla="*/ 617 h 650"/>
                <a:gd name="T88" fmla="*/ 249 w 889"/>
                <a:gd name="T89" fmla="*/ 558 h 650"/>
                <a:gd name="T90" fmla="*/ 241 w 889"/>
                <a:gd name="T91" fmla="*/ 529 h 650"/>
                <a:gd name="T92" fmla="*/ 232 w 889"/>
                <a:gd name="T93" fmla="*/ 465 h 650"/>
                <a:gd name="T94" fmla="*/ 230 w 889"/>
                <a:gd name="T95" fmla="*/ 457 h 650"/>
                <a:gd name="T96" fmla="*/ 237 w 889"/>
                <a:gd name="T97" fmla="*/ 413 h 650"/>
                <a:gd name="T98" fmla="*/ 258 w 889"/>
                <a:gd name="T99" fmla="*/ 396 h 650"/>
                <a:gd name="T100" fmla="*/ 243 w 889"/>
                <a:gd name="T101" fmla="*/ 377 h 650"/>
                <a:gd name="T102" fmla="*/ 218 w 889"/>
                <a:gd name="T103" fmla="*/ 377 h 650"/>
                <a:gd name="T104" fmla="*/ 199 w 889"/>
                <a:gd name="T105" fmla="*/ 361 h 650"/>
                <a:gd name="T106" fmla="*/ 188 w 889"/>
                <a:gd name="T107" fmla="*/ 295 h 650"/>
                <a:gd name="T108" fmla="*/ 139 w 889"/>
                <a:gd name="T109" fmla="*/ 244 h 650"/>
                <a:gd name="T110" fmla="*/ 76 w 889"/>
                <a:gd name="T111" fmla="*/ 254 h 650"/>
                <a:gd name="T112" fmla="*/ 17 w 889"/>
                <a:gd name="T113" fmla="*/ 220 h 650"/>
                <a:gd name="T114" fmla="*/ 74 w 889"/>
                <a:gd name="T115" fmla="*/ 204 h 6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89" h="650">
                  <a:moveTo>
                    <a:pt x="0" y="181"/>
                  </a:moveTo>
                  <a:lnTo>
                    <a:pt x="5" y="168"/>
                  </a:lnTo>
                  <a:lnTo>
                    <a:pt x="60" y="153"/>
                  </a:lnTo>
                  <a:lnTo>
                    <a:pt x="98" y="153"/>
                  </a:lnTo>
                  <a:lnTo>
                    <a:pt x="120" y="140"/>
                  </a:lnTo>
                  <a:lnTo>
                    <a:pt x="115" y="129"/>
                  </a:lnTo>
                  <a:lnTo>
                    <a:pt x="125" y="127"/>
                  </a:lnTo>
                  <a:lnTo>
                    <a:pt x="117" y="124"/>
                  </a:lnTo>
                  <a:lnTo>
                    <a:pt x="132" y="116"/>
                  </a:lnTo>
                  <a:lnTo>
                    <a:pt x="130" y="114"/>
                  </a:lnTo>
                  <a:lnTo>
                    <a:pt x="101" y="122"/>
                  </a:lnTo>
                  <a:lnTo>
                    <a:pt x="78" y="111"/>
                  </a:lnTo>
                  <a:lnTo>
                    <a:pt x="109" y="103"/>
                  </a:lnTo>
                  <a:lnTo>
                    <a:pt x="127" y="82"/>
                  </a:lnTo>
                  <a:lnTo>
                    <a:pt x="167" y="82"/>
                  </a:lnTo>
                  <a:lnTo>
                    <a:pt x="164" y="61"/>
                  </a:lnTo>
                  <a:lnTo>
                    <a:pt x="196" y="59"/>
                  </a:lnTo>
                  <a:lnTo>
                    <a:pt x="222" y="75"/>
                  </a:lnTo>
                  <a:lnTo>
                    <a:pt x="191" y="56"/>
                  </a:lnTo>
                  <a:lnTo>
                    <a:pt x="255" y="41"/>
                  </a:lnTo>
                  <a:lnTo>
                    <a:pt x="273" y="49"/>
                  </a:lnTo>
                  <a:lnTo>
                    <a:pt x="273" y="69"/>
                  </a:lnTo>
                  <a:lnTo>
                    <a:pt x="284" y="52"/>
                  </a:lnTo>
                  <a:lnTo>
                    <a:pt x="326" y="64"/>
                  </a:lnTo>
                  <a:lnTo>
                    <a:pt x="313" y="56"/>
                  </a:lnTo>
                  <a:lnTo>
                    <a:pt x="331" y="59"/>
                  </a:lnTo>
                  <a:lnTo>
                    <a:pt x="315" y="47"/>
                  </a:lnTo>
                  <a:lnTo>
                    <a:pt x="310" y="36"/>
                  </a:lnTo>
                  <a:lnTo>
                    <a:pt x="318" y="36"/>
                  </a:lnTo>
                  <a:lnTo>
                    <a:pt x="401" y="61"/>
                  </a:lnTo>
                  <a:lnTo>
                    <a:pt x="395" y="52"/>
                  </a:lnTo>
                  <a:lnTo>
                    <a:pt x="414" y="52"/>
                  </a:lnTo>
                  <a:lnTo>
                    <a:pt x="401" y="44"/>
                  </a:lnTo>
                  <a:lnTo>
                    <a:pt x="432" y="47"/>
                  </a:lnTo>
                  <a:lnTo>
                    <a:pt x="388" y="28"/>
                  </a:lnTo>
                  <a:lnTo>
                    <a:pt x="469" y="36"/>
                  </a:lnTo>
                  <a:lnTo>
                    <a:pt x="451" y="26"/>
                  </a:lnTo>
                  <a:lnTo>
                    <a:pt x="401" y="26"/>
                  </a:lnTo>
                  <a:lnTo>
                    <a:pt x="419" y="23"/>
                  </a:lnTo>
                  <a:lnTo>
                    <a:pt x="390" y="12"/>
                  </a:lnTo>
                  <a:lnTo>
                    <a:pt x="424" y="17"/>
                  </a:lnTo>
                  <a:lnTo>
                    <a:pt x="409" y="10"/>
                  </a:lnTo>
                  <a:lnTo>
                    <a:pt x="427" y="7"/>
                  </a:lnTo>
                  <a:lnTo>
                    <a:pt x="485" y="28"/>
                  </a:lnTo>
                  <a:lnTo>
                    <a:pt x="480" y="20"/>
                  </a:lnTo>
                  <a:lnTo>
                    <a:pt x="508" y="12"/>
                  </a:lnTo>
                  <a:lnTo>
                    <a:pt x="482" y="10"/>
                  </a:lnTo>
                  <a:lnTo>
                    <a:pt x="482" y="2"/>
                  </a:lnTo>
                  <a:lnTo>
                    <a:pt x="498" y="0"/>
                  </a:lnTo>
                  <a:lnTo>
                    <a:pt x="662" y="2"/>
                  </a:lnTo>
                  <a:lnTo>
                    <a:pt x="674" y="5"/>
                  </a:lnTo>
                  <a:lnTo>
                    <a:pt x="669" y="10"/>
                  </a:lnTo>
                  <a:lnTo>
                    <a:pt x="557" y="12"/>
                  </a:lnTo>
                  <a:lnTo>
                    <a:pt x="570" y="17"/>
                  </a:lnTo>
                  <a:lnTo>
                    <a:pt x="529" y="23"/>
                  </a:lnTo>
                  <a:lnTo>
                    <a:pt x="682" y="12"/>
                  </a:lnTo>
                  <a:lnTo>
                    <a:pt x="687" y="20"/>
                  </a:lnTo>
                  <a:lnTo>
                    <a:pt x="669" y="28"/>
                  </a:lnTo>
                  <a:lnTo>
                    <a:pt x="703" y="23"/>
                  </a:lnTo>
                  <a:lnTo>
                    <a:pt x="745" y="34"/>
                  </a:lnTo>
                  <a:lnTo>
                    <a:pt x="682" y="49"/>
                  </a:lnTo>
                  <a:lnTo>
                    <a:pt x="586" y="47"/>
                  </a:lnTo>
                  <a:lnTo>
                    <a:pt x="607" y="52"/>
                  </a:lnTo>
                  <a:lnTo>
                    <a:pt x="568" y="59"/>
                  </a:lnTo>
                  <a:lnTo>
                    <a:pt x="568" y="67"/>
                  </a:lnTo>
                  <a:lnTo>
                    <a:pt x="677" y="56"/>
                  </a:lnTo>
                  <a:lnTo>
                    <a:pt x="682" y="61"/>
                  </a:lnTo>
                  <a:lnTo>
                    <a:pt x="662" y="75"/>
                  </a:lnTo>
                  <a:lnTo>
                    <a:pt x="732" y="52"/>
                  </a:lnTo>
                  <a:lnTo>
                    <a:pt x="737" y="72"/>
                  </a:lnTo>
                  <a:lnTo>
                    <a:pt x="700" y="109"/>
                  </a:lnTo>
                  <a:lnTo>
                    <a:pt x="766" y="67"/>
                  </a:lnTo>
                  <a:lnTo>
                    <a:pt x="766" y="75"/>
                  </a:lnTo>
                  <a:lnTo>
                    <a:pt x="800" y="72"/>
                  </a:lnTo>
                  <a:lnTo>
                    <a:pt x="810" y="59"/>
                  </a:lnTo>
                  <a:lnTo>
                    <a:pt x="841" y="59"/>
                  </a:lnTo>
                  <a:lnTo>
                    <a:pt x="888" y="69"/>
                  </a:lnTo>
                  <a:lnTo>
                    <a:pt x="843" y="85"/>
                  </a:lnTo>
                  <a:lnTo>
                    <a:pt x="849" y="95"/>
                  </a:lnTo>
                  <a:lnTo>
                    <a:pt x="751" y="103"/>
                  </a:lnTo>
                  <a:lnTo>
                    <a:pt x="828" y="106"/>
                  </a:lnTo>
                  <a:lnTo>
                    <a:pt x="763" y="119"/>
                  </a:lnTo>
                  <a:lnTo>
                    <a:pt x="771" y="129"/>
                  </a:lnTo>
                  <a:lnTo>
                    <a:pt x="810" y="119"/>
                  </a:lnTo>
                  <a:lnTo>
                    <a:pt x="782" y="135"/>
                  </a:lnTo>
                  <a:lnTo>
                    <a:pt x="776" y="151"/>
                  </a:lnTo>
                  <a:lnTo>
                    <a:pt x="787" y="145"/>
                  </a:lnTo>
                  <a:lnTo>
                    <a:pt x="756" y="161"/>
                  </a:lnTo>
                  <a:lnTo>
                    <a:pt x="745" y="194"/>
                  </a:lnTo>
                  <a:lnTo>
                    <a:pt x="761" y="189"/>
                  </a:lnTo>
                  <a:lnTo>
                    <a:pt x="785" y="194"/>
                  </a:lnTo>
                  <a:lnTo>
                    <a:pt x="763" y="194"/>
                  </a:lnTo>
                  <a:lnTo>
                    <a:pt x="763" y="204"/>
                  </a:lnTo>
                  <a:lnTo>
                    <a:pt x="797" y="207"/>
                  </a:lnTo>
                  <a:lnTo>
                    <a:pt x="800" y="223"/>
                  </a:lnTo>
                  <a:lnTo>
                    <a:pt x="748" y="220"/>
                  </a:lnTo>
                  <a:lnTo>
                    <a:pt x="761" y="223"/>
                  </a:lnTo>
                  <a:lnTo>
                    <a:pt x="734" y="228"/>
                  </a:lnTo>
                  <a:lnTo>
                    <a:pt x="748" y="241"/>
                  </a:lnTo>
                  <a:lnTo>
                    <a:pt x="776" y="241"/>
                  </a:lnTo>
                  <a:lnTo>
                    <a:pt x="758" y="252"/>
                  </a:lnTo>
                  <a:lnTo>
                    <a:pt x="779" y="257"/>
                  </a:lnTo>
                  <a:lnTo>
                    <a:pt x="779" y="272"/>
                  </a:lnTo>
                  <a:lnTo>
                    <a:pt x="742" y="265"/>
                  </a:lnTo>
                  <a:lnTo>
                    <a:pt x="763" y="272"/>
                  </a:lnTo>
                  <a:lnTo>
                    <a:pt x="751" y="277"/>
                  </a:lnTo>
                  <a:lnTo>
                    <a:pt x="761" y="277"/>
                  </a:lnTo>
                  <a:lnTo>
                    <a:pt x="758" y="285"/>
                  </a:lnTo>
                  <a:lnTo>
                    <a:pt x="787" y="295"/>
                  </a:lnTo>
                  <a:lnTo>
                    <a:pt x="742" y="293"/>
                  </a:lnTo>
                  <a:lnTo>
                    <a:pt x="737" y="298"/>
                  </a:lnTo>
                  <a:lnTo>
                    <a:pt x="766" y="311"/>
                  </a:lnTo>
                  <a:lnTo>
                    <a:pt x="763" y="321"/>
                  </a:lnTo>
                  <a:lnTo>
                    <a:pt x="737" y="329"/>
                  </a:lnTo>
                  <a:lnTo>
                    <a:pt x="711" y="311"/>
                  </a:lnTo>
                  <a:lnTo>
                    <a:pt x="672" y="324"/>
                  </a:lnTo>
                  <a:lnTo>
                    <a:pt x="700" y="335"/>
                  </a:lnTo>
                  <a:lnTo>
                    <a:pt x="672" y="343"/>
                  </a:lnTo>
                  <a:lnTo>
                    <a:pt x="703" y="343"/>
                  </a:lnTo>
                  <a:lnTo>
                    <a:pt x="692" y="358"/>
                  </a:lnTo>
                  <a:lnTo>
                    <a:pt x="706" y="350"/>
                  </a:lnTo>
                  <a:lnTo>
                    <a:pt x="737" y="363"/>
                  </a:lnTo>
                  <a:lnTo>
                    <a:pt x="724" y="374"/>
                  </a:lnTo>
                  <a:lnTo>
                    <a:pt x="742" y="371"/>
                  </a:lnTo>
                  <a:lnTo>
                    <a:pt x="737" y="381"/>
                  </a:lnTo>
                  <a:lnTo>
                    <a:pt x="748" y="377"/>
                  </a:lnTo>
                  <a:lnTo>
                    <a:pt x="751" y="402"/>
                  </a:lnTo>
                  <a:lnTo>
                    <a:pt x="737" y="394"/>
                  </a:lnTo>
                  <a:lnTo>
                    <a:pt x="734" y="402"/>
                  </a:lnTo>
                  <a:lnTo>
                    <a:pt x="721" y="402"/>
                  </a:lnTo>
                  <a:lnTo>
                    <a:pt x="703" y="381"/>
                  </a:lnTo>
                  <a:lnTo>
                    <a:pt x="662" y="369"/>
                  </a:lnTo>
                  <a:lnTo>
                    <a:pt x="692" y="383"/>
                  </a:lnTo>
                  <a:lnTo>
                    <a:pt x="654" y="389"/>
                  </a:lnTo>
                  <a:lnTo>
                    <a:pt x="641" y="402"/>
                  </a:lnTo>
                  <a:lnTo>
                    <a:pt x="677" y="407"/>
                  </a:lnTo>
                  <a:lnTo>
                    <a:pt x="646" y="415"/>
                  </a:lnTo>
                  <a:lnTo>
                    <a:pt x="695" y="407"/>
                  </a:lnTo>
                  <a:lnTo>
                    <a:pt x="740" y="418"/>
                  </a:lnTo>
                  <a:lnTo>
                    <a:pt x="680" y="449"/>
                  </a:lnTo>
                  <a:lnTo>
                    <a:pt x="625" y="465"/>
                  </a:lnTo>
                  <a:lnTo>
                    <a:pt x="602" y="465"/>
                  </a:lnTo>
                  <a:lnTo>
                    <a:pt x="589" y="452"/>
                  </a:lnTo>
                  <a:lnTo>
                    <a:pt x="597" y="465"/>
                  </a:lnTo>
                  <a:lnTo>
                    <a:pt x="581" y="472"/>
                  </a:lnTo>
                  <a:lnTo>
                    <a:pt x="557" y="505"/>
                  </a:lnTo>
                  <a:lnTo>
                    <a:pt x="541" y="503"/>
                  </a:lnTo>
                  <a:lnTo>
                    <a:pt x="539" y="516"/>
                  </a:lnTo>
                  <a:lnTo>
                    <a:pt x="521" y="519"/>
                  </a:lnTo>
                  <a:lnTo>
                    <a:pt x="513" y="513"/>
                  </a:lnTo>
                  <a:lnTo>
                    <a:pt x="521" y="505"/>
                  </a:lnTo>
                  <a:lnTo>
                    <a:pt x="513" y="503"/>
                  </a:lnTo>
                  <a:lnTo>
                    <a:pt x="506" y="524"/>
                  </a:lnTo>
                  <a:lnTo>
                    <a:pt x="477" y="527"/>
                  </a:lnTo>
                  <a:lnTo>
                    <a:pt x="480" y="537"/>
                  </a:lnTo>
                  <a:lnTo>
                    <a:pt x="464" y="540"/>
                  </a:lnTo>
                  <a:lnTo>
                    <a:pt x="477" y="553"/>
                  </a:lnTo>
                  <a:lnTo>
                    <a:pt x="461" y="553"/>
                  </a:lnTo>
                  <a:lnTo>
                    <a:pt x="474" y="569"/>
                  </a:lnTo>
                  <a:lnTo>
                    <a:pt x="461" y="569"/>
                  </a:lnTo>
                  <a:lnTo>
                    <a:pt x="471" y="571"/>
                  </a:lnTo>
                  <a:lnTo>
                    <a:pt x="461" y="584"/>
                  </a:lnTo>
                  <a:lnTo>
                    <a:pt x="451" y="581"/>
                  </a:lnTo>
                  <a:lnTo>
                    <a:pt x="461" y="587"/>
                  </a:lnTo>
                  <a:lnTo>
                    <a:pt x="440" y="592"/>
                  </a:lnTo>
                  <a:lnTo>
                    <a:pt x="451" y="612"/>
                  </a:lnTo>
                  <a:lnTo>
                    <a:pt x="440" y="641"/>
                  </a:lnTo>
                  <a:lnTo>
                    <a:pt x="427" y="641"/>
                  </a:lnTo>
                  <a:lnTo>
                    <a:pt x="437" y="649"/>
                  </a:lnTo>
                  <a:lnTo>
                    <a:pt x="406" y="649"/>
                  </a:lnTo>
                  <a:lnTo>
                    <a:pt x="401" y="630"/>
                  </a:lnTo>
                  <a:lnTo>
                    <a:pt x="362" y="633"/>
                  </a:lnTo>
                  <a:lnTo>
                    <a:pt x="370" y="628"/>
                  </a:lnTo>
                  <a:lnTo>
                    <a:pt x="352" y="620"/>
                  </a:lnTo>
                  <a:lnTo>
                    <a:pt x="362" y="617"/>
                  </a:lnTo>
                  <a:lnTo>
                    <a:pt x="347" y="617"/>
                  </a:lnTo>
                  <a:lnTo>
                    <a:pt x="352" y="607"/>
                  </a:lnTo>
                  <a:lnTo>
                    <a:pt x="342" y="607"/>
                  </a:lnTo>
                  <a:lnTo>
                    <a:pt x="315" y="571"/>
                  </a:lnTo>
                  <a:lnTo>
                    <a:pt x="315" y="558"/>
                  </a:lnTo>
                  <a:lnTo>
                    <a:pt x="334" y="547"/>
                  </a:lnTo>
                  <a:lnTo>
                    <a:pt x="326" y="542"/>
                  </a:lnTo>
                  <a:lnTo>
                    <a:pt x="307" y="555"/>
                  </a:lnTo>
                  <a:lnTo>
                    <a:pt x="305" y="529"/>
                  </a:lnTo>
                  <a:lnTo>
                    <a:pt x="286" y="513"/>
                  </a:lnTo>
                  <a:lnTo>
                    <a:pt x="289" y="493"/>
                  </a:lnTo>
                  <a:lnTo>
                    <a:pt x="278" y="486"/>
                  </a:lnTo>
                  <a:lnTo>
                    <a:pt x="294" y="465"/>
                  </a:lnTo>
                  <a:lnTo>
                    <a:pt x="286" y="462"/>
                  </a:lnTo>
                  <a:lnTo>
                    <a:pt x="320" y="465"/>
                  </a:lnTo>
                  <a:lnTo>
                    <a:pt x="318" y="457"/>
                  </a:lnTo>
                  <a:lnTo>
                    <a:pt x="292" y="457"/>
                  </a:lnTo>
                  <a:lnTo>
                    <a:pt x="328" y="438"/>
                  </a:lnTo>
                  <a:lnTo>
                    <a:pt x="320" y="433"/>
                  </a:lnTo>
                  <a:lnTo>
                    <a:pt x="328" y="415"/>
                  </a:lnTo>
                  <a:lnTo>
                    <a:pt x="300" y="413"/>
                  </a:lnTo>
                  <a:lnTo>
                    <a:pt x="271" y="396"/>
                  </a:lnTo>
                  <a:lnTo>
                    <a:pt x="326" y="407"/>
                  </a:lnTo>
                  <a:lnTo>
                    <a:pt x="318" y="399"/>
                  </a:lnTo>
                  <a:lnTo>
                    <a:pt x="326" y="396"/>
                  </a:lnTo>
                  <a:lnTo>
                    <a:pt x="305" y="386"/>
                  </a:lnTo>
                  <a:lnTo>
                    <a:pt x="313" y="381"/>
                  </a:lnTo>
                  <a:lnTo>
                    <a:pt x="297" y="383"/>
                  </a:lnTo>
                  <a:lnTo>
                    <a:pt x="307" y="377"/>
                  </a:lnTo>
                  <a:lnTo>
                    <a:pt x="292" y="379"/>
                  </a:lnTo>
                  <a:lnTo>
                    <a:pt x="310" y="371"/>
                  </a:lnTo>
                  <a:lnTo>
                    <a:pt x="284" y="361"/>
                  </a:lnTo>
                  <a:lnTo>
                    <a:pt x="276" y="377"/>
                  </a:lnTo>
                  <a:lnTo>
                    <a:pt x="255" y="379"/>
                  </a:lnTo>
                  <a:lnTo>
                    <a:pt x="250" y="371"/>
                  </a:lnTo>
                  <a:lnTo>
                    <a:pt x="266" y="361"/>
                  </a:lnTo>
                  <a:lnTo>
                    <a:pt x="252" y="361"/>
                  </a:lnTo>
                  <a:lnTo>
                    <a:pt x="271" y="340"/>
                  </a:lnTo>
                  <a:lnTo>
                    <a:pt x="252" y="335"/>
                  </a:lnTo>
                  <a:lnTo>
                    <a:pt x="258" y="321"/>
                  </a:lnTo>
                  <a:lnTo>
                    <a:pt x="237" y="295"/>
                  </a:lnTo>
                  <a:lnTo>
                    <a:pt x="244" y="293"/>
                  </a:lnTo>
                  <a:lnTo>
                    <a:pt x="211" y="268"/>
                  </a:lnTo>
                  <a:lnTo>
                    <a:pt x="208" y="257"/>
                  </a:lnTo>
                  <a:lnTo>
                    <a:pt x="175" y="244"/>
                  </a:lnTo>
                  <a:lnTo>
                    <a:pt x="141" y="238"/>
                  </a:lnTo>
                  <a:lnTo>
                    <a:pt x="112" y="246"/>
                  </a:lnTo>
                  <a:lnTo>
                    <a:pt x="88" y="241"/>
                  </a:lnTo>
                  <a:lnTo>
                    <a:pt x="96" y="254"/>
                  </a:lnTo>
                  <a:lnTo>
                    <a:pt x="71" y="246"/>
                  </a:lnTo>
                  <a:lnTo>
                    <a:pt x="50" y="236"/>
                  </a:lnTo>
                  <a:lnTo>
                    <a:pt x="71" y="228"/>
                  </a:lnTo>
                  <a:lnTo>
                    <a:pt x="21" y="220"/>
                  </a:lnTo>
                  <a:lnTo>
                    <a:pt x="40" y="212"/>
                  </a:lnTo>
                  <a:lnTo>
                    <a:pt x="98" y="215"/>
                  </a:lnTo>
                  <a:lnTo>
                    <a:pt x="104" y="207"/>
                  </a:lnTo>
                  <a:lnTo>
                    <a:pt x="93" y="204"/>
                  </a:lnTo>
                  <a:lnTo>
                    <a:pt x="104" y="199"/>
                  </a:lnTo>
                  <a:lnTo>
                    <a:pt x="52" y="202"/>
                  </a:lnTo>
                  <a:lnTo>
                    <a:pt x="0" y="181"/>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15" name="Freeform 179"/>
            <p:cNvSpPr>
              <a:spLocks/>
            </p:cNvSpPr>
            <p:nvPr/>
          </p:nvSpPr>
          <p:spPr bwMode="auto">
            <a:xfrm>
              <a:off x="1584" y="1174"/>
              <a:ext cx="796" cy="656"/>
            </a:xfrm>
            <a:custGeom>
              <a:avLst/>
              <a:gdLst>
                <a:gd name="T0" fmla="*/ 78 w 895"/>
                <a:gd name="T1" fmla="*/ 154 h 656"/>
                <a:gd name="T2" fmla="*/ 93 w 895"/>
                <a:gd name="T3" fmla="*/ 125 h 656"/>
                <a:gd name="T4" fmla="*/ 62 w 895"/>
                <a:gd name="T5" fmla="*/ 112 h 656"/>
                <a:gd name="T6" fmla="*/ 131 w 895"/>
                <a:gd name="T7" fmla="*/ 62 h 656"/>
                <a:gd name="T8" fmla="*/ 204 w 895"/>
                <a:gd name="T9" fmla="*/ 41 h 656"/>
                <a:gd name="T10" fmla="*/ 260 w 895"/>
                <a:gd name="T11" fmla="*/ 65 h 656"/>
                <a:gd name="T12" fmla="*/ 246 w 895"/>
                <a:gd name="T13" fmla="*/ 36 h 656"/>
                <a:gd name="T14" fmla="*/ 330 w 895"/>
                <a:gd name="T15" fmla="*/ 52 h 656"/>
                <a:gd name="T16" fmla="*/ 374 w 895"/>
                <a:gd name="T17" fmla="*/ 36 h 656"/>
                <a:gd name="T18" fmla="*/ 311 w 895"/>
                <a:gd name="T19" fmla="*/ 12 h 656"/>
                <a:gd name="T20" fmla="*/ 386 w 895"/>
                <a:gd name="T21" fmla="*/ 28 h 656"/>
                <a:gd name="T22" fmla="*/ 383 w 895"/>
                <a:gd name="T23" fmla="*/ 2 h 656"/>
                <a:gd name="T24" fmla="*/ 533 w 895"/>
                <a:gd name="T25" fmla="*/ 10 h 656"/>
                <a:gd name="T26" fmla="*/ 543 w 895"/>
                <a:gd name="T27" fmla="*/ 12 h 656"/>
                <a:gd name="T28" fmla="*/ 593 w 895"/>
                <a:gd name="T29" fmla="*/ 34 h 656"/>
                <a:gd name="T30" fmla="*/ 453 w 895"/>
                <a:gd name="T31" fmla="*/ 60 h 656"/>
                <a:gd name="T32" fmla="*/ 527 w 895"/>
                <a:gd name="T33" fmla="*/ 76 h 656"/>
                <a:gd name="T34" fmla="*/ 610 w 895"/>
                <a:gd name="T35" fmla="*/ 68 h 656"/>
                <a:gd name="T36" fmla="*/ 670 w 895"/>
                <a:gd name="T37" fmla="*/ 60 h 656"/>
                <a:gd name="T38" fmla="*/ 598 w 895"/>
                <a:gd name="T39" fmla="*/ 104 h 656"/>
                <a:gd name="T40" fmla="*/ 645 w 895"/>
                <a:gd name="T41" fmla="*/ 120 h 656"/>
                <a:gd name="T42" fmla="*/ 602 w 895"/>
                <a:gd name="T43" fmla="*/ 162 h 656"/>
                <a:gd name="T44" fmla="*/ 607 w 895"/>
                <a:gd name="T45" fmla="*/ 196 h 656"/>
                <a:gd name="T46" fmla="*/ 596 w 895"/>
                <a:gd name="T47" fmla="*/ 222 h 656"/>
                <a:gd name="T48" fmla="*/ 618 w 895"/>
                <a:gd name="T49" fmla="*/ 243 h 656"/>
                <a:gd name="T50" fmla="*/ 591 w 895"/>
                <a:gd name="T51" fmla="*/ 267 h 656"/>
                <a:gd name="T52" fmla="*/ 604 w 895"/>
                <a:gd name="T53" fmla="*/ 288 h 656"/>
                <a:gd name="T54" fmla="*/ 610 w 895"/>
                <a:gd name="T55" fmla="*/ 314 h 656"/>
                <a:gd name="T56" fmla="*/ 535 w 895"/>
                <a:gd name="T57" fmla="*/ 327 h 656"/>
                <a:gd name="T58" fmla="*/ 551 w 895"/>
                <a:gd name="T59" fmla="*/ 361 h 656"/>
                <a:gd name="T60" fmla="*/ 591 w 895"/>
                <a:gd name="T61" fmla="*/ 374 h 656"/>
                <a:gd name="T62" fmla="*/ 587 w 895"/>
                <a:gd name="T63" fmla="*/ 398 h 656"/>
                <a:gd name="T64" fmla="*/ 527 w 895"/>
                <a:gd name="T65" fmla="*/ 372 h 656"/>
                <a:gd name="T66" fmla="*/ 540 w 895"/>
                <a:gd name="T67" fmla="*/ 411 h 656"/>
                <a:gd name="T68" fmla="*/ 542 w 895"/>
                <a:gd name="T69" fmla="*/ 453 h 656"/>
                <a:gd name="T70" fmla="*/ 476 w 895"/>
                <a:gd name="T71" fmla="*/ 469 h 656"/>
                <a:gd name="T72" fmla="*/ 430 w 895"/>
                <a:gd name="T73" fmla="*/ 521 h 656"/>
                <a:gd name="T74" fmla="*/ 408 w 895"/>
                <a:gd name="T75" fmla="*/ 508 h 656"/>
                <a:gd name="T76" fmla="*/ 369 w 895"/>
                <a:gd name="T77" fmla="*/ 545 h 656"/>
                <a:gd name="T78" fmla="*/ 367 w 895"/>
                <a:gd name="T79" fmla="*/ 574 h 656"/>
                <a:gd name="T80" fmla="*/ 367 w 895"/>
                <a:gd name="T81" fmla="*/ 592 h 656"/>
                <a:gd name="T82" fmla="*/ 340 w 895"/>
                <a:gd name="T83" fmla="*/ 647 h 656"/>
                <a:gd name="T84" fmla="*/ 288 w 895"/>
                <a:gd name="T85" fmla="*/ 639 h 656"/>
                <a:gd name="T86" fmla="*/ 276 w 895"/>
                <a:gd name="T87" fmla="*/ 623 h 656"/>
                <a:gd name="T88" fmla="*/ 251 w 895"/>
                <a:gd name="T89" fmla="*/ 563 h 656"/>
                <a:gd name="T90" fmla="*/ 243 w 895"/>
                <a:gd name="T91" fmla="*/ 534 h 656"/>
                <a:gd name="T92" fmla="*/ 234 w 895"/>
                <a:gd name="T93" fmla="*/ 469 h 656"/>
                <a:gd name="T94" fmla="*/ 232 w 895"/>
                <a:gd name="T95" fmla="*/ 461 h 656"/>
                <a:gd name="T96" fmla="*/ 239 w 895"/>
                <a:gd name="T97" fmla="*/ 417 h 656"/>
                <a:gd name="T98" fmla="*/ 260 w 895"/>
                <a:gd name="T99" fmla="*/ 400 h 656"/>
                <a:gd name="T100" fmla="*/ 245 w 895"/>
                <a:gd name="T101" fmla="*/ 380 h 656"/>
                <a:gd name="T102" fmla="*/ 220 w 895"/>
                <a:gd name="T103" fmla="*/ 380 h 656"/>
                <a:gd name="T104" fmla="*/ 201 w 895"/>
                <a:gd name="T105" fmla="*/ 364 h 656"/>
                <a:gd name="T106" fmla="*/ 189 w 895"/>
                <a:gd name="T107" fmla="*/ 298 h 656"/>
                <a:gd name="T108" fmla="*/ 140 w 895"/>
                <a:gd name="T109" fmla="*/ 246 h 656"/>
                <a:gd name="T110" fmla="*/ 76 w 895"/>
                <a:gd name="T111" fmla="*/ 256 h 656"/>
                <a:gd name="T112" fmla="*/ 17 w 895"/>
                <a:gd name="T113" fmla="*/ 222 h 656"/>
                <a:gd name="T114" fmla="*/ 75 w 895"/>
                <a:gd name="T115" fmla="*/ 206 h 6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95" h="656">
                  <a:moveTo>
                    <a:pt x="0" y="183"/>
                  </a:moveTo>
                  <a:lnTo>
                    <a:pt x="5" y="170"/>
                  </a:lnTo>
                  <a:lnTo>
                    <a:pt x="60" y="154"/>
                  </a:lnTo>
                  <a:lnTo>
                    <a:pt x="99" y="154"/>
                  </a:lnTo>
                  <a:lnTo>
                    <a:pt x="121" y="141"/>
                  </a:lnTo>
                  <a:lnTo>
                    <a:pt x="116" y="130"/>
                  </a:lnTo>
                  <a:lnTo>
                    <a:pt x="126" y="128"/>
                  </a:lnTo>
                  <a:lnTo>
                    <a:pt x="118" y="125"/>
                  </a:lnTo>
                  <a:lnTo>
                    <a:pt x="133" y="117"/>
                  </a:lnTo>
                  <a:lnTo>
                    <a:pt x="131" y="115"/>
                  </a:lnTo>
                  <a:lnTo>
                    <a:pt x="102" y="123"/>
                  </a:lnTo>
                  <a:lnTo>
                    <a:pt x="79" y="112"/>
                  </a:lnTo>
                  <a:lnTo>
                    <a:pt x="110" y="104"/>
                  </a:lnTo>
                  <a:lnTo>
                    <a:pt x="128" y="83"/>
                  </a:lnTo>
                  <a:lnTo>
                    <a:pt x="168" y="83"/>
                  </a:lnTo>
                  <a:lnTo>
                    <a:pt x="165" y="62"/>
                  </a:lnTo>
                  <a:lnTo>
                    <a:pt x="197" y="60"/>
                  </a:lnTo>
                  <a:lnTo>
                    <a:pt x="223" y="76"/>
                  </a:lnTo>
                  <a:lnTo>
                    <a:pt x="192" y="57"/>
                  </a:lnTo>
                  <a:lnTo>
                    <a:pt x="257" y="41"/>
                  </a:lnTo>
                  <a:lnTo>
                    <a:pt x="275" y="49"/>
                  </a:lnTo>
                  <a:lnTo>
                    <a:pt x="275" y="70"/>
                  </a:lnTo>
                  <a:lnTo>
                    <a:pt x="286" y="52"/>
                  </a:lnTo>
                  <a:lnTo>
                    <a:pt x="328" y="65"/>
                  </a:lnTo>
                  <a:lnTo>
                    <a:pt x="315" y="57"/>
                  </a:lnTo>
                  <a:lnTo>
                    <a:pt x="333" y="60"/>
                  </a:lnTo>
                  <a:lnTo>
                    <a:pt x="317" y="47"/>
                  </a:lnTo>
                  <a:lnTo>
                    <a:pt x="312" y="36"/>
                  </a:lnTo>
                  <a:lnTo>
                    <a:pt x="320" y="36"/>
                  </a:lnTo>
                  <a:lnTo>
                    <a:pt x="404" y="62"/>
                  </a:lnTo>
                  <a:lnTo>
                    <a:pt x="398" y="52"/>
                  </a:lnTo>
                  <a:lnTo>
                    <a:pt x="417" y="52"/>
                  </a:lnTo>
                  <a:lnTo>
                    <a:pt x="404" y="44"/>
                  </a:lnTo>
                  <a:lnTo>
                    <a:pt x="435" y="47"/>
                  </a:lnTo>
                  <a:lnTo>
                    <a:pt x="391" y="28"/>
                  </a:lnTo>
                  <a:lnTo>
                    <a:pt x="472" y="36"/>
                  </a:lnTo>
                  <a:lnTo>
                    <a:pt x="454" y="26"/>
                  </a:lnTo>
                  <a:lnTo>
                    <a:pt x="404" y="26"/>
                  </a:lnTo>
                  <a:lnTo>
                    <a:pt x="422" y="23"/>
                  </a:lnTo>
                  <a:lnTo>
                    <a:pt x="393" y="12"/>
                  </a:lnTo>
                  <a:lnTo>
                    <a:pt x="427" y="17"/>
                  </a:lnTo>
                  <a:lnTo>
                    <a:pt x="412" y="10"/>
                  </a:lnTo>
                  <a:lnTo>
                    <a:pt x="430" y="7"/>
                  </a:lnTo>
                  <a:lnTo>
                    <a:pt x="488" y="28"/>
                  </a:lnTo>
                  <a:lnTo>
                    <a:pt x="483" y="20"/>
                  </a:lnTo>
                  <a:lnTo>
                    <a:pt x="511" y="12"/>
                  </a:lnTo>
                  <a:lnTo>
                    <a:pt x="485" y="10"/>
                  </a:lnTo>
                  <a:lnTo>
                    <a:pt x="485" y="2"/>
                  </a:lnTo>
                  <a:lnTo>
                    <a:pt x="501" y="0"/>
                  </a:lnTo>
                  <a:lnTo>
                    <a:pt x="666" y="2"/>
                  </a:lnTo>
                  <a:lnTo>
                    <a:pt x="679" y="5"/>
                  </a:lnTo>
                  <a:lnTo>
                    <a:pt x="674" y="10"/>
                  </a:lnTo>
                  <a:lnTo>
                    <a:pt x="561" y="12"/>
                  </a:lnTo>
                  <a:lnTo>
                    <a:pt x="574" y="17"/>
                  </a:lnTo>
                  <a:lnTo>
                    <a:pt x="533" y="23"/>
                  </a:lnTo>
                  <a:lnTo>
                    <a:pt x="687" y="12"/>
                  </a:lnTo>
                  <a:lnTo>
                    <a:pt x="692" y="20"/>
                  </a:lnTo>
                  <a:lnTo>
                    <a:pt x="674" y="28"/>
                  </a:lnTo>
                  <a:lnTo>
                    <a:pt x="708" y="23"/>
                  </a:lnTo>
                  <a:lnTo>
                    <a:pt x="750" y="34"/>
                  </a:lnTo>
                  <a:lnTo>
                    <a:pt x="687" y="49"/>
                  </a:lnTo>
                  <a:lnTo>
                    <a:pt x="590" y="47"/>
                  </a:lnTo>
                  <a:lnTo>
                    <a:pt x="611" y="52"/>
                  </a:lnTo>
                  <a:lnTo>
                    <a:pt x="572" y="60"/>
                  </a:lnTo>
                  <a:lnTo>
                    <a:pt x="572" y="68"/>
                  </a:lnTo>
                  <a:lnTo>
                    <a:pt x="682" y="57"/>
                  </a:lnTo>
                  <a:lnTo>
                    <a:pt x="687" y="62"/>
                  </a:lnTo>
                  <a:lnTo>
                    <a:pt x="666" y="76"/>
                  </a:lnTo>
                  <a:lnTo>
                    <a:pt x="737" y="52"/>
                  </a:lnTo>
                  <a:lnTo>
                    <a:pt x="742" y="73"/>
                  </a:lnTo>
                  <a:lnTo>
                    <a:pt x="705" y="110"/>
                  </a:lnTo>
                  <a:lnTo>
                    <a:pt x="771" y="68"/>
                  </a:lnTo>
                  <a:lnTo>
                    <a:pt x="771" y="76"/>
                  </a:lnTo>
                  <a:lnTo>
                    <a:pt x="805" y="73"/>
                  </a:lnTo>
                  <a:lnTo>
                    <a:pt x="815" y="60"/>
                  </a:lnTo>
                  <a:lnTo>
                    <a:pt x="847" y="60"/>
                  </a:lnTo>
                  <a:lnTo>
                    <a:pt x="894" y="70"/>
                  </a:lnTo>
                  <a:lnTo>
                    <a:pt x="849" y="86"/>
                  </a:lnTo>
                  <a:lnTo>
                    <a:pt x="855" y="96"/>
                  </a:lnTo>
                  <a:lnTo>
                    <a:pt x="756" y="104"/>
                  </a:lnTo>
                  <a:lnTo>
                    <a:pt x="834" y="107"/>
                  </a:lnTo>
                  <a:lnTo>
                    <a:pt x="768" y="120"/>
                  </a:lnTo>
                  <a:lnTo>
                    <a:pt x="776" y="130"/>
                  </a:lnTo>
                  <a:lnTo>
                    <a:pt x="815" y="120"/>
                  </a:lnTo>
                  <a:lnTo>
                    <a:pt x="787" y="136"/>
                  </a:lnTo>
                  <a:lnTo>
                    <a:pt x="781" y="152"/>
                  </a:lnTo>
                  <a:lnTo>
                    <a:pt x="792" y="146"/>
                  </a:lnTo>
                  <a:lnTo>
                    <a:pt x="761" y="162"/>
                  </a:lnTo>
                  <a:lnTo>
                    <a:pt x="750" y="196"/>
                  </a:lnTo>
                  <a:lnTo>
                    <a:pt x="766" y="191"/>
                  </a:lnTo>
                  <a:lnTo>
                    <a:pt x="790" y="196"/>
                  </a:lnTo>
                  <a:lnTo>
                    <a:pt x="768" y="196"/>
                  </a:lnTo>
                  <a:lnTo>
                    <a:pt x="768" y="206"/>
                  </a:lnTo>
                  <a:lnTo>
                    <a:pt x="802" y="209"/>
                  </a:lnTo>
                  <a:lnTo>
                    <a:pt x="805" y="225"/>
                  </a:lnTo>
                  <a:lnTo>
                    <a:pt x="753" y="222"/>
                  </a:lnTo>
                  <a:lnTo>
                    <a:pt x="766" y="225"/>
                  </a:lnTo>
                  <a:lnTo>
                    <a:pt x="739" y="230"/>
                  </a:lnTo>
                  <a:lnTo>
                    <a:pt x="753" y="243"/>
                  </a:lnTo>
                  <a:lnTo>
                    <a:pt x="781" y="243"/>
                  </a:lnTo>
                  <a:lnTo>
                    <a:pt x="763" y="254"/>
                  </a:lnTo>
                  <a:lnTo>
                    <a:pt x="784" y="259"/>
                  </a:lnTo>
                  <a:lnTo>
                    <a:pt x="784" y="275"/>
                  </a:lnTo>
                  <a:lnTo>
                    <a:pt x="747" y="267"/>
                  </a:lnTo>
                  <a:lnTo>
                    <a:pt x="768" y="275"/>
                  </a:lnTo>
                  <a:lnTo>
                    <a:pt x="756" y="280"/>
                  </a:lnTo>
                  <a:lnTo>
                    <a:pt x="766" y="280"/>
                  </a:lnTo>
                  <a:lnTo>
                    <a:pt x="763" y="288"/>
                  </a:lnTo>
                  <a:lnTo>
                    <a:pt x="792" y="298"/>
                  </a:lnTo>
                  <a:lnTo>
                    <a:pt x="747" y="296"/>
                  </a:lnTo>
                  <a:lnTo>
                    <a:pt x="742" y="301"/>
                  </a:lnTo>
                  <a:lnTo>
                    <a:pt x="771" y="314"/>
                  </a:lnTo>
                  <a:lnTo>
                    <a:pt x="768" y="324"/>
                  </a:lnTo>
                  <a:lnTo>
                    <a:pt x="742" y="332"/>
                  </a:lnTo>
                  <a:lnTo>
                    <a:pt x="716" y="314"/>
                  </a:lnTo>
                  <a:lnTo>
                    <a:pt x="677" y="327"/>
                  </a:lnTo>
                  <a:lnTo>
                    <a:pt x="705" y="338"/>
                  </a:lnTo>
                  <a:lnTo>
                    <a:pt x="677" y="346"/>
                  </a:lnTo>
                  <a:lnTo>
                    <a:pt x="708" y="346"/>
                  </a:lnTo>
                  <a:lnTo>
                    <a:pt x="697" y="361"/>
                  </a:lnTo>
                  <a:lnTo>
                    <a:pt x="711" y="353"/>
                  </a:lnTo>
                  <a:lnTo>
                    <a:pt x="742" y="366"/>
                  </a:lnTo>
                  <a:lnTo>
                    <a:pt x="729" y="377"/>
                  </a:lnTo>
                  <a:lnTo>
                    <a:pt x="747" y="374"/>
                  </a:lnTo>
                  <a:lnTo>
                    <a:pt x="742" y="385"/>
                  </a:lnTo>
                  <a:lnTo>
                    <a:pt x="753" y="380"/>
                  </a:lnTo>
                  <a:lnTo>
                    <a:pt x="756" y="406"/>
                  </a:lnTo>
                  <a:lnTo>
                    <a:pt x="742" y="398"/>
                  </a:lnTo>
                  <a:lnTo>
                    <a:pt x="739" y="406"/>
                  </a:lnTo>
                  <a:lnTo>
                    <a:pt x="726" y="406"/>
                  </a:lnTo>
                  <a:lnTo>
                    <a:pt x="708" y="385"/>
                  </a:lnTo>
                  <a:lnTo>
                    <a:pt x="666" y="372"/>
                  </a:lnTo>
                  <a:lnTo>
                    <a:pt x="697" y="387"/>
                  </a:lnTo>
                  <a:lnTo>
                    <a:pt x="658" y="393"/>
                  </a:lnTo>
                  <a:lnTo>
                    <a:pt x="645" y="406"/>
                  </a:lnTo>
                  <a:lnTo>
                    <a:pt x="682" y="411"/>
                  </a:lnTo>
                  <a:lnTo>
                    <a:pt x="650" y="419"/>
                  </a:lnTo>
                  <a:lnTo>
                    <a:pt x="700" y="411"/>
                  </a:lnTo>
                  <a:lnTo>
                    <a:pt x="745" y="422"/>
                  </a:lnTo>
                  <a:lnTo>
                    <a:pt x="685" y="453"/>
                  </a:lnTo>
                  <a:lnTo>
                    <a:pt x="629" y="469"/>
                  </a:lnTo>
                  <a:lnTo>
                    <a:pt x="606" y="469"/>
                  </a:lnTo>
                  <a:lnTo>
                    <a:pt x="593" y="456"/>
                  </a:lnTo>
                  <a:lnTo>
                    <a:pt x="601" y="469"/>
                  </a:lnTo>
                  <a:lnTo>
                    <a:pt x="585" y="476"/>
                  </a:lnTo>
                  <a:lnTo>
                    <a:pt x="561" y="510"/>
                  </a:lnTo>
                  <a:lnTo>
                    <a:pt x="545" y="508"/>
                  </a:lnTo>
                  <a:lnTo>
                    <a:pt x="543" y="521"/>
                  </a:lnTo>
                  <a:lnTo>
                    <a:pt x="525" y="524"/>
                  </a:lnTo>
                  <a:lnTo>
                    <a:pt x="516" y="518"/>
                  </a:lnTo>
                  <a:lnTo>
                    <a:pt x="525" y="510"/>
                  </a:lnTo>
                  <a:lnTo>
                    <a:pt x="516" y="508"/>
                  </a:lnTo>
                  <a:lnTo>
                    <a:pt x="509" y="529"/>
                  </a:lnTo>
                  <a:lnTo>
                    <a:pt x="480" y="532"/>
                  </a:lnTo>
                  <a:lnTo>
                    <a:pt x="483" y="542"/>
                  </a:lnTo>
                  <a:lnTo>
                    <a:pt x="467" y="545"/>
                  </a:lnTo>
                  <a:lnTo>
                    <a:pt x="480" y="558"/>
                  </a:lnTo>
                  <a:lnTo>
                    <a:pt x="464" y="558"/>
                  </a:lnTo>
                  <a:lnTo>
                    <a:pt x="477" y="574"/>
                  </a:lnTo>
                  <a:lnTo>
                    <a:pt x="464" y="574"/>
                  </a:lnTo>
                  <a:lnTo>
                    <a:pt x="474" y="576"/>
                  </a:lnTo>
                  <a:lnTo>
                    <a:pt x="464" y="589"/>
                  </a:lnTo>
                  <a:lnTo>
                    <a:pt x="454" y="586"/>
                  </a:lnTo>
                  <a:lnTo>
                    <a:pt x="464" y="592"/>
                  </a:lnTo>
                  <a:lnTo>
                    <a:pt x="443" y="597"/>
                  </a:lnTo>
                  <a:lnTo>
                    <a:pt x="454" y="618"/>
                  </a:lnTo>
                  <a:lnTo>
                    <a:pt x="443" y="647"/>
                  </a:lnTo>
                  <a:lnTo>
                    <a:pt x="430" y="647"/>
                  </a:lnTo>
                  <a:lnTo>
                    <a:pt x="440" y="655"/>
                  </a:lnTo>
                  <a:lnTo>
                    <a:pt x="409" y="655"/>
                  </a:lnTo>
                  <a:lnTo>
                    <a:pt x="404" y="636"/>
                  </a:lnTo>
                  <a:lnTo>
                    <a:pt x="364" y="639"/>
                  </a:lnTo>
                  <a:lnTo>
                    <a:pt x="373" y="634"/>
                  </a:lnTo>
                  <a:lnTo>
                    <a:pt x="354" y="626"/>
                  </a:lnTo>
                  <a:lnTo>
                    <a:pt x="364" y="623"/>
                  </a:lnTo>
                  <a:lnTo>
                    <a:pt x="349" y="623"/>
                  </a:lnTo>
                  <a:lnTo>
                    <a:pt x="354" y="613"/>
                  </a:lnTo>
                  <a:lnTo>
                    <a:pt x="344" y="613"/>
                  </a:lnTo>
                  <a:lnTo>
                    <a:pt x="317" y="576"/>
                  </a:lnTo>
                  <a:lnTo>
                    <a:pt x="317" y="563"/>
                  </a:lnTo>
                  <a:lnTo>
                    <a:pt x="336" y="552"/>
                  </a:lnTo>
                  <a:lnTo>
                    <a:pt x="328" y="547"/>
                  </a:lnTo>
                  <a:lnTo>
                    <a:pt x="309" y="560"/>
                  </a:lnTo>
                  <a:lnTo>
                    <a:pt x="307" y="534"/>
                  </a:lnTo>
                  <a:lnTo>
                    <a:pt x="288" y="518"/>
                  </a:lnTo>
                  <a:lnTo>
                    <a:pt x="291" y="498"/>
                  </a:lnTo>
                  <a:lnTo>
                    <a:pt x="280" y="490"/>
                  </a:lnTo>
                  <a:lnTo>
                    <a:pt x="296" y="469"/>
                  </a:lnTo>
                  <a:lnTo>
                    <a:pt x="288" y="466"/>
                  </a:lnTo>
                  <a:lnTo>
                    <a:pt x="322" y="469"/>
                  </a:lnTo>
                  <a:lnTo>
                    <a:pt x="320" y="461"/>
                  </a:lnTo>
                  <a:lnTo>
                    <a:pt x="294" y="461"/>
                  </a:lnTo>
                  <a:lnTo>
                    <a:pt x="330" y="442"/>
                  </a:lnTo>
                  <a:lnTo>
                    <a:pt x="322" y="437"/>
                  </a:lnTo>
                  <a:lnTo>
                    <a:pt x="330" y="419"/>
                  </a:lnTo>
                  <a:lnTo>
                    <a:pt x="302" y="417"/>
                  </a:lnTo>
                  <a:lnTo>
                    <a:pt x="273" y="400"/>
                  </a:lnTo>
                  <a:lnTo>
                    <a:pt x="328" y="411"/>
                  </a:lnTo>
                  <a:lnTo>
                    <a:pt x="320" y="403"/>
                  </a:lnTo>
                  <a:lnTo>
                    <a:pt x="328" y="400"/>
                  </a:lnTo>
                  <a:lnTo>
                    <a:pt x="307" y="390"/>
                  </a:lnTo>
                  <a:lnTo>
                    <a:pt x="315" y="385"/>
                  </a:lnTo>
                  <a:lnTo>
                    <a:pt x="299" y="387"/>
                  </a:lnTo>
                  <a:lnTo>
                    <a:pt x="309" y="380"/>
                  </a:lnTo>
                  <a:lnTo>
                    <a:pt x="294" y="382"/>
                  </a:lnTo>
                  <a:lnTo>
                    <a:pt x="312" y="374"/>
                  </a:lnTo>
                  <a:lnTo>
                    <a:pt x="286" y="364"/>
                  </a:lnTo>
                  <a:lnTo>
                    <a:pt x="278" y="380"/>
                  </a:lnTo>
                  <a:lnTo>
                    <a:pt x="257" y="382"/>
                  </a:lnTo>
                  <a:lnTo>
                    <a:pt x="252" y="374"/>
                  </a:lnTo>
                  <a:lnTo>
                    <a:pt x="268" y="364"/>
                  </a:lnTo>
                  <a:lnTo>
                    <a:pt x="254" y="364"/>
                  </a:lnTo>
                  <a:lnTo>
                    <a:pt x="273" y="343"/>
                  </a:lnTo>
                  <a:lnTo>
                    <a:pt x="254" y="338"/>
                  </a:lnTo>
                  <a:lnTo>
                    <a:pt x="260" y="324"/>
                  </a:lnTo>
                  <a:lnTo>
                    <a:pt x="239" y="298"/>
                  </a:lnTo>
                  <a:lnTo>
                    <a:pt x="246" y="296"/>
                  </a:lnTo>
                  <a:lnTo>
                    <a:pt x="212" y="270"/>
                  </a:lnTo>
                  <a:lnTo>
                    <a:pt x="209" y="259"/>
                  </a:lnTo>
                  <a:lnTo>
                    <a:pt x="176" y="246"/>
                  </a:lnTo>
                  <a:lnTo>
                    <a:pt x="142" y="240"/>
                  </a:lnTo>
                  <a:lnTo>
                    <a:pt x="113" y="248"/>
                  </a:lnTo>
                  <a:lnTo>
                    <a:pt x="89" y="243"/>
                  </a:lnTo>
                  <a:lnTo>
                    <a:pt x="97" y="256"/>
                  </a:lnTo>
                  <a:lnTo>
                    <a:pt x="71" y="248"/>
                  </a:lnTo>
                  <a:lnTo>
                    <a:pt x="50" y="238"/>
                  </a:lnTo>
                  <a:lnTo>
                    <a:pt x="71" y="230"/>
                  </a:lnTo>
                  <a:lnTo>
                    <a:pt x="21" y="222"/>
                  </a:lnTo>
                  <a:lnTo>
                    <a:pt x="40" y="214"/>
                  </a:lnTo>
                  <a:lnTo>
                    <a:pt x="99" y="217"/>
                  </a:lnTo>
                  <a:lnTo>
                    <a:pt x="105" y="209"/>
                  </a:lnTo>
                  <a:lnTo>
                    <a:pt x="94" y="206"/>
                  </a:lnTo>
                  <a:lnTo>
                    <a:pt x="105" y="201"/>
                  </a:lnTo>
                  <a:lnTo>
                    <a:pt x="52" y="204"/>
                  </a:lnTo>
                  <a:lnTo>
                    <a:pt x="0" y="18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16" name="Freeform 180"/>
            <p:cNvSpPr>
              <a:spLocks/>
            </p:cNvSpPr>
            <p:nvPr/>
          </p:nvSpPr>
          <p:spPr bwMode="auto">
            <a:xfrm>
              <a:off x="1332" y="2576"/>
              <a:ext cx="48" cy="55"/>
            </a:xfrm>
            <a:custGeom>
              <a:avLst/>
              <a:gdLst>
                <a:gd name="T0" fmla="*/ 0 w 54"/>
                <a:gd name="T1" fmla="*/ 42 h 55"/>
                <a:gd name="T2" fmla="*/ 8 w 54"/>
                <a:gd name="T3" fmla="*/ 21 h 55"/>
                <a:gd name="T4" fmla="*/ 18 w 54"/>
                <a:gd name="T5" fmla="*/ 21 h 55"/>
                <a:gd name="T6" fmla="*/ 8 w 54"/>
                <a:gd name="T7" fmla="*/ 5 h 55"/>
                <a:gd name="T8" fmla="*/ 32 w 54"/>
                <a:gd name="T9" fmla="*/ 0 h 55"/>
                <a:gd name="T10" fmla="*/ 36 w 54"/>
                <a:gd name="T11" fmla="*/ 26 h 55"/>
                <a:gd name="T12" fmla="*/ 42 w 54"/>
                <a:gd name="T13" fmla="*/ 28 h 55"/>
                <a:gd name="T14" fmla="*/ 31 w 54"/>
                <a:gd name="T15" fmla="*/ 45 h 55"/>
                <a:gd name="T16" fmla="*/ 23 w 54"/>
                <a:gd name="T17" fmla="*/ 54 h 55"/>
                <a:gd name="T18" fmla="*/ 0 w 54"/>
                <a:gd name="T19" fmla="*/ 42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5">
                  <a:moveTo>
                    <a:pt x="0" y="42"/>
                  </a:moveTo>
                  <a:lnTo>
                    <a:pt x="10" y="21"/>
                  </a:lnTo>
                  <a:lnTo>
                    <a:pt x="22" y="21"/>
                  </a:lnTo>
                  <a:lnTo>
                    <a:pt x="10" y="5"/>
                  </a:lnTo>
                  <a:lnTo>
                    <a:pt x="40" y="0"/>
                  </a:lnTo>
                  <a:lnTo>
                    <a:pt x="46" y="26"/>
                  </a:lnTo>
                  <a:lnTo>
                    <a:pt x="53" y="28"/>
                  </a:lnTo>
                  <a:lnTo>
                    <a:pt x="39" y="45"/>
                  </a:lnTo>
                  <a:lnTo>
                    <a:pt x="29" y="54"/>
                  </a:lnTo>
                  <a:lnTo>
                    <a:pt x="0" y="42"/>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17" name="Freeform 181"/>
            <p:cNvSpPr>
              <a:spLocks/>
            </p:cNvSpPr>
            <p:nvPr/>
          </p:nvSpPr>
          <p:spPr bwMode="auto">
            <a:xfrm>
              <a:off x="1332" y="2576"/>
              <a:ext cx="53" cy="61"/>
            </a:xfrm>
            <a:custGeom>
              <a:avLst/>
              <a:gdLst>
                <a:gd name="T0" fmla="*/ 0 w 60"/>
                <a:gd name="T1" fmla="*/ 47 h 61"/>
                <a:gd name="T2" fmla="*/ 9 w 60"/>
                <a:gd name="T3" fmla="*/ 23 h 61"/>
                <a:gd name="T4" fmla="*/ 19 w 60"/>
                <a:gd name="T5" fmla="*/ 23 h 61"/>
                <a:gd name="T6" fmla="*/ 9 w 60"/>
                <a:gd name="T7" fmla="*/ 5 h 61"/>
                <a:gd name="T8" fmla="*/ 35 w 60"/>
                <a:gd name="T9" fmla="*/ 0 h 61"/>
                <a:gd name="T10" fmla="*/ 40 w 60"/>
                <a:gd name="T11" fmla="*/ 29 h 61"/>
                <a:gd name="T12" fmla="*/ 46 w 60"/>
                <a:gd name="T13" fmla="*/ 31 h 61"/>
                <a:gd name="T14" fmla="*/ 34 w 60"/>
                <a:gd name="T15" fmla="*/ 50 h 61"/>
                <a:gd name="T16" fmla="*/ 25 w 60"/>
                <a:gd name="T17" fmla="*/ 60 h 61"/>
                <a:gd name="T18" fmla="*/ 0 w 60"/>
                <a:gd name="T19" fmla="*/ 47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61">
                  <a:moveTo>
                    <a:pt x="0" y="47"/>
                  </a:moveTo>
                  <a:lnTo>
                    <a:pt x="11" y="23"/>
                  </a:lnTo>
                  <a:lnTo>
                    <a:pt x="24" y="23"/>
                  </a:lnTo>
                  <a:lnTo>
                    <a:pt x="11" y="5"/>
                  </a:lnTo>
                  <a:lnTo>
                    <a:pt x="45" y="0"/>
                  </a:lnTo>
                  <a:lnTo>
                    <a:pt x="51" y="29"/>
                  </a:lnTo>
                  <a:lnTo>
                    <a:pt x="59" y="31"/>
                  </a:lnTo>
                  <a:lnTo>
                    <a:pt x="43" y="50"/>
                  </a:lnTo>
                  <a:lnTo>
                    <a:pt x="32" y="60"/>
                  </a:lnTo>
                  <a:lnTo>
                    <a:pt x="0"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18" name="Freeform 182"/>
            <p:cNvSpPr>
              <a:spLocks/>
            </p:cNvSpPr>
            <p:nvPr/>
          </p:nvSpPr>
          <p:spPr bwMode="auto">
            <a:xfrm>
              <a:off x="2339" y="2652"/>
              <a:ext cx="94" cy="74"/>
            </a:xfrm>
            <a:custGeom>
              <a:avLst/>
              <a:gdLst>
                <a:gd name="T0" fmla="*/ 0 w 106"/>
                <a:gd name="T1" fmla="*/ 22 h 74"/>
                <a:gd name="T2" fmla="*/ 17 w 106"/>
                <a:gd name="T3" fmla="*/ 15 h 74"/>
                <a:gd name="T4" fmla="*/ 17 w 106"/>
                <a:gd name="T5" fmla="*/ 0 h 74"/>
                <a:gd name="T6" fmla="*/ 44 w 106"/>
                <a:gd name="T7" fmla="*/ 5 h 74"/>
                <a:gd name="T8" fmla="*/ 49 w 106"/>
                <a:gd name="T9" fmla="*/ 10 h 74"/>
                <a:gd name="T10" fmla="*/ 69 w 106"/>
                <a:gd name="T11" fmla="*/ 3 h 74"/>
                <a:gd name="T12" fmla="*/ 79 w 106"/>
                <a:gd name="T13" fmla="*/ 34 h 74"/>
                <a:gd name="T14" fmla="*/ 82 w 106"/>
                <a:gd name="T15" fmla="*/ 58 h 74"/>
                <a:gd name="T16" fmla="*/ 76 w 106"/>
                <a:gd name="T17" fmla="*/ 58 h 74"/>
                <a:gd name="T18" fmla="*/ 74 w 106"/>
                <a:gd name="T19" fmla="*/ 73 h 74"/>
                <a:gd name="T20" fmla="*/ 63 w 106"/>
                <a:gd name="T21" fmla="*/ 73 h 74"/>
                <a:gd name="T22" fmla="*/ 63 w 106"/>
                <a:gd name="T23" fmla="*/ 58 h 74"/>
                <a:gd name="T24" fmla="*/ 52 w 106"/>
                <a:gd name="T25" fmla="*/ 58 h 74"/>
                <a:gd name="T26" fmla="*/ 44 w 106"/>
                <a:gd name="T27" fmla="*/ 39 h 74"/>
                <a:gd name="T28" fmla="*/ 22 w 106"/>
                <a:gd name="T29" fmla="*/ 49 h 74"/>
                <a:gd name="T30" fmla="*/ 0 w 106"/>
                <a:gd name="T31" fmla="*/ 22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6" h="74">
                  <a:moveTo>
                    <a:pt x="0" y="22"/>
                  </a:moveTo>
                  <a:lnTo>
                    <a:pt x="21" y="15"/>
                  </a:lnTo>
                  <a:lnTo>
                    <a:pt x="21" y="0"/>
                  </a:lnTo>
                  <a:lnTo>
                    <a:pt x="56" y="5"/>
                  </a:lnTo>
                  <a:lnTo>
                    <a:pt x="62" y="10"/>
                  </a:lnTo>
                  <a:lnTo>
                    <a:pt x="88" y="3"/>
                  </a:lnTo>
                  <a:lnTo>
                    <a:pt x="100" y="34"/>
                  </a:lnTo>
                  <a:lnTo>
                    <a:pt x="105" y="58"/>
                  </a:lnTo>
                  <a:lnTo>
                    <a:pt x="97" y="58"/>
                  </a:lnTo>
                  <a:lnTo>
                    <a:pt x="95" y="73"/>
                  </a:lnTo>
                  <a:lnTo>
                    <a:pt x="80" y="73"/>
                  </a:lnTo>
                  <a:lnTo>
                    <a:pt x="80" y="58"/>
                  </a:lnTo>
                  <a:lnTo>
                    <a:pt x="67" y="58"/>
                  </a:lnTo>
                  <a:lnTo>
                    <a:pt x="56" y="39"/>
                  </a:lnTo>
                  <a:lnTo>
                    <a:pt x="28" y="49"/>
                  </a:lnTo>
                  <a:lnTo>
                    <a:pt x="0" y="2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19" name="Freeform 183"/>
            <p:cNvSpPr>
              <a:spLocks/>
            </p:cNvSpPr>
            <p:nvPr/>
          </p:nvSpPr>
          <p:spPr bwMode="auto">
            <a:xfrm>
              <a:off x="2339" y="2652"/>
              <a:ext cx="99" cy="80"/>
            </a:xfrm>
            <a:custGeom>
              <a:avLst/>
              <a:gdLst>
                <a:gd name="T0" fmla="*/ 0 w 112"/>
                <a:gd name="T1" fmla="*/ 24 h 80"/>
                <a:gd name="T2" fmla="*/ 17 w 112"/>
                <a:gd name="T3" fmla="*/ 16 h 80"/>
                <a:gd name="T4" fmla="*/ 17 w 112"/>
                <a:gd name="T5" fmla="*/ 0 h 80"/>
                <a:gd name="T6" fmla="*/ 46 w 112"/>
                <a:gd name="T7" fmla="*/ 5 h 80"/>
                <a:gd name="T8" fmla="*/ 51 w 112"/>
                <a:gd name="T9" fmla="*/ 11 h 80"/>
                <a:gd name="T10" fmla="*/ 72 w 112"/>
                <a:gd name="T11" fmla="*/ 3 h 80"/>
                <a:gd name="T12" fmla="*/ 83 w 112"/>
                <a:gd name="T13" fmla="*/ 37 h 80"/>
                <a:gd name="T14" fmla="*/ 87 w 112"/>
                <a:gd name="T15" fmla="*/ 63 h 80"/>
                <a:gd name="T16" fmla="*/ 80 w 112"/>
                <a:gd name="T17" fmla="*/ 63 h 80"/>
                <a:gd name="T18" fmla="*/ 78 w 112"/>
                <a:gd name="T19" fmla="*/ 79 h 80"/>
                <a:gd name="T20" fmla="*/ 66 w 112"/>
                <a:gd name="T21" fmla="*/ 79 h 80"/>
                <a:gd name="T22" fmla="*/ 66 w 112"/>
                <a:gd name="T23" fmla="*/ 63 h 80"/>
                <a:gd name="T24" fmla="*/ 56 w 112"/>
                <a:gd name="T25" fmla="*/ 63 h 80"/>
                <a:gd name="T26" fmla="*/ 46 w 112"/>
                <a:gd name="T27" fmla="*/ 42 h 80"/>
                <a:gd name="T28" fmla="*/ 24 w 112"/>
                <a:gd name="T29" fmla="*/ 53 h 80"/>
                <a:gd name="T30" fmla="*/ 0 w 112"/>
                <a:gd name="T31" fmla="*/ 24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80">
                  <a:moveTo>
                    <a:pt x="0" y="24"/>
                  </a:moveTo>
                  <a:lnTo>
                    <a:pt x="22" y="16"/>
                  </a:lnTo>
                  <a:lnTo>
                    <a:pt x="22" y="0"/>
                  </a:lnTo>
                  <a:lnTo>
                    <a:pt x="59" y="5"/>
                  </a:lnTo>
                  <a:lnTo>
                    <a:pt x="66" y="11"/>
                  </a:lnTo>
                  <a:lnTo>
                    <a:pt x="93" y="3"/>
                  </a:lnTo>
                  <a:lnTo>
                    <a:pt x="106" y="37"/>
                  </a:lnTo>
                  <a:lnTo>
                    <a:pt x="111" y="63"/>
                  </a:lnTo>
                  <a:lnTo>
                    <a:pt x="103" y="63"/>
                  </a:lnTo>
                  <a:lnTo>
                    <a:pt x="100" y="79"/>
                  </a:lnTo>
                  <a:lnTo>
                    <a:pt x="85" y="79"/>
                  </a:lnTo>
                  <a:lnTo>
                    <a:pt x="85" y="63"/>
                  </a:lnTo>
                  <a:lnTo>
                    <a:pt x="71" y="63"/>
                  </a:lnTo>
                  <a:lnTo>
                    <a:pt x="59" y="42"/>
                  </a:lnTo>
                  <a:lnTo>
                    <a:pt x="30" y="53"/>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20" name="Freeform 184"/>
            <p:cNvSpPr>
              <a:spLocks/>
            </p:cNvSpPr>
            <p:nvPr/>
          </p:nvSpPr>
          <p:spPr bwMode="auto">
            <a:xfrm>
              <a:off x="1735" y="2717"/>
              <a:ext cx="62" cy="95"/>
            </a:xfrm>
            <a:custGeom>
              <a:avLst/>
              <a:gdLst>
                <a:gd name="T0" fmla="*/ 0 w 69"/>
                <a:gd name="T1" fmla="*/ 30 h 95"/>
                <a:gd name="T2" fmla="*/ 8 w 69"/>
                <a:gd name="T3" fmla="*/ 45 h 95"/>
                <a:gd name="T4" fmla="*/ 20 w 69"/>
                <a:gd name="T5" fmla="*/ 55 h 95"/>
                <a:gd name="T6" fmla="*/ 18 w 69"/>
                <a:gd name="T7" fmla="*/ 82 h 95"/>
                <a:gd name="T8" fmla="*/ 23 w 69"/>
                <a:gd name="T9" fmla="*/ 94 h 95"/>
                <a:gd name="T10" fmla="*/ 55 w 69"/>
                <a:gd name="T11" fmla="*/ 89 h 95"/>
                <a:gd name="T12" fmla="*/ 36 w 69"/>
                <a:gd name="T13" fmla="*/ 60 h 95"/>
                <a:gd name="T14" fmla="*/ 49 w 69"/>
                <a:gd name="T15" fmla="*/ 35 h 95"/>
                <a:gd name="T16" fmla="*/ 18 w 69"/>
                <a:gd name="T17" fmla="*/ 0 h 95"/>
                <a:gd name="T18" fmla="*/ 5 w 69"/>
                <a:gd name="T19" fmla="*/ 10 h 95"/>
                <a:gd name="T20" fmla="*/ 11 w 69"/>
                <a:gd name="T21" fmla="*/ 18 h 95"/>
                <a:gd name="T22" fmla="*/ 0 w 69"/>
                <a:gd name="T23" fmla="*/ 30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9" h="95">
                  <a:moveTo>
                    <a:pt x="0" y="30"/>
                  </a:moveTo>
                  <a:lnTo>
                    <a:pt x="10" y="45"/>
                  </a:lnTo>
                  <a:lnTo>
                    <a:pt x="25" y="55"/>
                  </a:lnTo>
                  <a:lnTo>
                    <a:pt x="22" y="82"/>
                  </a:lnTo>
                  <a:lnTo>
                    <a:pt x="29" y="94"/>
                  </a:lnTo>
                  <a:lnTo>
                    <a:pt x="68" y="89"/>
                  </a:lnTo>
                  <a:lnTo>
                    <a:pt x="44" y="60"/>
                  </a:lnTo>
                  <a:lnTo>
                    <a:pt x="61" y="35"/>
                  </a:lnTo>
                  <a:lnTo>
                    <a:pt x="22" y="0"/>
                  </a:lnTo>
                  <a:lnTo>
                    <a:pt x="7" y="10"/>
                  </a:lnTo>
                  <a:lnTo>
                    <a:pt x="13" y="18"/>
                  </a:lnTo>
                  <a:lnTo>
                    <a:pt x="0" y="30"/>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21" name="Freeform 185"/>
            <p:cNvSpPr>
              <a:spLocks/>
            </p:cNvSpPr>
            <p:nvPr/>
          </p:nvSpPr>
          <p:spPr bwMode="auto">
            <a:xfrm>
              <a:off x="1735" y="2717"/>
              <a:ext cx="67" cy="101"/>
            </a:xfrm>
            <a:custGeom>
              <a:avLst/>
              <a:gdLst>
                <a:gd name="T0" fmla="*/ 0 w 75"/>
                <a:gd name="T1" fmla="*/ 32 h 101"/>
                <a:gd name="T2" fmla="*/ 9 w 75"/>
                <a:gd name="T3" fmla="*/ 48 h 101"/>
                <a:gd name="T4" fmla="*/ 21 w 75"/>
                <a:gd name="T5" fmla="*/ 58 h 101"/>
                <a:gd name="T6" fmla="*/ 19 w 75"/>
                <a:gd name="T7" fmla="*/ 87 h 101"/>
                <a:gd name="T8" fmla="*/ 26 w 75"/>
                <a:gd name="T9" fmla="*/ 100 h 101"/>
                <a:gd name="T10" fmla="*/ 59 w 75"/>
                <a:gd name="T11" fmla="*/ 95 h 101"/>
                <a:gd name="T12" fmla="*/ 38 w 75"/>
                <a:gd name="T13" fmla="*/ 64 h 101"/>
                <a:gd name="T14" fmla="*/ 53 w 75"/>
                <a:gd name="T15" fmla="*/ 37 h 101"/>
                <a:gd name="T16" fmla="*/ 19 w 75"/>
                <a:gd name="T17" fmla="*/ 0 h 101"/>
                <a:gd name="T18" fmla="*/ 6 w 75"/>
                <a:gd name="T19" fmla="*/ 11 h 101"/>
                <a:gd name="T20" fmla="*/ 12 w 75"/>
                <a:gd name="T21" fmla="*/ 19 h 101"/>
                <a:gd name="T22" fmla="*/ 0 w 75"/>
                <a:gd name="T23" fmla="*/ 32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 h="101">
                  <a:moveTo>
                    <a:pt x="0" y="32"/>
                  </a:moveTo>
                  <a:lnTo>
                    <a:pt x="11" y="48"/>
                  </a:lnTo>
                  <a:lnTo>
                    <a:pt x="27" y="58"/>
                  </a:lnTo>
                  <a:lnTo>
                    <a:pt x="24" y="87"/>
                  </a:lnTo>
                  <a:lnTo>
                    <a:pt x="32" y="100"/>
                  </a:lnTo>
                  <a:lnTo>
                    <a:pt x="74" y="95"/>
                  </a:lnTo>
                  <a:lnTo>
                    <a:pt x="48" y="64"/>
                  </a:lnTo>
                  <a:lnTo>
                    <a:pt x="66" y="37"/>
                  </a:lnTo>
                  <a:lnTo>
                    <a:pt x="24" y="0"/>
                  </a:lnTo>
                  <a:lnTo>
                    <a:pt x="8" y="11"/>
                  </a:lnTo>
                  <a:lnTo>
                    <a:pt x="14" y="19"/>
                  </a:lnTo>
                  <a:lnTo>
                    <a:pt x="0" y="3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22" name="Freeform 186"/>
            <p:cNvSpPr>
              <a:spLocks/>
            </p:cNvSpPr>
            <p:nvPr/>
          </p:nvSpPr>
          <p:spPr bwMode="auto">
            <a:xfrm>
              <a:off x="1370" y="2605"/>
              <a:ext cx="75" cy="39"/>
            </a:xfrm>
            <a:custGeom>
              <a:avLst/>
              <a:gdLst>
                <a:gd name="T0" fmla="*/ 0 w 84"/>
                <a:gd name="T1" fmla="*/ 18 h 39"/>
                <a:gd name="T2" fmla="*/ 12 w 84"/>
                <a:gd name="T3" fmla="*/ 2 h 39"/>
                <a:gd name="T4" fmla="*/ 47 w 84"/>
                <a:gd name="T5" fmla="*/ 0 h 39"/>
                <a:gd name="T6" fmla="*/ 66 w 84"/>
                <a:gd name="T7" fmla="*/ 11 h 39"/>
                <a:gd name="T8" fmla="*/ 48 w 84"/>
                <a:gd name="T9" fmla="*/ 14 h 39"/>
                <a:gd name="T10" fmla="*/ 21 w 84"/>
                <a:gd name="T11" fmla="*/ 38 h 39"/>
                <a:gd name="T12" fmla="*/ 17 w 84"/>
                <a:gd name="T13" fmla="*/ 34 h 39"/>
                <a:gd name="T14" fmla="*/ 0 w 84"/>
                <a:gd name="T15" fmla="*/ 18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39">
                  <a:moveTo>
                    <a:pt x="0" y="18"/>
                  </a:moveTo>
                  <a:lnTo>
                    <a:pt x="15" y="2"/>
                  </a:lnTo>
                  <a:lnTo>
                    <a:pt x="59" y="0"/>
                  </a:lnTo>
                  <a:lnTo>
                    <a:pt x="83" y="11"/>
                  </a:lnTo>
                  <a:lnTo>
                    <a:pt x="61" y="14"/>
                  </a:lnTo>
                  <a:lnTo>
                    <a:pt x="26" y="38"/>
                  </a:lnTo>
                  <a:lnTo>
                    <a:pt x="21" y="34"/>
                  </a:lnTo>
                  <a:lnTo>
                    <a:pt x="0" y="18"/>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23" name="Freeform 187"/>
            <p:cNvSpPr>
              <a:spLocks/>
            </p:cNvSpPr>
            <p:nvPr/>
          </p:nvSpPr>
          <p:spPr bwMode="auto">
            <a:xfrm>
              <a:off x="1370" y="2605"/>
              <a:ext cx="80" cy="45"/>
            </a:xfrm>
            <a:custGeom>
              <a:avLst/>
              <a:gdLst>
                <a:gd name="T0" fmla="*/ 0 w 90"/>
                <a:gd name="T1" fmla="*/ 21 h 45"/>
                <a:gd name="T2" fmla="*/ 12 w 90"/>
                <a:gd name="T3" fmla="*/ 2 h 45"/>
                <a:gd name="T4" fmla="*/ 50 w 90"/>
                <a:gd name="T5" fmla="*/ 0 h 45"/>
                <a:gd name="T6" fmla="*/ 70 w 90"/>
                <a:gd name="T7" fmla="*/ 13 h 45"/>
                <a:gd name="T8" fmla="*/ 52 w 90"/>
                <a:gd name="T9" fmla="*/ 16 h 45"/>
                <a:gd name="T10" fmla="*/ 22 w 90"/>
                <a:gd name="T11" fmla="*/ 44 h 45"/>
                <a:gd name="T12" fmla="*/ 18 w 90"/>
                <a:gd name="T13" fmla="*/ 39 h 45"/>
                <a:gd name="T14" fmla="*/ 0 w 90"/>
                <a:gd name="T15" fmla="*/ 21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45">
                  <a:moveTo>
                    <a:pt x="0" y="21"/>
                  </a:moveTo>
                  <a:lnTo>
                    <a:pt x="16" y="2"/>
                  </a:lnTo>
                  <a:lnTo>
                    <a:pt x="63" y="0"/>
                  </a:lnTo>
                  <a:lnTo>
                    <a:pt x="89" y="13"/>
                  </a:lnTo>
                  <a:lnTo>
                    <a:pt x="65" y="16"/>
                  </a:lnTo>
                  <a:lnTo>
                    <a:pt x="28" y="44"/>
                  </a:lnTo>
                  <a:lnTo>
                    <a:pt x="23" y="39"/>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24" name="Freeform 188"/>
            <p:cNvSpPr>
              <a:spLocks/>
            </p:cNvSpPr>
            <p:nvPr/>
          </p:nvSpPr>
          <p:spPr bwMode="auto">
            <a:xfrm>
              <a:off x="2747" y="2065"/>
              <a:ext cx="84" cy="44"/>
            </a:xfrm>
            <a:custGeom>
              <a:avLst/>
              <a:gdLst>
                <a:gd name="T0" fmla="*/ 0 w 95"/>
                <a:gd name="T1" fmla="*/ 27 h 44"/>
                <a:gd name="T2" fmla="*/ 12 w 95"/>
                <a:gd name="T3" fmla="*/ 6 h 44"/>
                <a:gd name="T4" fmla="*/ 27 w 95"/>
                <a:gd name="T5" fmla="*/ 11 h 44"/>
                <a:gd name="T6" fmla="*/ 50 w 95"/>
                <a:gd name="T7" fmla="*/ 0 h 44"/>
                <a:gd name="T8" fmla="*/ 65 w 95"/>
                <a:gd name="T9" fmla="*/ 2 h 44"/>
                <a:gd name="T10" fmla="*/ 73 w 95"/>
                <a:gd name="T11" fmla="*/ 9 h 44"/>
                <a:gd name="T12" fmla="*/ 47 w 95"/>
                <a:gd name="T13" fmla="*/ 39 h 44"/>
                <a:gd name="T14" fmla="*/ 21 w 95"/>
                <a:gd name="T15" fmla="*/ 43 h 44"/>
                <a:gd name="T16" fmla="*/ 0 w 95"/>
                <a:gd name="T17" fmla="*/ 27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44">
                  <a:moveTo>
                    <a:pt x="0" y="27"/>
                  </a:moveTo>
                  <a:lnTo>
                    <a:pt x="16" y="6"/>
                  </a:lnTo>
                  <a:lnTo>
                    <a:pt x="35" y="11"/>
                  </a:lnTo>
                  <a:lnTo>
                    <a:pt x="65" y="0"/>
                  </a:lnTo>
                  <a:lnTo>
                    <a:pt x="82" y="2"/>
                  </a:lnTo>
                  <a:lnTo>
                    <a:pt x="94" y="9"/>
                  </a:lnTo>
                  <a:lnTo>
                    <a:pt x="60" y="39"/>
                  </a:lnTo>
                  <a:lnTo>
                    <a:pt x="27" y="43"/>
                  </a:lnTo>
                  <a:lnTo>
                    <a:pt x="0" y="27"/>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25" name="Freeform 189"/>
            <p:cNvSpPr>
              <a:spLocks/>
            </p:cNvSpPr>
            <p:nvPr/>
          </p:nvSpPr>
          <p:spPr bwMode="auto">
            <a:xfrm>
              <a:off x="2747" y="2065"/>
              <a:ext cx="90" cy="50"/>
            </a:xfrm>
            <a:custGeom>
              <a:avLst/>
              <a:gdLst>
                <a:gd name="T0" fmla="*/ 0 w 101"/>
                <a:gd name="T1" fmla="*/ 31 h 50"/>
                <a:gd name="T2" fmla="*/ 13 w 101"/>
                <a:gd name="T3" fmla="*/ 7 h 50"/>
                <a:gd name="T4" fmla="*/ 29 w 101"/>
                <a:gd name="T5" fmla="*/ 13 h 50"/>
                <a:gd name="T6" fmla="*/ 54 w 101"/>
                <a:gd name="T7" fmla="*/ 0 h 50"/>
                <a:gd name="T8" fmla="*/ 70 w 101"/>
                <a:gd name="T9" fmla="*/ 2 h 50"/>
                <a:gd name="T10" fmla="*/ 79 w 101"/>
                <a:gd name="T11" fmla="*/ 10 h 50"/>
                <a:gd name="T12" fmla="*/ 51 w 101"/>
                <a:gd name="T13" fmla="*/ 44 h 50"/>
                <a:gd name="T14" fmla="*/ 23 w 101"/>
                <a:gd name="T15" fmla="*/ 49 h 50"/>
                <a:gd name="T16" fmla="*/ 0 w 101"/>
                <a:gd name="T17" fmla="*/ 31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 h="50">
                  <a:moveTo>
                    <a:pt x="0" y="31"/>
                  </a:moveTo>
                  <a:lnTo>
                    <a:pt x="17" y="7"/>
                  </a:lnTo>
                  <a:lnTo>
                    <a:pt x="37" y="13"/>
                  </a:lnTo>
                  <a:lnTo>
                    <a:pt x="69" y="0"/>
                  </a:lnTo>
                  <a:lnTo>
                    <a:pt x="87" y="2"/>
                  </a:lnTo>
                  <a:lnTo>
                    <a:pt x="100" y="10"/>
                  </a:lnTo>
                  <a:lnTo>
                    <a:pt x="64" y="44"/>
                  </a:lnTo>
                  <a:lnTo>
                    <a:pt x="29" y="49"/>
                  </a:lnTo>
                  <a:lnTo>
                    <a:pt x="0" y="3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26" name="Freeform 190"/>
            <p:cNvSpPr>
              <a:spLocks/>
            </p:cNvSpPr>
            <p:nvPr/>
          </p:nvSpPr>
          <p:spPr bwMode="auto">
            <a:xfrm>
              <a:off x="2218" y="1679"/>
              <a:ext cx="138" cy="71"/>
            </a:xfrm>
            <a:custGeom>
              <a:avLst/>
              <a:gdLst>
                <a:gd name="T0" fmla="*/ 0 w 155"/>
                <a:gd name="T1" fmla="*/ 27 h 71"/>
                <a:gd name="T2" fmla="*/ 9 w 155"/>
                <a:gd name="T3" fmla="*/ 25 h 71"/>
                <a:gd name="T4" fmla="*/ 3 w 155"/>
                <a:gd name="T5" fmla="*/ 18 h 71"/>
                <a:gd name="T6" fmla="*/ 12 w 155"/>
                <a:gd name="T7" fmla="*/ 22 h 71"/>
                <a:gd name="T8" fmla="*/ 9 w 155"/>
                <a:gd name="T9" fmla="*/ 10 h 71"/>
                <a:gd name="T10" fmla="*/ 20 w 155"/>
                <a:gd name="T11" fmla="*/ 15 h 71"/>
                <a:gd name="T12" fmla="*/ 14 w 155"/>
                <a:gd name="T13" fmla="*/ 3 h 71"/>
                <a:gd name="T14" fmla="*/ 34 w 155"/>
                <a:gd name="T15" fmla="*/ 12 h 71"/>
                <a:gd name="T16" fmla="*/ 37 w 155"/>
                <a:gd name="T17" fmla="*/ 32 h 71"/>
                <a:gd name="T18" fmla="*/ 45 w 155"/>
                <a:gd name="T19" fmla="*/ 10 h 71"/>
                <a:gd name="T20" fmla="*/ 56 w 155"/>
                <a:gd name="T21" fmla="*/ 18 h 71"/>
                <a:gd name="T22" fmla="*/ 64 w 155"/>
                <a:gd name="T23" fmla="*/ 7 h 71"/>
                <a:gd name="T24" fmla="*/ 70 w 155"/>
                <a:gd name="T25" fmla="*/ 22 h 71"/>
                <a:gd name="T26" fmla="*/ 69 w 155"/>
                <a:gd name="T27" fmla="*/ 10 h 71"/>
                <a:gd name="T28" fmla="*/ 91 w 155"/>
                <a:gd name="T29" fmla="*/ 10 h 71"/>
                <a:gd name="T30" fmla="*/ 92 w 155"/>
                <a:gd name="T31" fmla="*/ 0 h 71"/>
                <a:gd name="T32" fmla="*/ 100 w 155"/>
                <a:gd name="T33" fmla="*/ 7 h 71"/>
                <a:gd name="T34" fmla="*/ 112 w 155"/>
                <a:gd name="T35" fmla="*/ 5 h 71"/>
                <a:gd name="T36" fmla="*/ 104 w 155"/>
                <a:gd name="T37" fmla="*/ 10 h 71"/>
                <a:gd name="T38" fmla="*/ 122 w 155"/>
                <a:gd name="T39" fmla="*/ 34 h 71"/>
                <a:gd name="T40" fmla="*/ 109 w 155"/>
                <a:gd name="T41" fmla="*/ 51 h 71"/>
                <a:gd name="T42" fmla="*/ 61 w 155"/>
                <a:gd name="T43" fmla="*/ 70 h 71"/>
                <a:gd name="T44" fmla="*/ 20 w 155"/>
                <a:gd name="T45" fmla="*/ 64 h 71"/>
                <a:gd name="T46" fmla="*/ 31 w 155"/>
                <a:gd name="T47" fmla="*/ 43 h 71"/>
                <a:gd name="T48" fmla="*/ 6 w 155"/>
                <a:gd name="T49" fmla="*/ 39 h 71"/>
                <a:gd name="T50" fmla="*/ 28 w 155"/>
                <a:gd name="T51" fmla="*/ 34 h 71"/>
                <a:gd name="T52" fmla="*/ 22 w 155"/>
                <a:gd name="T53" fmla="*/ 32 h 71"/>
                <a:gd name="T54" fmla="*/ 31 w 155"/>
                <a:gd name="T55" fmla="*/ 27 h 71"/>
                <a:gd name="T56" fmla="*/ 0 w 155"/>
                <a:gd name="T57" fmla="*/ 27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5" h="71">
                  <a:moveTo>
                    <a:pt x="0" y="27"/>
                  </a:moveTo>
                  <a:lnTo>
                    <a:pt x="11" y="25"/>
                  </a:lnTo>
                  <a:lnTo>
                    <a:pt x="3" y="18"/>
                  </a:lnTo>
                  <a:lnTo>
                    <a:pt x="15" y="22"/>
                  </a:lnTo>
                  <a:lnTo>
                    <a:pt x="11" y="10"/>
                  </a:lnTo>
                  <a:lnTo>
                    <a:pt x="25" y="15"/>
                  </a:lnTo>
                  <a:lnTo>
                    <a:pt x="18" y="3"/>
                  </a:lnTo>
                  <a:lnTo>
                    <a:pt x="43" y="12"/>
                  </a:lnTo>
                  <a:lnTo>
                    <a:pt x="46" y="32"/>
                  </a:lnTo>
                  <a:lnTo>
                    <a:pt x="56" y="10"/>
                  </a:lnTo>
                  <a:lnTo>
                    <a:pt x="71" y="18"/>
                  </a:lnTo>
                  <a:lnTo>
                    <a:pt x="81" y="7"/>
                  </a:lnTo>
                  <a:lnTo>
                    <a:pt x="89" y="22"/>
                  </a:lnTo>
                  <a:lnTo>
                    <a:pt x="86" y="10"/>
                  </a:lnTo>
                  <a:lnTo>
                    <a:pt x="115" y="10"/>
                  </a:lnTo>
                  <a:lnTo>
                    <a:pt x="116" y="0"/>
                  </a:lnTo>
                  <a:lnTo>
                    <a:pt x="126" y="7"/>
                  </a:lnTo>
                  <a:lnTo>
                    <a:pt x="141" y="5"/>
                  </a:lnTo>
                  <a:lnTo>
                    <a:pt x="131" y="10"/>
                  </a:lnTo>
                  <a:lnTo>
                    <a:pt x="154" y="34"/>
                  </a:lnTo>
                  <a:lnTo>
                    <a:pt x="137" y="51"/>
                  </a:lnTo>
                  <a:lnTo>
                    <a:pt x="76" y="70"/>
                  </a:lnTo>
                  <a:lnTo>
                    <a:pt x="25" y="64"/>
                  </a:lnTo>
                  <a:lnTo>
                    <a:pt x="39" y="43"/>
                  </a:lnTo>
                  <a:lnTo>
                    <a:pt x="8" y="39"/>
                  </a:lnTo>
                  <a:lnTo>
                    <a:pt x="36" y="34"/>
                  </a:lnTo>
                  <a:lnTo>
                    <a:pt x="28" y="32"/>
                  </a:lnTo>
                  <a:lnTo>
                    <a:pt x="39" y="27"/>
                  </a:lnTo>
                  <a:lnTo>
                    <a:pt x="0" y="27"/>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27" name="Freeform 191"/>
            <p:cNvSpPr>
              <a:spLocks/>
            </p:cNvSpPr>
            <p:nvPr/>
          </p:nvSpPr>
          <p:spPr bwMode="auto">
            <a:xfrm>
              <a:off x="2218" y="1679"/>
              <a:ext cx="143" cy="77"/>
            </a:xfrm>
            <a:custGeom>
              <a:avLst/>
              <a:gdLst>
                <a:gd name="T0" fmla="*/ 0 w 161"/>
                <a:gd name="T1" fmla="*/ 29 h 77"/>
                <a:gd name="T2" fmla="*/ 9 w 161"/>
                <a:gd name="T3" fmla="*/ 27 h 77"/>
                <a:gd name="T4" fmla="*/ 3 w 161"/>
                <a:gd name="T5" fmla="*/ 19 h 77"/>
                <a:gd name="T6" fmla="*/ 12 w 161"/>
                <a:gd name="T7" fmla="*/ 24 h 77"/>
                <a:gd name="T8" fmla="*/ 9 w 161"/>
                <a:gd name="T9" fmla="*/ 11 h 77"/>
                <a:gd name="T10" fmla="*/ 20 w 161"/>
                <a:gd name="T11" fmla="*/ 16 h 77"/>
                <a:gd name="T12" fmla="*/ 15 w 161"/>
                <a:gd name="T13" fmla="*/ 3 h 77"/>
                <a:gd name="T14" fmla="*/ 36 w 161"/>
                <a:gd name="T15" fmla="*/ 13 h 77"/>
                <a:gd name="T16" fmla="*/ 38 w 161"/>
                <a:gd name="T17" fmla="*/ 35 h 77"/>
                <a:gd name="T18" fmla="*/ 46 w 161"/>
                <a:gd name="T19" fmla="*/ 11 h 77"/>
                <a:gd name="T20" fmla="*/ 59 w 161"/>
                <a:gd name="T21" fmla="*/ 19 h 77"/>
                <a:gd name="T22" fmla="*/ 67 w 161"/>
                <a:gd name="T23" fmla="*/ 8 h 77"/>
                <a:gd name="T24" fmla="*/ 73 w 161"/>
                <a:gd name="T25" fmla="*/ 24 h 77"/>
                <a:gd name="T26" fmla="*/ 70 w 161"/>
                <a:gd name="T27" fmla="*/ 11 h 77"/>
                <a:gd name="T28" fmla="*/ 94 w 161"/>
                <a:gd name="T29" fmla="*/ 11 h 77"/>
                <a:gd name="T30" fmla="*/ 95 w 161"/>
                <a:gd name="T31" fmla="*/ 0 h 77"/>
                <a:gd name="T32" fmla="*/ 103 w 161"/>
                <a:gd name="T33" fmla="*/ 8 h 77"/>
                <a:gd name="T34" fmla="*/ 116 w 161"/>
                <a:gd name="T35" fmla="*/ 5 h 77"/>
                <a:gd name="T36" fmla="*/ 107 w 161"/>
                <a:gd name="T37" fmla="*/ 11 h 77"/>
                <a:gd name="T38" fmla="*/ 126 w 161"/>
                <a:gd name="T39" fmla="*/ 37 h 77"/>
                <a:gd name="T40" fmla="*/ 112 w 161"/>
                <a:gd name="T41" fmla="*/ 55 h 77"/>
                <a:gd name="T42" fmla="*/ 62 w 161"/>
                <a:gd name="T43" fmla="*/ 76 h 77"/>
                <a:gd name="T44" fmla="*/ 20 w 161"/>
                <a:gd name="T45" fmla="*/ 69 h 77"/>
                <a:gd name="T46" fmla="*/ 32 w 161"/>
                <a:gd name="T47" fmla="*/ 47 h 77"/>
                <a:gd name="T48" fmla="*/ 6 w 161"/>
                <a:gd name="T49" fmla="*/ 42 h 77"/>
                <a:gd name="T50" fmla="*/ 29 w 161"/>
                <a:gd name="T51" fmla="*/ 37 h 77"/>
                <a:gd name="T52" fmla="*/ 23 w 161"/>
                <a:gd name="T53" fmla="*/ 35 h 77"/>
                <a:gd name="T54" fmla="*/ 32 w 161"/>
                <a:gd name="T55" fmla="*/ 29 h 77"/>
                <a:gd name="T56" fmla="*/ 0 w 161"/>
                <a:gd name="T57" fmla="*/ 29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1" h="77">
                  <a:moveTo>
                    <a:pt x="0" y="29"/>
                  </a:moveTo>
                  <a:lnTo>
                    <a:pt x="11" y="27"/>
                  </a:lnTo>
                  <a:lnTo>
                    <a:pt x="3" y="19"/>
                  </a:lnTo>
                  <a:lnTo>
                    <a:pt x="16" y="24"/>
                  </a:lnTo>
                  <a:lnTo>
                    <a:pt x="11" y="11"/>
                  </a:lnTo>
                  <a:lnTo>
                    <a:pt x="26" y="16"/>
                  </a:lnTo>
                  <a:lnTo>
                    <a:pt x="19" y="3"/>
                  </a:lnTo>
                  <a:lnTo>
                    <a:pt x="45" y="13"/>
                  </a:lnTo>
                  <a:lnTo>
                    <a:pt x="48" y="35"/>
                  </a:lnTo>
                  <a:lnTo>
                    <a:pt x="58" y="11"/>
                  </a:lnTo>
                  <a:lnTo>
                    <a:pt x="74" y="19"/>
                  </a:lnTo>
                  <a:lnTo>
                    <a:pt x="84" y="8"/>
                  </a:lnTo>
                  <a:lnTo>
                    <a:pt x="92" y="24"/>
                  </a:lnTo>
                  <a:lnTo>
                    <a:pt x="89" y="11"/>
                  </a:lnTo>
                  <a:lnTo>
                    <a:pt x="119" y="11"/>
                  </a:lnTo>
                  <a:lnTo>
                    <a:pt x="121" y="0"/>
                  </a:lnTo>
                  <a:lnTo>
                    <a:pt x="131" y="8"/>
                  </a:lnTo>
                  <a:lnTo>
                    <a:pt x="147" y="5"/>
                  </a:lnTo>
                  <a:lnTo>
                    <a:pt x="136" y="11"/>
                  </a:lnTo>
                  <a:lnTo>
                    <a:pt x="160" y="37"/>
                  </a:lnTo>
                  <a:lnTo>
                    <a:pt x="142" y="55"/>
                  </a:lnTo>
                  <a:lnTo>
                    <a:pt x="79" y="76"/>
                  </a:lnTo>
                  <a:lnTo>
                    <a:pt x="26" y="69"/>
                  </a:lnTo>
                  <a:lnTo>
                    <a:pt x="40" y="47"/>
                  </a:lnTo>
                  <a:lnTo>
                    <a:pt x="8" y="42"/>
                  </a:lnTo>
                  <a:lnTo>
                    <a:pt x="37" y="37"/>
                  </a:lnTo>
                  <a:lnTo>
                    <a:pt x="29" y="35"/>
                  </a:lnTo>
                  <a:lnTo>
                    <a:pt x="40" y="29"/>
                  </a:lnTo>
                  <a:lnTo>
                    <a:pt x="0" y="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28" name="Freeform 192"/>
            <p:cNvSpPr>
              <a:spLocks/>
            </p:cNvSpPr>
            <p:nvPr/>
          </p:nvSpPr>
          <p:spPr bwMode="auto">
            <a:xfrm>
              <a:off x="3429" y="2285"/>
              <a:ext cx="379" cy="433"/>
            </a:xfrm>
            <a:custGeom>
              <a:avLst/>
              <a:gdLst>
                <a:gd name="T0" fmla="*/ 0 w 427"/>
                <a:gd name="T1" fmla="*/ 199 h 433"/>
                <a:gd name="T2" fmla="*/ 8 w 427"/>
                <a:gd name="T3" fmla="*/ 186 h 433"/>
                <a:gd name="T4" fmla="*/ 34 w 427"/>
                <a:gd name="T5" fmla="*/ 186 h 433"/>
                <a:gd name="T6" fmla="*/ 16 w 427"/>
                <a:gd name="T7" fmla="*/ 142 h 433"/>
                <a:gd name="T8" fmla="*/ 26 w 427"/>
                <a:gd name="T9" fmla="*/ 131 h 433"/>
                <a:gd name="T10" fmla="*/ 40 w 427"/>
                <a:gd name="T11" fmla="*/ 131 h 433"/>
                <a:gd name="T12" fmla="*/ 75 w 427"/>
                <a:gd name="T13" fmla="*/ 85 h 433"/>
                <a:gd name="T14" fmla="*/ 74 w 427"/>
                <a:gd name="T15" fmla="*/ 70 h 433"/>
                <a:gd name="T16" fmla="*/ 81 w 427"/>
                <a:gd name="T17" fmla="*/ 62 h 433"/>
                <a:gd name="T18" fmla="*/ 67 w 427"/>
                <a:gd name="T19" fmla="*/ 46 h 433"/>
                <a:gd name="T20" fmla="*/ 65 w 427"/>
                <a:gd name="T21" fmla="*/ 24 h 433"/>
                <a:gd name="T22" fmla="*/ 99 w 427"/>
                <a:gd name="T23" fmla="*/ 24 h 433"/>
                <a:gd name="T24" fmla="*/ 107 w 427"/>
                <a:gd name="T25" fmla="*/ 13 h 433"/>
                <a:gd name="T26" fmla="*/ 129 w 427"/>
                <a:gd name="T27" fmla="*/ 0 h 433"/>
                <a:gd name="T28" fmla="*/ 138 w 427"/>
                <a:gd name="T29" fmla="*/ 10 h 433"/>
                <a:gd name="T30" fmla="*/ 123 w 427"/>
                <a:gd name="T31" fmla="*/ 34 h 433"/>
                <a:gd name="T32" fmla="*/ 130 w 427"/>
                <a:gd name="T33" fmla="*/ 56 h 433"/>
                <a:gd name="T34" fmla="*/ 118 w 427"/>
                <a:gd name="T35" fmla="*/ 59 h 433"/>
                <a:gd name="T36" fmla="*/ 123 w 427"/>
                <a:gd name="T37" fmla="*/ 85 h 433"/>
                <a:gd name="T38" fmla="*/ 148 w 427"/>
                <a:gd name="T39" fmla="*/ 96 h 433"/>
                <a:gd name="T40" fmla="*/ 137 w 427"/>
                <a:gd name="T41" fmla="*/ 121 h 433"/>
                <a:gd name="T42" fmla="*/ 166 w 427"/>
                <a:gd name="T43" fmla="*/ 140 h 433"/>
                <a:gd name="T44" fmla="*/ 225 w 427"/>
                <a:gd name="T45" fmla="*/ 155 h 433"/>
                <a:gd name="T46" fmla="*/ 228 w 427"/>
                <a:gd name="T47" fmla="*/ 134 h 433"/>
                <a:gd name="T48" fmla="*/ 234 w 427"/>
                <a:gd name="T49" fmla="*/ 129 h 433"/>
                <a:gd name="T50" fmla="*/ 236 w 427"/>
                <a:gd name="T51" fmla="*/ 142 h 433"/>
                <a:gd name="T52" fmla="*/ 242 w 427"/>
                <a:gd name="T53" fmla="*/ 150 h 433"/>
                <a:gd name="T54" fmla="*/ 272 w 427"/>
                <a:gd name="T55" fmla="*/ 148 h 433"/>
                <a:gd name="T56" fmla="*/ 270 w 427"/>
                <a:gd name="T57" fmla="*/ 134 h 433"/>
                <a:gd name="T58" fmla="*/ 317 w 427"/>
                <a:gd name="T59" fmla="*/ 107 h 433"/>
                <a:gd name="T60" fmla="*/ 321 w 427"/>
                <a:gd name="T61" fmla="*/ 124 h 433"/>
                <a:gd name="T62" fmla="*/ 336 w 427"/>
                <a:gd name="T63" fmla="*/ 129 h 433"/>
                <a:gd name="T64" fmla="*/ 328 w 427"/>
                <a:gd name="T65" fmla="*/ 142 h 433"/>
                <a:gd name="T66" fmla="*/ 309 w 427"/>
                <a:gd name="T67" fmla="*/ 153 h 433"/>
                <a:gd name="T68" fmla="*/ 279 w 427"/>
                <a:gd name="T69" fmla="*/ 225 h 433"/>
                <a:gd name="T70" fmla="*/ 274 w 427"/>
                <a:gd name="T71" fmla="*/ 194 h 433"/>
                <a:gd name="T72" fmla="*/ 266 w 427"/>
                <a:gd name="T73" fmla="*/ 206 h 433"/>
                <a:gd name="T74" fmla="*/ 260 w 427"/>
                <a:gd name="T75" fmla="*/ 194 h 433"/>
                <a:gd name="T76" fmla="*/ 274 w 427"/>
                <a:gd name="T77" fmla="*/ 176 h 433"/>
                <a:gd name="T78" fmla="*/ 250 w 427"/>
                <a:gd name="T79" fmla="*/ 174 h 433"/>
                <a:gd name="T80" fmla="*/ 232 w 427"/>
                <a:gd name="T81" fmla="*/ 153 h 433"/>
                <a:gd name="T82" fmla="*/ 225 w 427"/>
                <a:gd name="T83" fmla="*/ 165 h 433"/>
                <a:gd name="T84" fmla="*/ 232 w 427"/>
                <a:gd name="T85" fmla="*/ 174 h 433"/>
                <a:gd name="T86" fmla="*/ 224 w 427"/>
                <a:gd name="T87" fmla="*/ 181 h 433"/>
                <a:gd name="T88" fmla="*/ 232 w 427"/>
                <a:gd name="T89" fmla="*/ 186 h 433"/>
                <a:gd name="T90" fmla="*/ 236 w 427"/>
                <a:gd name="T91" fmla="*/ 228 h 433"/>
                <a:gd name="T92" fmla="*/ 225 w 427"/>
                <a:gd name="T93" fmla="*/ 220 h 433"/>
                <a:gd name="T94" fmla="*/ 205 w 427"/>
                <a:gd name="T95" fmla="*/ 256 h 433"/>
                <a:gd name="T96" fmla="*/ 138 w 427"/>
                <a:gd name="T97" fmla="*/ 318 h 433"/>
                <a:gd name="T98" fmla="*/ 132 w 427"/>
                <a:gd name="T99" fmla="*/ 398 h 433"/>
                <a:gd name="T100" fmla="*/ 103 w 427"/>
                <a:gd name="T101" fmla="*/ 432 h 433"/>
                <a:gd name="T102" fmla="*/ 77 w 427"/>
                <a:gd name="T103" fmla="*/ 370 h 433"/>
                <a:gd name="T104" fmla="*/ 69 w 427"/>
                <a:gd name="T105" fmla="*/ 321 h 433"/>
                <a:gd name="T106" fmla="*/ 59 w 427"/>
                <a:gd name="T107" fmla="*/ 308 h 433"/>
                <a:gd name="T108" fmla="*/ 52 w 427"/>
                <a:gd name="T109" fmla="*/ 220 h 433"/>
                <a:gd name="T110" fmla="*/ 44 w 427"/>
                <a:gd name="T111" fmla="*/ 217 h 433"/>
                <a:gd name="T112" fmla="*/ 42 w 427"/>
                <a:gd name="T113" fmla="*/ 238 h 433"/>
                <a:gd name="T114" fmla="*/ 26 w 427"/>
                <a:gd name="T115" fmla="*/ 243 h 433"/>
                <a:gd name="T116" fmla="*/ 8 w 427"/>
                <a:gd name="T117" fmla="*/ 217 h 433"/>
                <a:gd name="T118" fmla="*/ 26 w 427"/>
                <a:gd name="T119" fmla="*/ 206 h 433"/>
                <a:gd name="T120" fmla="*/ 8 w 427"/>
                <a:gd name="T121" fmla="*/ 209 h 433"/>
                <a:gd name="T122" fmla="*/ 0 w 427"/>
                <a:gd name="T123" fmla="*/ 199 h 4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27" h="433">
                  <a:moveTo>
                    <a:pt x="0" y="199"/>
                  </a:moveTo>
                  <a:lnTo>
                    <a:pt x="10" y="186"/>
                  </a:lnTo>
                  <a:lnTo>
                    <a:pt x="43" y="186"/>
                  </a:lnTo>
                  <a:lnTo>
                    <a:pt x="20" y="142"/>
                  </a:lnTo>
                  <a:lnTo>
                    <a:pt x="33" y="131"/>
                  </a:lnTo>
                  <a:lnTo>
                    <a:pt x="51" y="131"/>
                  </a:lnTo>
                  <a:lnTo>
                    <a:pt x="95" y="85"/>
                  </a:lnTo>
                  <a:lnTo>
                    <a:pt x="93" y="70"/>
                  </a:lnTo>
                  <a:lnTo>
                    <a:pt x="103" y="62"/>
                  </a:lnTo>
                  <a:lnTo>
                    <a:pt x="85" y="46"/>
                  </a:lnTo>
                  <a:lnTo>
                    <a:pt x="82" y="24"/>
                  </a:lnTo>
                  <a:lnTo>
                    <a:pt x="126" y="24"/>
                  </a:lnTo>
                  <a:lnTo>
                    <a:pt x="136" y="13"/>
                  </a:lnTo>
                  <a:lnTo>
                    <a:pt x="163" y="0"/>
                  </a:lnTo>
                  <a:lnTo>
                    <a:pt x="175" y="10"/>
                  </a:lnTo>
                  <a:lnTo>
                    <a:pt x="157" y="34"/>
                  </a:lnTo>
                  <a:lnTo>
                    <a:pt x="165" y="56"/>
                  </a:lnTo>
                  <a:lnTo>
                    <a:pt x="150" y="59"/>
                  </a:lnTo>
                  <a:lnTo>
                    <a:pt x="157" y="85"/>
                  </a:lnTo>
                  <a:lnTo>
                    <a:pt x="188" y="96"/>
                  </a:lnTo>
                  <a:lnTo>
                    <a:pt x="173" y="121"/>
                  </a:lnTo>
                  <a:lnTo>
                    <a:pt x="211" y="140"/>
                  </a:lnTo>
                  <a:lnTo>
                    <a:pt x="286" y="155"/>
                  </a:lnTo>
                  <a:lnTo>
                    <a:pt x="289" y="134"/>
                  </a:lnTo>
                  <a:lnTo>
                    <a:pt x="297" y="129"/>
                  </a:lnTo>
                  <a:lnTo>
                    <a:pt x="300" y="142"/>
                  </a:lnTo>
                  <a:lnTo>
                    <a:pt x="308" y="150"/>
                  </a:lnTo>
                  <a:lnTo>
                    <a:pt x="346" y="148"/>
                  </a:lnTo>
                  <a:lnTo>
                    <a:pt x="343" y="134"/>
                  </a:lnTo>
                  <a:lnTo>
                    <a:pt x="402" y="107"/>
                  </a:lnTo>
                  <a:lnTo>
                    <a:pt x="408" y="124"/>
                  </a:lnTo>
                  <a:lnTo>
                    <a:pt x="426" y="129"/>
                  </a:lnTo>
                  <a:lnTo>
                    <a:pt x="416" y="142"/>
                  </a:lnTo>
                  <a:lnTo>
                    <a:pt x="392" y="153"/>
                  </a:lnTo>
                  <a:lnTo>
                    <a:pt x="354" y="225"/>
                  </a:lnTo>
                  <a:lnTo>
                    <a:pt x="348" y="194"/>
                  </a:lnTo>
                  <a:lnTo>
                    <a:pt x="338" y="206"/>
                  </a:lnTo>
                  <a:lnTo>
                    <a:pt x="330" y="194"/>
                  </a:lnTo>
                  <a:lnTo>
                    <a:pt x="348" y="176"/>
                  </a:lnTo>
                  <a:lnTo>
                    <a:pt x="318" y="174"/>
                  </a:lnTo>
                  <a:lnTo>
                    <a:pt x="294" y="153"/>
                  </a:lnTo>
                  <a:lnTo>
                    <a:pt x="286" y="165"/>
                  </a:lnTo>
                  <a:lnTo>
                    <a:pt x="294" y="174"/>
                  </a:lnTo>
                  <a:lnTo>
                    <a:pt x="284" y="181"/>
                  </a:lnTo>
                  <a:lnTo>
                    <a:pt x="294" y="186"/>
                  </a:lnTo>
                  <a:lnTo>
                    <a:pt x="300" y="228"/>
                  </a:lnTo>
                  <a:lnTo>
                    <a:pt x="286" y="220"/>
                  </a:lnTo>
                  <a:lnTo>
                    <a:pt x="260" y="256"/>
                  </a:lnTo>
                  <a:lnTo>
                    <a:pt x="175" y="318"/>
                  </a:lnTo>
                  <a:lnTo>
                    <a:pt x="168" y="398"/>
                  </a:lnTo>
                  <a:lnTo>
                    <a:pt x="131" y="432"/>
                  </a:lnTo>
                  <a:lnTo>
                    <a:pt x="98" y="370"/>
                  </a:lnTo>
                  <a:lnTo>
                    <a:pt x="88" y="321"/>
                  </a:lnTo>
                  <a:lnTo>
                    <a:pt x="75" y="308"/>
                  </a:lnTo>
                  <a:lnTo>
                    <a:pt x="66" y="220"/>
                  </a:lnTo>
                  <a:lnTo>
                    <a:pt x="56" y="217"/>
                  </a:lnTo>
                  <a:lnTo>
                    <a:pt x="53" y="238"/>
                  </a:lnTo>
                  <a:lnTo>
                    <a:pt x="33" y="243"/>
                  </a:lnTo>
                  <a:lnTo>
                    <a:pt x="10" y="217"/>
                  </a:lnTo>
                  <a:lnTo>
                    <a:pt x="33" y="206"/>
                  </a:lnTo>
                  <a:lnTo>
                    <a:pt x="10" y="209"/>
                  </a:lnTo>
                  <a:lnTo>
                    <a:pt x="0" y="199"/>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29" name="Freeform 193"/>
            <p:cNvSpPr>
              <a:spLocks/>
            </p:cNvSpPr>
            <p:nvPr/>
          </p:nvSpPr>
          <p:spPr bwMode="auto">
            <a:xfrm>
              <a:off x="3429" y="2285"/>
              <a:ext cx="384" cy="439"/>
            </a:xfrm>
            <a:custGeom>
              <a:avLst/>
              <a:gdLst>
                <a:gd name="T0" fmla="*/ 0 w 433"/>
                <a:gd name="T1" fmla="*/ 202 h 439"/>
                <a:gd name="T2" fmla="*/ 8 w 433"/>
                <a:gd name="T3" fmla="*/ 189 h 439"/>
                <a:gd name="T4" fmla="*/ 35 w 433"/>
                <a:gd name="T5" fmla="*/ 189 h 439"/>
                <a:gd name="T6" fmla="*/ 16 w 433"/>
                <a:gd name="T7" fmla="*/ 144 h 439"/>
                <a:gd name="T8" fmla="*/ 26 w 433"/>
                <a:gd name="T9" fmla="*/ 133 h 439"/>
                <a:gd name="T10" fmla="*/ 41 w 433"/>
                <a:gd name="T11" fmla="*/ 133 h 439"/>
                <a:gd name="T12" fmla="*/ 75 w 433"/>
                <a:gd name="T13" fmla="*/ 86 h 439"/>
                <a:gd name="T14" fmla="*/ 74 w 433"/>
                <a:gd name="T15" fmla="*/ 71 h 439"/>
                <a:gd name="T16" fmla="*/ 82 w 433"/>
                <a:gd name="T17" fmla="*/ 63 h 439"/>
                <a:gd name="T18" fmla="*/ 67 w 433"/>
                <a:gd name="T19" fmla="*/ 47 h 439"/>
                <a:gd name="T20" fmla="*/ 66 w 433"/>
                <a:gd name="T21" fmla="*/ 24 h 439"/>
                <a:gd name="T22" fmla="*/ 101 w 433"/>
                <a:gd name="T23" fmla="*/ 24 h 439"/>
                <a:gd name="T24" fmla="*/ 108 w 433"/>
                <a:gd name="T25" fmla="*/ 13 h 439"/>
                <a:gd name="T26" fmla="*/ 129 w 433"/>
                <a:gd name="T27" fmla="*/ 0 h 439"/>
                <a:gd name="T28" fmla="*/ 139 w 433"/>
                <a:gd name="T29" fmla="*/ 10 h 439"/>
                <a:gd name="T30" fmla="*/ 125 w 433"/>
                <a:gd name="T31" fmla="*/ 34 h 439"/>
                <a:gd name="T32" fmla="*/ 131 w 433"/>
                <a:gd name="T33" fmla="*/ 57 h 439"/>
                <a:gd name="T34" fmla="*/ 120 w 433"/>
                <a:gd name="T35" fmla="*/ 60 h 439"/>
                <a:gd name="T36" fmla="*/ 125 w 433"/>
                <a:gd name="T37" fmla="*/ 86 h 439"/>
                <a:gd name="T38" fmla="*/ 150 w 433"/>
                <a:gd name="T39" fmla="*/ 97 h 439"/>
                <a:gd name="T40" fmla="*/ 137 w 433"/>
                <a:gd name="T41" fmla="*/ 123 h 439"/>
                <a:gd name="T42" fmla="*/ 168 w 433"/>
                <a:gd name="T43" fmla="*/ 142 h 439"/>
                <a:gd name="T44" fmla="*/ 228 w 433"/>
                <a:gd name="T45" fmla="*/ 157 h 439"/>
                <a:gd name="T46" fmla="*/ 231 w 433"/>
                <a:gd name="T47" fmla="*/ 136 h 439"/>
                <a:gd name="T48" fmla="*/ 237 w 433"/>
                <a:gd name="T49" fmla="*/ 131 h 439"/>
                <a:gd name="T50" fmla="*/ 239 w 433"/>
                <a:gd name="T51" fmla="*/ 144 h 439"/>
                <a:gd name="T52" fmla="*/ 246 w 433"/>
                <a:gd name="T53" fmla="*/ 152 h 439"/>
                <a:gd name="T54" fmla="*/ 276 w 433"/>
                <a:gd name="T55" fmla="*/ 150 h 439"/>
                <a:gd name="T56" fmla="*/ 274 w 433"/>
                <a:gd name="T57" fmla="*/ 136 h 439"/>
                <a:gd name="T58" fmla="*/ 321 w 433"/>
                <a:gd name="T59" fmla="*/ 108 h 439"/>
                <a:gd name="T60" fmla="*/ 325 w 433"/>
                <a:gd name="T61" fmla="*/ 126 h 439"/>
                <a:gd name="T62" fmla="*/ 340 w 433"/>
                <a:gd name="T63" fmla="*/ 131 h 439"/>
                <a:gd name="T64" fmla="*/ 332 w 433"/>
                <a:gd name="T65" fmla="*/ 144 h 439"/>
                <a:gd name="T66" fmla="*/ 313 w 433"/>
                <a:gd name="T67" fmla="*/ 155 h 439"/>
                <a:gd name="T68" fmla="*/ 282 w 433"/>
                <a:gd name="T69" fmla="*/ 228 h 439"/>
                <a:gd name="T70" fmla="*/ 278 w 433"/>
                <a:gd name="T71" fmla="*/ 197 h 439"/>
                <a:gd name="T72" fmla="*/ 270 w 433"/>
                <a:gd name="T73" fmla="*/ 209 h 439"/>
                <a:gd name="T74" fmla="*/ 263 w 433"/>
                <a:gd name="T75" fmla="*/ 197 h 439"/>
                <a:gd name="T76" fmla="*/ 278 w 433"/>
                <a:gd name="T77" fmla="*/ 178 h 439"/>
                <a:gd name="T78" fmla="*/ 254 w 433"/>
                <a:gd name="T79" fmla="*/ 176 h 439"/>
                <a:gd name="T80" fmla="*/ 234 w 433"/>
                <a:gd name="T81" fmla="*/ 155 h 439"/>
                <a:gd name="T82" fmla="*/ 228 w 433"/>
                <a:gd name="T83" fmla="*/ 167 h 439"/>
                <a:gd name="T84" fmla="*/ 234 w 433"/>
                <a:gd name="T85" fmla="*/ 176 h 439"/>
                <a:gd name="T86" fmla="*/ 226 w 433"/>
                <a:gd name="T87" fmla="*/ 184 h 439"/>
                <a:gd name="T88" fmla="*/ 234 w 433"/>
                <a:gd name="T89" fmla="*/ 189 h 439"/>
                <a:gd name="T90" fmla="*/ 239 w 433"/>
                <a:gd name="T91" fmla="*/ 231 h 439"/>
                <a:gd name="T92" fmla="*/ 228 w 433"/>
                <a:gd name="T93" fmla="*/ 223 h 439"/>
                <a:gd name="T94" fmla="*/ 208 w 433"/>
                <a:gd name="T95" fmla="*/ 260 h 439"/>
                <a:gd name="T96" fmla="*/ 139 w 433"/>
                <a:gd name="T97" fmla="*/ 322 h 439"/>
                <a:gd name="T98" fmla="*/ 134 w 433"/>
                <a:gd name="T99" fmla="*/ 404 h 439"/>
                <a:gd name="T100" fmla="*/ 105 w 433"/>
                <a:gd name="T101" fmla="*/ 438 h 439"/>
                <a:gd name="T102" fmla="*/ 78 w 433"/>
                <a:gd name="T103" fmla="*/ 375 h 439"/>
                <a:gd name="T104" fmla="*/ 70 w 433"/>
                <a:gd name="T105" fmla="*/ 325 h 439"/>
                <a:gd name="T106" fmla="*/ 59 w 433"/>
                <a:gd name="T107" fmla="*/ 312 h 439"/>
                <a:gd name="T108" fmla="*/ 52 w 433"/>
                <a:gd name="T109" fmla="*/ 223 h 439"/>
                <a:gd name="T110" fmla="*/ 45 w 433"/>
                <a:gd name="T111" fmla="*/ 220 h 439"/>
                <a:gd name="T112" fmla="*/ 43 w 433"/>
                <a:gd name="T113" fmla="*/ 241 h 439"/>
                <a:gd name="T114" fmla="*/ 26 w 433"/>
                <a:gd name="T115" fmla="*/ 246 h 439"/>
                <a:gd name="T116" fmla="*/ 8 w 433"/>
                <a:gd name="T117" fmla="*/ 220 h 439"/>
                <a:gd name="T118" fmla="*/ 26 w 433"/>
                <a:gd name="T119" fmla="*/ 209 h 439"/>
                <a:gd name="T120" fmla="*/ 8 w 433"/>
                <a:gd name="T121" fmla="*/ 212 h 439"/>
                <a:gd name="T122" fmla="*/ 0 w 433"/>
                <a:gd name="T123" fmla="*/ 202 h 4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33" h="439">
                  <a:moveTo>
                    <a:pt x="0" y="202"/>
                  </a:moveTo>
                  <a:lnTo>
                    <a:pt x="10" y="189"/>
                  </a:lnTo>
                  <a:lnTo>
                    <a:pt x="44" y="189"/>
                  </a:lnTo>
                  <a:lnTo>
                    <a:pt x="20" y="144"/>
                  </a:lnTo>
                  <a:lnTo>
                    <a:pt x="33" y="133"/>
                  </a:lnTo>
                  <a:lnTo>
                    <a:pt x="52" y="133"/>
                  </a:lnTo>
                  <a:lnTo>
                    <a:pt x="96" y="86"/>
                  </a:lnTo>
                  <a:lnTo>
                    <a:pt x="94" y="71"/>
                  </a:lnTo>
                  <a:lnTo>
                    <a:pt x="104" y="63"/>
                  </a:lnTo>
                  <a:lnTo>
                    <a:pt x="86" y="47"/>
                  </a:lnTo>
                  <a:lnTo>
                    <a:pt x="83" y="24"/>
                  </a:lnTo>
                  <a:lnTo>
                    <a:pt x="128" y="24"/>
                  </a:lnTo>
                  <a:lnTo>
                    <a:pt x="138" y="13"/>
                  </a:lnTo>
                  <a:lnTo>
                    <a:pt x="165" y="0"/>
                  </a:lnTo>
                  <a:lnTo>
                    <a:pt x="177" y="10"/>
                  </a:lnTo>
                  <a:lnTo>
                    <a:pt x="159" y="34"/>
                  </a:lnTo>
                  <a:lnTo>
                    <a:pt x="167" y="57"/>
                  </a:lnTo>
                  <a:lnTo>
                    <a:pt x="152" y="60"/>
                  </a:lnTo>
                  <a:lnTo>
                    <a:pt x="159" y="86"/>
                  </a:lnTo>
                  <a:lnTo>
                    <a:pt x="191" y="97"/>
                  </a:lnTo>
                  <a:lnTo>
                    <a:pt x="175" y="123"/>
                  </a:lnTo>
                  <a:lnTo>
                    <a:pt x="214" y="142"/>
                  </a:lnTo>
                  <a:lnTo>
                    <a:pt x="290" y="157"/>
                  </a:lnTo>
                  <a:lnTo>
                    <a:pt x="293" y="136"/>
                  </a:lnTo>
                  <a:lnTo>
                    <a:pt x="301" y="131"/>
                  </a:lnTo>
                  <a:lnTo>
                    <a:pt x="304" y="144"/>
                  </a:lnTo>
                  <a:lnTo>
                    <a:pt x="312" y="152"/>
                  </a:lnTo>
                  <a:lnTo>
                    <a:pt x="351" y="150"/>
                  </a:lnTo>
                  <a:lnTo>
                    <a:pt x="348" y="136"/>
                  </a:lnTo>
                  <a:lnTo>
                    <a:pt x="408" y="108"/>
                  </a:lnTo>
                  <a:lnTo>
                    <a:pt x="414" y="126"/>
                  </a:lnTo>
                  <a:lnTo>
                    <a:pt x="432" y="131"/>
                  </a:lnTo>
                  <a:lnTo>
                    <a:pt x="422" y="144"/>
                  </a:lnTo>
                  <a:lnTo>
                    <a:pt x="398" y="155"/>
                  </a:lnTo>
                  <a:lnTo>
                    <a:pt x="359" y="228"/>
                  </a:lnTo>
                  <a:lnTo>
                    <a:pt x="353" y="197"/>
                  </a:lnTo>
                  <a:lnTo>
                    <a:pt x="343" y="209"/>
                  </a:lnTo>
                  <a:lnTo>
                    <a:pt x="335" y="197"/>
                  </a:lnTo>
                  <a:lnTo>
                    <a:pt x="353" y="178"/>
                  </a:lnTo>
                  <a:lnTo>
                    <a:pt x="322" y="176"/>
                  </a:lnTo>
                  <a:lnTo>
                    <a:pt x="298" y="155"/>
                  </a:lnTo>
                  <a:lnTo>
                    <a:pt x="290" y="167"/>
                  </a:lnTo>
                  <a:lnTo>
                    <a:pt x="298" y="176"/>
                  </a:lnTo>
                  <a:lnTo>
                    <a:pt x="288" y="184"/>
                  </a:lnTo>
                  <a:lnTo>
                    <a:pt x="298" y="189"/>
                  </a:lnTo>
                  <a:lnTo>
                    <a:pt x="304" y="231"/>
                  </a:lnTo>
                  <a:lnTo>
                    <a:pt x="290" y="223"/>
                  </a:lnTo>
                  <a:lnTo>
                    <a:pt x="264" y="260"/>
                  </a:lnTo>
                  <a:lnTo>
                    <a:pt x="177" y="322"/>
                  </a:lnTo>
                  <a:lnTo>
                    <a:pt x="170" y="404"/>
                  </a:lnTo>
                  <a:lnTo>
                    <a:pt x="133" y="438"/>
                  </a:lnTo>
                  <a:lnTo>
                    <a:pt x="99" y="375"/>
                  </a:lnTo>
                  <a:lnTo>
                    <a:pt x="89" y="325"/>
                  </a:lnTo>
                  <a:lnTo>
                    <a:pt x="76" y="312"/>
                  </a:lnTo>
                  <a:lnTo>
                    <a:pt x="67" y="223"/>
                  </a:lnTo>
                  <a:lnTo>
                    <a:pt x="57" y="220"/>
                  </a:lnTo>
                  <a:lnTo>
                    <a:pt x="54" y="241"/>
                  </a:lnTo>
                  <a:lnTo>
                    <a:pt x="33" y="246"/>
                  </a:lnTo>
                  <a:lnTo>
                    <a:pt x="10" y="220"/>
                  </a:lnTo>
                  <a:lnTo>
                    <a:pt x="33" y="209"/>
                  </a:lnTo>
                  <a:lnTo>
                    <a:pt x="10" y="212"/>
                  </a:lnTo>
                  <a:lnTo>
                    <a:pt x="0" y="20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30" name="Freeform 194"/>
            <p:cNvSpPr>
              <a:spLocks/>
            </p:cNvSpPr>
            <p:nvPr/>
          </p:nvSpPr>
          <p:spPr bwMode="auto">
            <a:xfrm>
              <a:off x="3784" y="2757"/>
              <a:ext cx="136" cy="165"/>
            </a:xfrm>
            <a:custGeom>
              <a:avLst/>
              <a:gdLst>
                <a:gd name="T0" fmla="*/ 0 w 153"/>
                <a:gd name="T1" fmla="*/ 0 h 165"/>
                <a:gd name="T2" fmla="*/ 27 w 153"/>
                <a:gd name="T3" fmla="*/ 8 h 165"/>
                <a:gd name="T4" fmla="*/ 60 w 153"/>
                <a:gd name="T5" fmla="*/ 50 h 165"/>
                <a:gd name="T6" fmla="*/ 89 w 153"/>
                <a:gd name="T7" fmla="*/ 66 h 165"/>
                <a:gd name="T8" fmla="*/ 84 w 153"/>
                <a:gd name="T9" fmla="*/ 75 h 165"/>
                <a:gd name="T10" fmla="*/ 94 w 153"/>
                <a:gd name="T11" fmla="*/ 73 h 165"/>
                <a:gd name="T12" fmla="*/ 92 w 153"/>
                <a:gd name="T13" fmla="*/ 91 h 165"/>
                <a:gd name="T14" fmla="*/ 120 w 153"/>
                <a:gd name="T15" fmla="*/ 123 h 165"/>
                <a:gd name="T16" fmla="*/ 117 w 153"/>
                <a:gd name="T17" fmla="*/ 162 h 165"/>
                <a:gd name="T18" fmla="*/ 104 w 153"/>
                <a:gd name="T19" fmla="*/ 164 h 165"/>
                <a:gd name="T20" fmla="*/ 82 w 153"/>
                <a:gd name="T21" fmla="*/ 139 h 165"/>
                <a:gd name="T22" fmla="*/ 39 w 153"/>
                <a:gd name="T23" fmla="*/ 56 h 165"/>
                <a:gd name="T24" fmla="*/ 0 w 153"/>
                <a:gd name="T25" fmla="*/ 0 h 1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3" h="165">
                  <a:moveTo>
                    <a:pt x="0" y="0"/>
                  </a:moveTo>
                  <a:lnTo>
                    <a:pt x="34" y="8"/>
                  </a:lnTo>
                  <a:lnTo>
                    <a:pt x="76" y="50"/>
                  </a:lnTo>
                  <a:lnTo>
                    <a:pt x="112" y="66"/>
                  </a:lnTo>
                  <a:lnTo>
                    <a:pt x="107" y="75"/>
                  </a:lnTo>
                  <a:lnTo>
                    <a:pt x="119" y="73"/>
                  </a:lnTo>
                  <a:lnTo>
                    <a:pt x="116" y="91"/>
                  </a:lnTo>
                  <a:lnTo>
                    <a:pt x="152" y="123"/>
                  </a:lnTo>
                  <a:lnTo>
                    <a:pt x="149" y="162"/>
                  </a:lnTo>
                  <a:lnTo>
                    <a:pt x="132" y="164"/>
                  </a:lnTo>
                  <a:lnTo>
                    <a:pt x="104" y="139"/>
                  </a:lnTo>
                  <a:lnTo>
                    <a:pt x="49" y="56"/>
                  </a:lnTo>
                  <a:lnTo>
                    <a:pt x="0"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31" name="Freeform 195"/>
            <p:cNvSpPr>
              <a:spLocks/>
            </p:cNvSpPr>
            <p:nvPr/>
          </p:nvSpPr>
          <p:spPr bwMode="auto">
            <a:xfrm>
              <a:off x="3784" y="2757"/>
              <a:ext cx="141" cy="171"/>
            </a:xfrm>
            <a:custGeom>
              <a:avLst/>
              <a:gdLst>
                <a:gd name="T0" fmla="*/ 0 w 159"/>
                <a:gd name="T1" fmla="*/ 0 h 171"/>
                <a:gd name="T2" fmla="*/ 27 w 159"/>
                <a:gd name="T3" fmla="*/ 8 h 171"/>
                <a:gd name="T4" fmla="*/ 62 w 159"/>
                <a:gd name="T5" fmla="*/ 52 h 171"/>
                <a:gd name="T6" fmla="*/ 91 w 159"/>
                <a:gd name="T7" fmla="*/ 68 h 171"/>
                <a:gd name="T8" fmla="*/ 87 w 159"/>
                <a:gd name="T9" fmla="*/ 78 h 171"/>
                <a:gd name="T10" fmla="*/ 98 w 159"/>
                <a:gd name="T11" fmla="*/ 76 h 171"/>
                <a:gd name="T12" fmla="*/ 95 w 159"/>
                <a:gd name="T13" fmla="*/ 94 h 171"/>
                <a:gd name="T14" fmla="*/ 124 w 159"/>
                <a:gd name="T15" fmla="*/ 128 h 171"/>
                <a:gd name="T16" fmla="*/ 121 w 159"/>
                <a:gd name="T17" fmla="*/ 168 h 171"/>
                <a:gd name="T18" fmla="*/ 107 w 159"/>
                <a:gd name="T19" fmla="*/ 170 h 171"/>
                <a:gd name="T20" fmla="*/ 85 w 159"/>
                <a:gd name="T21" fmla="*/ 144 h 171"/>
                <a:gd name="T22" fmla="*/ 40 w 159"/>
                <a:gd name="T23" fmla="*/ 58 h 171"/>
                <a:gd name="T24" fmla="*/ 0 w 159"/>
                <a:gd name="T25" fmla="*/ 0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9" h="171">
                  <a:moveTo>
                    <a:pt x="0" y="0"/>
                  </a:moveTo>
                  <a:lnTo>
                    <a:pt x="35" y="8"/>
                  </a:lnTo>
                  <a:lnTo>
                    <a:pt x="79" y="52"/>
                  </a:lnTo>
                  <a:lnTo>
                    <a:pt x="116" y="68"/>
                  </a:lnTo>
                  <a:lnTo>
                    <a:pt x="111" y="78"/>
                  </a:lnTo>
                  <a:lnTo>
                    <a:pt x="124" y="76"/>
                  </a:lnTo>
                  <a:lnTo>
                    <a:pt x="121" y="94"/>
                  </a:lnTo>
                  <a:lnTo>
                    <a:pt x="158" y="128"/>
                  </a:lnTo>
                  <a:lnTo>
                    <a:pt x="155" y="168"/>
                  </a:lnTo>
                  <a:lnTo>
                    <a:pt x="137" y="170"/>
                  </a:lnTo>
                  <a:lnTo>
                    <a:pt x="108" y="144"/>
                  </a:lnTo>
                  <a:lnTo>
                    <a:pt x="51" y="58"/>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32" name="Freeform 196"/>
            <p:cNvSpPr>
              <a:spLocks/>
            </p:cNvSpPr>
            <p:nvPr/>
          </p:nvSpPr>
          <p:spPr bwMode="auto">
            <a:xfrm>
              <a:off x="3917" y="2927"/>
              <a:ext cx="112" cy="37"/>
            </a:xfrm>
            <a:custGeom>
              <a:avLst/>
              <a:gdLst>
                <a:gd name="T0" fmla="*/ 0 w 126"/>
                <a:gd name="T1" fmla="*/ 9 h 37"/>
                <a:gd name="T2" fmla="*/ 6 w 126"/>
                <a:gd name="T3" fmla="*/ 0 h 37"/>
                <a:gd name="T4" fmla="*/ 75 w 126"/>
                <a:gd name="T5" fmla="*/ 11 h 37"/>
                <a:gd name="T6" fmla="*/ 82 w 126"/>
                <a:gd name="T7" fmla="*/ 21 h 37"/>
                <a:gd name="T8" fmla="*/ 99 w 126"/>
                <a:gd name="T9" fmla="*/ 25 h 37"/>
                <a:gd name="T10" fmla="*/ 99 w 126"/>
                <a:gd name="T11" fmla="*/ 36 h 37"/>
                <a:gd name="T12" fmla="*/ 16 w 126"/>
                <a:gd name="T13" fmla="*/ 18 h 37"/>
                <a:gd name="T14" fmla="*/ 0 w 126"/>
                <a:gd name="T15" fmla="*/ 9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6" h="37">
                  <a:moveTo>
                    <a:pt x="0" y="9"/>
                  </a:moveTo>
                  <a:lnTo>
                    <a:pt x="8" y="0"/>
                  </a:lnTo>
                  <a:lnTo>
                    <a:pt x="95" y="11"/>
                  </a:lnTo>
                  <a:lnTo>
                    <a:pt x="103" y="21"/>
                  </a:lnTo>
                  <a:lnTo>
                    <a:pt x="125" y="25"/>
                  </a:lnTo>
                  <a:lnTo>
                    <a:pt x="125" y="36"/>
                  </a:lnTo>
                  <a:lnTo>
                    <a:pt x="20" y="18"/>
                  </a:lnTo>
                  <a:lnTo>
                    <a:pt x="0" y="9"/>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33" name="Freeform 197"/>
            <p:cNvSpPr>
              <a:spLocks/>
            </p:cNvSpPr>
            <p:nvPr/>
          </p:nvSpPr>
          <p:spPr bwMode="auto">
            <a:xfrm>
              <a:off x="3917" y="2927"/>
              <a:ext cx="118" cy="43"/>
            </a:xfrm>
            <a:custGeom>
              <a:avLst/>
              <a:gdLst>
                <a:gd name="T0" fmla="*/ 0 w 132"/>
                <a:gd name="T1" fmla="*/ 11 h 43"/>
                <a:gd name="T2" fmla="*/ 6 w 132"/>
                <a:gd name="T3" fmla="*/ 0 h 43"/>
                <a:gd name="T4" fmla="*/ 80 w 132"/>
                <a:gd name="T5" fmla="*/ 13 h 43"/>
                <a:gd name="T6" fmla="*/ 87 w 132"/>
                <a:gd name="T7" fmla="*/ 24 h 43"/>
                <a:gd name="T8" fmla="*/ 105 w 132"/>
                <a:gd name="T9" fmla="*/ 29 h 43"/>
                <a:gd name="T10" fmla="*/ 105 w 132"/>
                <a:gd name="T11" fmla="*/ 42 h 43"/>
                <a:gd name="T12" fmla="*/ 17 w 132"/>
                <a:gd name="T13" fmla="*/ 21 h 43"/>
                <a:gd name="T14" fmla="*/ 0 w 132"/>
                <a:gd name="T15" fmla="*/ 11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43">
                  <a:moveTo>
                    <a:pt x="0" y="11"/>
                  </a:moveTo>
                  <a:lnTo>
                    <a:pt x="8" y="0"/>
                  </a:lnTo>
                  <a:lnTo>
                    <a:pt x="100" y="13"/>
                  </a:lnTo>
                  <a:lnTo>
                    <a:pt x="108" y="24"/>
                  </a:lnTo>
                  <a:lnTo>
                    <a:pt x="131" y="29"/>
                  </a:lnTo>
                  <a:lnTo>
                    <a:pt x="131" y="42"/>
                  </a:lnTo>
                  <a:lnTo>
                    <a:pt x="21" y="21"/>
                  </a:lnTo>
                  <a:lnTo>
                    <a:pt x="0" y="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34" name="Freeform 198"/>
            <p:cNvSpPr>
              <a:spLocks/>
            </p:cNvSpPr>
            <p:nvPr/>
          </p:nvSpPr>
          <p:spPr bwMode="auto">
            <a:xfrm>
              <a:off x="3962" y="2775"/>
              <a:ext cx="126" cy="121"/>
            </a:xfrm>
            <a:custGeom>
              <a:avLst/>
              <a:gdLst>
                <a:gd name="T0" fmla="*/ 0 w 142"/>
                <a:gd name="T1" fmla="*/ 55 h 121"/>
                <a:gd name="T2" fmla="*/ 9 w 142"/>
                <a:gd name="T3" fmla="*/ 38 h 121"/>
                <a:gd name="T4" fmla="*/ 18 w 142"/>
                <a:gd name="T5" fmla="*/ 48 h 121"/>
                <a:gd name="T6" fmla="*/ 51 w 142"/>
                <a:gd name="T7" fmla="*/ 45 h 121"/>
                <a:gd name="T8" fmla="*/ 61 w 142"/>
                <a:gd name="T9" fmla="*/ 40 h 121"/>
                <a:gd name="T10" fmla="*/ 77 w 142"/>
                <a:gd name="T11" fmla="*/ 0 h 121"/>
                <a:gd name="T12" fmla="*/ 95 w 142"/>
                <a:gd name="T13" fmla="*/ 3 h 121"/>
                <a:gd name="T14" fmla="*/ 91 w 142"/>
                <a:gd name="T15" fmla="*/ 12 h 121"/>
                <a:gd name="T16" fmla="*/ 111 w 142"/>
                <a:gd name="T17" fmla="*/ 48 h 121"/>
                <a:gd name="T18" fmla="*/ 101 w 142"/>
                <a:gd name="T19" fmla="*/ 45 h 121"/>
                <a:gd name="T20" fmla="*/ 81 w 142"/>
                <a:gd name="T21" fmla="*/ 85 h 121"/>
                <a:gd name="T22" fmla="*/ 80 w 142"/>
                <a:gd name="T23" fmla="*/ 112 h 121"/>
                <a:gd name="T24" fmla="*/ 66 w 142"/>
                <a:gd name="T25" fmla="*/ 120 h 121"/>
                <a:gd name="T26" fmla="*/ 44 w 142"/>
                <a:gd name="T27" fmla="*/ 105 h 121"/>
                <a:gd name="T28" fmla="*/ 31 w 142"/>
                <a:gd name="T29" fmla="*/ 110 h 121"/>
                <a:gd name="T30" fmla="*/ 31 w 142"/>
                <a:gd name="T31" fmla="*/ 103 h 121"/>
                <a:gd name="T32" fmla="*/ 13 w 142"/>
                <a:gd name="T33" fmla="*/ 103 h 121"/>
                <a:gd name="T34" fmla="*/ 0 w 142"/>
                <a:gd name="T35" fmla="*/ 55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21">
                  <a:moveTo>
                    <a:pt x="0" y="55"/>
                  </a:moveTo>
                  <a:lnTo>
                    <a:pt x="11" y="38"/>
                  </a:lnTo>
                  <a:lnTo>
                    <a:pt x="22" y="48"/>
                  </a:lnTo>
                  <a:lnTo>
                    <a:pt x="65" y="45"/>
                  </a:lnTo>
                  <a:lnTo>
                    <a:pt x="78" y="40"/>
                  </a:lnTo>
                  <a:lnTo>
                    <a:pt x="98" y="0"/>
                  </a:lnTo>
                  <a:lnTo>
                    <a:pt x="121" y="3"/>
                  </a:lnTo>
                  <a:lnTo>
                    <a:pt x="116" y="12"/>
                  </a:lnTo>
                  <a:lnTo>
                    <a:pt x="141" y="48"/>
                  </a:lnTo>
                  <a:lnTo>
                    <a:pt x="129" y="45"/>
                  </a:lnTo>
                  <a:lnTo>
                    <a:pt x="103" y="85"/>
                  </a:lnTo>
                  <a:lnTo>
                    <a:pt x="101" y="112"/>
                  </a:lnTo>
                  <a:lnTo>
                    <a:pt x="83" y="120"/>
                  </a:lnTo>
                  <a:lnTo>
                    <a:pt x="56" y="105"/>
                  </a:lnTo>
                  <a:lnTo>
                    <a:pt x="40" y="110"/>
                  </a:lnTo>
                  <a:lnTo>
                    <a:pt x="40" y="103"/>
                  </a:lnTo>
                  <a:lnTo>
                    <a:pt x="17" y="103"/>
                  </a:lnTo>
                  <a:lnTo>
                    <a:pt x="0" y="5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35" name="Freeform 199"/>
            <p:cNvSpPr>
              <a:spLocks/>
            </p:cNvSpPr>
            <p:nvPr/>
          </p:nvSpPr>
          <p:spPr bwMode="auto">
            <a:xfrm>
              <a:off x="3962" y="2775"/>
              <a:ext cx="131" cy="127"/>
            </a:xfrm>
            <a:custGeom>
              <a:avLst/>
              <a:gdLst>
                <a:gd name="T0" fmla="*/ 0 w 148"/>
                <a:gd name="T1" fmla="*/ 58 h 127"/>
                <a:gd name="T2" fmla="*/ 9 w 148"/>
                <a:gd name="T3" fmla="*/ 40 h 127"/>
                <a:gd name="T4" fmla="*/ 18 w 148"/>
                <a:gd name="T5" fmla="*/ 50 h 127"/>
                <a:gd name="T6" fmla="*/ 53 w 148"/>
                <a:gd name="T7" fmla="*/ 47 h 127"/>
                <a:gd name="T8" fmla="*/ 64 w 148"/>
                <a:gd name="T9" fmla="*/ 42 h 127"/>
                <a:gd name="T10" fmla="*/ 80 w 148"/>
                <a:gd name="T11" fmla="*/ 0 h 127"/>
                <a:gd name="T12" fmla="*/ 99 w 148"/>
                <a:gd name="T13" fmla="*/ 3 h 127"/>
                <a:gd name="T14" fmla="*/ 95 w 148"/>
                <a:gd name="T15" fmla="*/ 13 h 127"/>
                <a:gd name="T16" fmla="*/ 115 w 148"/>
                <a:gd name="T17" fmla="*/ 50 h 127"/>
                <a:gd name="T18" fmla="*/ 105 w 148"/>
                <a:gd name="T19" fmla="*/ 47 h 127"/>
                <a:gd name="T20" fmla="*/ 84 w 148"/>
                <a:gd name="T21" fmla="*/ 89 h 127"/>
                <a:gd name="T22" fmla="*/ 82 w 148"/>
                <a:gd name="T23" fmla="*/ 118 h 127"/>
                <a:gd name="T24" fmla="*/ 68 w 148"/>
                <a:gd name="T25" fmla="*/ 126 h 127"/>
                <a:gd name="T26" fmla="*/ 45 w 148"/>
                <a:gd name="T27" fmla="*/ 110 h 127"/>
                <a:gd name="T28" fmla="*/ 33 w 148"/>
                <a:gd name="T29" fmla="*/ 116 h 127"/>
                <a:gd name="T30" fmla="*/ 33 w 148"/>
                <a:gd name="T31" fmla="*/ 108 h 127"/>
                <a:gd name="T32" fmla="*/ 14 w 148"/>
                <a:gd name="T33" fmla="*/ 108 h 127"/>
                <a:gd name="T34" fmla="*/ 0 w 148"/>
                <a:gd name="T35" fmla="*/ 58 h 1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8" h="127">
                  <a:moveTo>
                    <a:pt x="0" y="58"/>
                  </a:moveTo>
                  <a:lnTo>
                    <a:pt x="11" y="40"/>
                  </a:lnTo>
                  <a:lnTo>
                    <a:pt x="23" y="50"/>
                  </a:lnTo>
                  <a:lnTo>
                    <a:pt x="68" y="47"/>
                  </a:lnTo>
                  <a:lnTo>
                    <a:pt x="81" y="42"/>
                  </a:lnTo>
                  <a:lnTo>
                    <a:pt x="102" y="0"/>
                  </a:lnTo>
                  <a:lnTo>
                    <a:pt x="126" y="3"/>
                  </a:lnTo>
                  <a:lnTo>
                    <a:pt x="121" y="13"/>
                  </a:lnTo>
                  <a:lnTo>
                    <a:pt x="147" y="50"/>
                  </a:lnTo>
                  <a:lnTo>
                    <a:pt x="134" y="47"/>
                  </a:lnTo>
                  <a:lnTo>
                    <a:pt x="107" y="89"/>
                  </a:lnTo>
                  <a:lnTo>
                    <a:pt x="105" y="118"/>
                  </a:lnTo>
                  <a:lnTo>
                    <a:pt x="87" y="126"/>
                  </a:lnTo>
                  <a:lnTo>
                    <a:pt x="58" y="110"/>
                  </a:lnTo>
                  <a:lnTo>
                    <a:pt x="42" y="116"/>
                  </a:lnTo>
                  <a:lnTo>
                    <a:pt x="42" y="108"/>
                  </a:lnTo>
                  <a:lnTo>
                    <a:pt x="18" y="108"/>
                  </a:lnTo>
                  <a:lnTo>
                    <a:pt x="0" y="5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36" name="Freeform 200"/>
            <p:cNvSpPr>
              <a:spLocks/>
            </p:cNvSpPr>
            <p:nvPr/>
          </p:nvSpPr>
          <p:spPr bwMode="auto">
            <a:xfrm>
              <a:off x="4064" y="2964"/>
              <a:ext cx="29" cy="6"/>
            </a:xfrm>
            <a:custGeom>
              <a:avLst/>
              <a:gdLst>
                <a:gd name="T0" fmla="*/ 0 w 32"/>
                <a:gd name="T1" fmla="*/ 1 h 6"/>
                <a:gd name="T2" fmla="*/ 3 w 32"/>
                <a:gd name="T3" fmla="*/ 5 h 6"/>
                <a:gd name="T4" fmla="*/ 25 w 32"/>
                <a:gd name="T5" fmla="*/ 2 h 6"/>
                <a:gd name="T6" fmla="*/ 7 w 32"/>
                <a:gd name="T7" fmla="*/ 0 h 6"/>
                <a:gd name="T8" fmla="*/ 0 w 32"/>
                <a:gd name="T9" fmla="*/ 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0" y="1"/>
                  </a:moveTo>
                  <a:lnTo>
                    <a:pt x="3" y="5"/>
                  </a:lnTo>
                  <a:lnTo>
                    <a:pt x="31" y="2"/>
                  </a:lnTo>
                  <a:lnTo>
                    <a:pt x="9" y="0"/>
                  </a:lnTo>
                  <a:lnTo>
                    <a:pt x="0" y="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37" name="Freeform 201"/>
            <p:cNvSpPr>
              <a:spLocks/>
            </p:cNvSpPr>
            <p:nvPr/>
          </p:nvSpPr>
          <p:spPr bwMode="auto">
            <a:xfrm>
              <a:off x="4064" y="2964"/>
              <a:ext cx="34" cy="12"/>
            </a:xfrm>
            <a:custGeom>
              <a:avLst/>
              <a:gdLst>
                <a:gd name="T0" fmla="*/ 0 w 38"/>
                <a:gd name="T1" fmla="*/ 3 h 12"/>
                <a:gd name="T2" fmla="*/ 3 w 38"/>
                <a:gd name="T3" fmla="*/ 11 h 12"/>
                <a:gd name="T4" fmla="*/ 30 w 38"/>
                <a:gd name="T5" fmla="*/ 5 h 12"/>
                <a:gd name="T6" fmla="*/ 9 w 38"/>
                <a:gd name="T7" fmla="*/ 0 h 12"/>
                <a:gd name="T8" fmla="*/ 0 w 38"/>
                <a:gd name="T9" fmla="*/ 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2">
                  <a:moveTo>
                    <a:pt x="0" y="3"/>
                  </a:moveTo>
                  <a:lnTo>
                    <a:pt x="3" y="11"/>
                  </a:lnTo>
                  <a:lnTo>
                    <a:pt x="37" y="5"/>
                  </a:lnTo>
                  <a:lnTo>
                    <a:pt x="11" y="0"/>
                  </a:lnTo>
                  <a:lnTo>
                    <a:pt x="0"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38" name="Freeform 202"/>
            <p:cNvSpPr>
              <a:spLocks/>
            </p:cNvSpPr>
            <p:nvPr/>
          </p:nvSpPr>
          <p:spPr bwMode="auto">
            <a:xfrm>
              <a:off x="4093" y="2815"/>
              <a:ext cx="74" cy="102"/>
            </a:xfrm>
            <a:custGeom>
              <a:avLst/>
              <a:gdLst>
                <a:gd name="T0" fmla="*/ 0 w 84"/>
                <a:gd name="T1" fmla="*/ 61 h 102"/>
                <a:gd name="T2" fmla="*/ 8 w 84"/>
                <a:gd name="T3" fmla="*/ 79 h 102"/>
                <a:gd name="T4" fmla="*/ 5 w 84"/>
                <a:gd name="T5" fmla="*/ 98 h 102"/>
                <a:gd name="T6" fmla="*/ 16 w 84"/>
                <a:gd name="T7" fmla="*/ 101 h 102"/>
                <a:gd name="T8" fmla="*/ 16 w 84"/>
                <a:gd name="T9" fmla="*/ 64 h 102"/>
                <a:gd name="T10" fmla="*/ 20 w 84"/>
                <a:gd name="T11" fmla="*/ 61 h 102"/>
                <a:gd name="T12" fmla="*/ 20 w 84"/>
                <a:gd name="T13" fmla="*/ 74 h 102"/>
                <a:gd name="T14" fmla="*/ 28 w 84"/>
                <a:gd name="T15" fmla="*/ 89 h 102"/>
                <a:gd name="T16" fmla="*/ 42 w 84"/>
                <a:gd name="T17" fmla="*/ 84 h 102"/>
                <a:gd name="T18" fmla="*/ 26 w 84"/>
                <a:gd name="T19" fmla="*/ 49 h 102"/>
                <a:gd name="T20" fmla="*/ 48 w 84"/>
                <a:gd name="T21" fmla="*/ 34 h 102"/>
                <a:gd name="T22" fmla="*/ 17 w 84"/>
                <a:gd name="T23" fmla="*/ 42 h 102"/>
                <a:gd name="T24" fmla="*/ 13 w 84"/>
                <a:gd name="T25" fmla="*/ 19 h 102"/>
                <a:gd name="T26" fmla="*/ 56 w 84"/>
                <a:gd name="T27" fmla="*/ 17 h 102"/>
                <a:gd name="T28" fmla="*/ 64 w 84"/>
                <a:gd name="T29" fmla="*/ 0 h 102"/>
                <a:gd name="T30" fmla="*/ 53 w 84"/>
                <a:gd name="T31" fmla="*/ 9 h 102"/>
                <a:gd name="T32" fmla="*/ 20 w 84"/>
                <a:gd name="T33" fmla="*/ 5 h 102"/>
                <a:gd name="T34" fmla="*/ 11 w 84"/>
                <a:gd name="T35" fmla="*/ 12 h 102"/>
                <a:gd name="T36" fmla="*/ 0 w 84"/>
                <a:gd name="T37" fmla="*/ 61 h 1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 h="102">
                  <a:moveTo>
                    <a:pt x="0" y="61"/>
                  </a:moveTo>
                  <a:lnTo>
                    <a:pt x="10" y="79"/>
                  </a:lnTo>
                  <a:lnTo>
                    <a:pt x="7" y="98"/>
                  </a:lnTo>
                  <a:lnTo>
                    <a:pt x="20" y="101"/>
                  </a:lnTo>
                  <a:lnTo>
                    <a:pt x="20" y="64"/>
                  </a:lnTo>
                  <a:lnTo>
                    <a:pt x="26" y="61"/>
                  </a:lnTo>
                  <a:lnTo>
                    <a:pt x="26" y="74"/>
                  </a:lnTo>
                  <a:lnTo>
                    <a:pt x="36" y="89"/>
                  </a:lnTo>
                  <a:lnTo>
                    <a:pt x="54" y="84"/>
                  </a:lnTo>
                  <a:lnTo>
                    <a:pt x="34" y="49"/>
                  </a:lnTo>
                  <a:lnTo>
                    <a:pt x="61" y="34"/>
                  </a:lnTo>
                  <a:lnTo>
                    <a:pt x="21" y="42"/>
                  </a:lnTo>
                  <a:lnTo>
                    <a:pt x="17" y="19"/>
                  </a:lnTo>
                  <a:lnTo>
                    <a:pt x="73" y="17"/>
                  </a:lnTo>
                  <a:lnTo>
                    <a:pt x="83" y="0"/>
                  </a:lnTo>
                  <a:lnTo>
                    <a:pt x="68" y="9"/>
                  </a:lnTo>
                  <a:lnTo>
                    <a:pt x="26" y="5"/>
                  </a:lnTo>
                  <a:lnTo>
                    <a:pt x="15" y="12"/>
                  </a:lnTo>
                  <a:lnTo>
                    <a:pt x="0" y="6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39" name="Freeform 203"/>
            <p:cNvSpPr>
              <a:spLocks/>
            </p:cNvSpPr>
            <p:nvPr/>
          </p:nvSpPr>
          <p:spPr bwMode="auto">
            <a:xfrm>
              <a:off x="4093" y="2815"/>
              <a:ext cx="80" cy="108"/>
            </a:xfrm>
            <a:custGeom>
              <a:avLst/>
              <a:gdLst>
                <a:gd name="T0" fmla="*/ 0 w 90"/>
                <a:gd name="T1" fmla="*/ 65 h 108"/>
                <a:gd name="T2" fmla="*/ 9 w 90"/>
                <a:gd name="T3" fmla="*/ 84 h 108"/>
                <a:gd name="T4" fmla="*/ 6 w 90"/>
                <a:gd name="T5" fmla="*/ 104 h 108"/>
                <a:gd name="T6" fmla="*/ 17 w 90"/>
                <a:gd name="T7" fmla="*/ 107 h 108"/>
                <a:gd name="T8" fmla="*/ 17 w 90"/>
                <a:gd name="T9" fmla="*/ 68 h 108"/>
                <a:gd name="T10" fmla="*/ 22 w 90"/>
                <a:gd name="T11" fmla="*/ 65 h 108"/>
                <a:gd name="T12" fmla="*/ 22 w 90"/>
                <a:gd name="T13" fmla="*/ 78 h 108"/>
                <a:gd name="T14" fmla="*/ 31 w 90"/>
                <a:gd name="T15" fmla="*/ 94 h 108"/>
                <a:gd name="T16" fmla="*/ 46 w 90"/>
                <a:gd name="T17" fmla="*/ 89 h 108"/>
                <a:gd name="T18" fmla="*/ 28 w 90"/>
                <a:gd name="T19" fmla="*/ 52 h 108"/>
                <a:gd name="T20" fmla="*/ 52 w 90"/>
                <a:gd name="T21" fmla="*/ 36 h 108"/>
                <a:gd name="T22" fmla="*/ 18 w 90"/>
                <a:gd name="T23" fmla="*/ 44 h 108"/>
                <a:gd name="T24" fmla="*/ 14 w 90"/>
                <a:gd name="T25" fmla="*/ 20 h 108"/>
                <a:gd name="T26" fmla="*/ 61 w 90"/>
                <a:gd name="T27" fmla="*/ 18 h 108"/>
                <a:gd name="T28" fmla="*/ 70 w 90"/>
                <a:gd name="T29" fmla="*/ 0 h 108"/>
                <a:gd name="T30" fmla="*/ 58 w 90"/>
                <a:gd name="T31" fmla="*/ 10 h 108"/>
                <a:gd name="T32" fmla="*/ 22 w 90"/>
                <a:gd name="T33" fmla="*/ 5 h 108"/>
                <a:gd name="T34" fmla="*/ 12 w 90"/>
                <a:gd name="T35" fmla="*/ 13 h 108"/>
                <a:gd name="T36" fmla="*/ 0 w 90"/>
                <a:gd name="T37" fmla="*/ 65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0" h="108">
                  <a:moveTo>
                    <a:pt x="0" y="65"/>
                  </a:moveTo>
                  <a:lnTo>
                    <a:pt x="11" y="84"/>
                  </a:lnTo>
                  <a:lnTo>
                    <a:pt x="8" y="104"/>
                  </a:lnTo>
                  <a:lnTo>
                    <a:pt x="21" y="107"/>
                  </a:lnTo>
                  <a:lnTo>
                    <a:pt x="21" y="68"/>
                  </a:lnTo>
                  <a:lnTo>
                    <a:pt x="28" y="65"/>
                  </a:lnTo>
                  <a:lnTo>
                    <a:pt x="28" y="78"/>
                  </a:lnTo>
                  <a:lnTo>
                    <a:pt x="39" y="94"/>
                  </a:lnTo>
                  <a:lnTo>
                    <a:pt x="58" y="89"/>
                  </a:lnTo>
                  <a:lnTo>
                    <a:pt x="36" y="52"/>
                  </a:lnTo>
                  <a:lnTo>
                    <a:pt x="65" y="36"/>
                  </a:lnTo>
                  <a:lnTo>
                    <a:pt x="23" y="44"/>
                  </a:lnTo>
                  <a:lnTo>
                    <a:pt x="18" y="20"/>
                  </a:lnTo>
                  <a:lnTo>
                    <a:pt x="78" y="18"/>
                  </a:lnTo>
                  <a:lnTo>
                    <a:pt x="89" y="0"/>
                  </a:lnTo>
                  <a:lnTo>
                    <a:pt x="73" y="10"/>
                  </a:lnTo>
                  <a:lnTo>
                    <a:pt x="28" y="5"/>
                  </a:lnTo>
                  <a:lnTo>
                    <a:pt x="16" y="13"/>
                  </a:lnTo>
                  <a:lnTo>
                    <a:pt x="0" y="6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40" name="Freeform 204"/>
            <p:cNvSpPr>
              <a:spLocks/>
            </p:cNvSpPr>
            <p:nvPr/>
          </p:nvSpPr>
          <p:spPr bwMode="auto">
            <a:xfrm>
              <a:off x="4153" y="2964"/>
              <a:ext cx="43" cy="21"/>
            </a:xfrm>
            <a:custGeom>
              <a:avLst/>
              <a:gdLst>
                <a:gd name="T0" fmla="*/ 0 w 48"/>
                <a:gd name="T1" fmla="*/ 14 h 21"/>
                <a:gd name="T2" fmla="*/ 4 w 48"/>
                <a:gd name="T3" fmla="*/ 20 h 21"/>
                <a:gd name="T4" fmla="*/ 38 w 48"/>
                <a:gd name="T5" fmla="*/ 0 h 21"/>
                <a:gd name="T6" fmla="*/ 13 w 48"/>
                <a:gd name="T7" fmla="*/ 8 h 21"/>
                <a:gd name="T8" fmla="*/ 0 w 48"/>
                <a:gd name="T9" fmla="*/ 14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21">
                  <a:moveTo>
                    <a:pt x="0" y="14"/>
                  </a:moveTo>
                  <a:lnTo>
                    <a:pt x="4" y="20"/>
                  </a:lnTo>
                  <a:lnTo>
                    <a:pt x="47" y="0"/>
                  </a:lnTo>
                  <a:lnTo>
                    <a:pt x="17" y="8"/>
                  </a:lnTo>
                  <a:lnTo>
                    <a:pt x="0" y="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41" name="Freeform 205"/>
            <p:cNvSpPr>
              <a:spLocks/>
            </p:cNvSpPr>
            <p:nvPr/>
          </p:nvSpPr>
          <p:spPr bwMode="auto">
            <a:xfrm>
              <a:off x="4153" y="2964"/>
              <a:ext cx="48" cy="27"/>
            </a:xfrm>
            <a:custGeom>
              <a:avLst/>
              <a:gdLst>
                <a:gd name="T0" fmla="*/ 0 w 54"/>
                <a:gd name="T1" fmla="*/ 18 h 27"/>
                <a:gd name="T2" fmla="*/ 4 w 54"/>
                <a:gd name="T3" fmla="*/ 26 h 27"/>
                <a:gd name="T4" fmla="*/ 42 w 54"/>
                <a:gd name="T5" fmla="*/ 0 h 27"/>
                <a:gd name="T6" fmla="*/ 15 w 54"/>
                <a:gd name="T7" fmla="*/ 11 h 27"/>
                <a:gd name="T8" fmla="*/ 0 w 54"/>
                <a:gd name="T9" fmla="*/ 18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27">
                  <a:moveTo>
                    <a:pt x="0" y="18"/>
                  </a:moveTo>
                  <a:lnTo>
                    <a:pt x="5" y="26"/>
                  </a:lnTo>
                  <a:lnTo>
                    <a:pt x="53" y="0"/>
                  </a:lnTo>
                  <a:lnTo>
                    <a:pt x="19" y="11"/>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42" name="Freeform 206"/>
            <p:cNvSpPr>
              <a:spLocks/>
            </p:cNvSpPr>
            <p:nvPr/>
          </p:nvSpPr>
          <p:spPr bwMode="auto">
            <a:xfrm>
              <a:off x="4202" y="2809"/>
              <a:ext cx="11" cy="40"/>
            </a:xfrm>
            <a:custGeom>
              <a:avLst/>
              <a:gdLst>
                <a:gd name="T0" fmla="*/ 0 w 13"/>
                <a:gd name="T1" fmla="*/ 11 h 40"/>
                <a:gd name="T2" fmla="*/ 3 w 13"/>
                <a:gd name="T3" fmla="*/ 29 h 40"/>
                <a:gd name="T4" fmla="*/ 7 w 13"/>
                <a:gd name="T5" fmla="*/ 39 h 40"/>
                <a:gd name="T6" fmla="*/ 3 w 13"/>
                <a:gd name="T7" fmla="*/ 21 h 40"/>
                <a:gd name="T8" fmla="*/ 8 w 13"/>
                <a:gd name="T9" fmla="*/ 18 h 40"/>
                <a:gd name="T10" fmla="*/ 8 w 13"/>
                <a:gd name="T11" fmla="*/ 7 h 40"/>
                <a:gd name="T12" fmla="*/ 3 w 13"/>
                <a:gd name="T13" fmla="*/ 14 h 40"/>
                <a:gd name="T14" fmla="*/ 5 w 13"/>
                <a:gd name="T15" fmla="*/ 0 h 40"/>
                <a:gd name="T16" fmla="*/ 0 w 13"/>
                <a:gd name="T17" fmla="*/ 11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40">
                  <a:moveTo>
                    <a:pt x="0" y="11"/>
                  </a:moveTo>
                  <a:lnTo>
                    <a:pt x="3" y="29"/>
                  </a:lnTo>
                  <a:lnTo>
                    <a:pt x="9" y="39"/>
                  </a:lnTo>
                  <a:lnTo>
                    <a:pt x="5" y="21"/>
                  </a:lnTo>
                  <a:lnTo>
                    <a:pt x="12" y="18"/>
                  </a:lnTo>
                  <a:lnTo>
                    <a:pt x="12" y="7"/>
                  </a:lnTo>
                  <a:lnTo>
                    <a:pt x="3" y="14"/>
                  </a:lnTo>
                  <a:lnTo>
                    <a:pt x="7" y="0"/>
                  </a:lnTo>
                  <a:lnTo>
                    <a:pt x="0" y="1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43" name="Freeform 207"/>
            <p:cNvSpPr>
              <a:spLocks/>
            </p:cNvSpPr>
            <p:nvPr/>
          </p:nvSpPr>
          <p:spPr bwMode="auto">
            <a:xfrm>
              <a:off x="4202" y="2809"/>
              <a:ext cx="17" cy="46"/>
            </a:xfrm>
            <a:custGeom>
              <a:avLst/>
              <a:gdLst>
                <a:gd name="T0" fmla="*/ 0 w 19"/>
                <a:gd name="T1" fmla="*/ 13 h 46"/>
                <a:gd name="T2" fmla="*/ 4 w 19"/>
                <a:gd name="T3" fmla="*/ 34 h 46"/>
                <a:gd name="T4" fmla="*/ 11 w 19"/>
                <a:gd name="T5" fmla="*/ 45 h 46"/>
                <a:gd name="T6" fmla="*/ 6 w 19"/>
                <a:gd name="T7" fmla="*/ 24 h 46"/>
                <a:gd name="T8" fmla="*/ 14 w 19"/>
                <a:gd name="T9" fmla="*/ 21 h 46"/>
                <a:gd name="T10" fmla="*/ 14 w 19"/>
                <a:gd name="T11" fmla="*/ 8 h 46"/>
                <a:gd name="T12" fmla="*/ 4 w 19"/>
                <a:gd name="T13" fmla="*/ 16 h 46"/>
                <a:gd name="T14" fmla="*/ 9 w 19"/>
                <a:gd name="T15" fmla="*/ 0 h 46"/>
                <a:gd name="T16" fmla="*/ 0 w 19"/>
                <a:gd name="T17" fmla="*/ 13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46">
                  <a:moveTo>
                    <a:pt x="0" y="13"/>
                  </a:moveTo>
                  <a:lnTo>
                    <a:pt x="5" y="34"/>
                  </a:lnTo>
                  <a:lnTo>
                    <a:pt x="13" y="45"/>
                  </a:lnTo>
                  <a:lnTo>
                    <a:pt x="8" y="24"/>
                  </a:lnTo>
                  <a:lnTo>
                    <a:pt x="18" y="21"/>
                  </a:lnTo>
                  <a:lnTo>
                    <a:pt x="18" y="8"/>
                  </a:lnTo>
                  <a:lnTo>
                    <a:pt x="5" y="16"/>
                  </a:lnTo>
                  <a:lnTo>
                    <a:pt x="11" y="0"/>
                  </a:lnTo>
                  <a:lnTo>
                    <a:pt x="0" y="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44" name="Freeform 208"/>
            <p:cNvSpPr>
              <a:spLocks/>
            </p:cNvSpPr>
            <p:nvPr/>
          </p:nvSpPr>
          <p:spPr bwMode="auto">
            <a:xfrm>
              <a:off x="4209" y="2883"/>
              <a:ext cx="33" cy="8"/>
            </a:xfrm>
            <a:custGeom>
              <a:avLst/>
              <a:gdLst>
                <a:gd name="T0" fmla="*/ 0 w 37"/>
                <a:gd name="T1" fmla="*/ 1 h 8"/>
                <a:gd name="T2" fmla="*/ 18 w 37"/>
                <a:gd name="T3" fmla="*/ 0 h 8"/>
                <a:gd name="T4" fmla="*/ 29 w 37"/>
                <a:gd name="T5" fmla="*/ 7 h 8"/>
                <a:gd name="T6" fmla="*/ 0 w 37"/>
                <a:gd name="T7" fmla="*/ 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8">
                  <a:moveTo>
                    <a:pt x="0" y="1"/>
                  </a:moveTo>
                  <a:lnTo>
                    <a:pt x="22" y="0"/>
                  </a:lnTo>
                  <a:lnTo>
                    <a:pt x="36" y="7"/>
                  </a:lnTo>
                  <a:lnTo>
                    <a:pt x="0" y="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45" name="Freeform 209"/>
            <p:cNvSpPr>
              <a:spLocks/>
            </p:cNvSpPr>
            <p:nvPr/>
          </p:nvSpPr>
          <p:spPr bwMode="auto">
            <a:xfrm>
              <a:off x="4209" y="2883"/>
              <a:ext cx="38" cy="14"/>
            </a:xfrm>
            <a:custGeom>
              <a:avLst/>
              <a:gdLst>
                <a:gd name="T0" fmla="*/ 0 w 43"/>
                <a:gd name="T1" fmla="*/ 2 h 14"/>
                <a:gd name="T2" fmla="*/ 20 w 43"/>
                <a:gd name="T3" fmla="*/ 0 h 14"/>
                <a:gd name="T4" fmla="*/ 33 w 43"/>
                <a:gd name="T5" fmla="*/ 13 h 14"/>
                <a:gd name="T6" fmla="*/ 0 w 43"/>
                <a:gd name="T7" fmla="*/ 2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14">
                  <a:moveTo>
                    <a:pt x="0" y="2"/>
                  </a:moveTo>
                  <a:lnTo>
                    <a:pt x="26" y="0"/>
                  </a:lnTo>
                  <a:lnTo>
                    <a:pt x="42" y="13"/>
                  </a:lnTo>
                  <a:lnTo>
                    <a:pt x="0"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46" name="Freeform 210"/>
            <p:cNvSpPr>
              <a:spLocks/>
            </p:cNvSpPr>
            <p:nvPr/>
          </p:nvSpPr>
          <p:spPr bwMode="auto">
            <a:xfrm>
              <a:off x="4248" y="2846"/>
              <a:ext cx="132" cy="124"/>
            </a:xfrm>
            <a:custGeom>
              <a:avLst/>
              <a:gdLst>
                <a:gd name="T0" fmla="*/ 0 w 148"/>
                <a:gd name="T1" fmla="*/ 15 h 124"/>
                <a:gd name="T2" fmla="*/ 17 w 148"/>
                <a:gd name="T3" fmla="*/ 25 h 124"/>
                <a:gd name="T4" fmla="*/ 32 w 148"/>
                <a:gd name="T5" fmla="*/ 22 h 124"/>
                <a:gd name="T6" fmla="*/ 12 w 148"/>
                <a:gd name="T7" fmla="*/ 35 h 124"/>
                <a:gd name="T8" fmla="*/ 23 w 148"/>
                <a:gd name="T9" fmla="*/ 51 h 124"/>
                <a:gd name="T10" fmla="*/ 32 w 148"/>
                <a:gd name="T11" fmla="*/ 37 h 124"/>
                <a:gd name="T12" fmla="*/ 40 w 148"/>
                <a:gd name="T13" fmla="*/ 51 h 124"/>
                <a:gd name="T14" fmla="*/ 83 w 148"/>
                <a:gd name="T15" fmla="*/ 72 h 124"/>
                <a:gd name="T16" fmla="*/ 90 w 148"/>
                <a:gd name="T17" fmla="*/ 100 h 124"/>
                <a:gd name="T18" fmla="*/ 85 w 148"/>
                <a:gd name="T19" fmla="*/ 97 h 124"/>
                <a:gd name="T20" fmla="*/ 78 w 148"/>
                <a:gd name="T21" fmla="*/ 113 h 124"/>
                <a:gd name="T22" fmla="*/ 103 w 148"/>
                <a:gd name="T23" fmla="*/ 108 h 124"/>
                <a:gd name="T24" fmla="*/ 117 w 148"/>
                <a:gd name="T25" fmla="*/ 123 h 124"/>
                <a:gd name="T26" fmla="*/ 114 w 148"/>
                <a:gd name="T27" fmla="*/ 32 h 124"/>
                <a:gd name="T28" fmla="*/ 78 w 148"/>
                <a:gd name="T29" fmla="*/ 15 h 124"/>
                <a:gd name="T30" fmla="*/ 48 w 148"/>
                <a:gd name="T31" fmla="*/ 43 h 124"/>
                <a:gd name="T32" fmla="*/ 36 w 148"/>
                <a:gd name="T33" fmla="*/ 28 h 124"/>
                <a:gd name="T34" fmla="*/ 34 w 148"/>
                <a:gd name="T35" fmla="*/ 5 h 124"/>
                <a:gd name="T36" fmla="*/ 19 w 148"/>
                <a:gd name="T37" fmla="*/ 0 h 124"/>
                <a:gd name="T38" fmla="*/ 0 w 148"/>
                <a:gd name="T39" fmla="*/ 15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8" h="124">
                  <a:moveTo>
                    <a:pt x="0" y="15"/>
                  </a:moveTo>
                  <a:lnTo>
                    <a:pt x="21" y="25"/>
                  </a:lnTo>
                  <a:lnTo>
                    <a:pt x="40" y="22"/>
                  </a:lnTo>
                  <a:lnTo>
                    <a:pt x="15" y="35"/>
                  </a:lnTo>
                  <a:lnTo>
                    <a:pt x="29" y="51"/>
                  </a:lnTo>
                  <a:lnTo>
                    <a:pt x="40" y="37"/>
                  </a:lnTo>
                  <a:lnTo>
                    <a:pt x="51" y="51"/>
                  </a:lnTo>
                  <a:lnTo>
                    <a:pt x="104" y="72"/>
                  </a:lnTo>
                  <a:lnTo>
                    <a:pt x="113" y="100"/>
                  </a:lnTo>
                  <a:lnTo>
                    <a:pt x="107" y="97"/>
                  </a:lnTo>
                  <a:lnTo>
                    <a:pt x="99" y="113"/>
                  </a:lnTo>
                  <a:lnTo>
                    <a:pt x="129" y="108"/>
                  </a:lnTo>
                  <a:lnTo>
                    <a:pt x="147" y="123"/>
                  </a:lnTo>
                  <a:lnTo>
                    <a:pt x="144" y="32"/>
                  </a:lnTo>
                  <a:lnTo>
                    <a:pt x="99" y="15"/>
                  </a:lnTo>
                  <a:lnTo>
                    <a:pt x="61" y="43"/>
                  </a:lnTo>
                  <a:lnTo>
                    <a:pt x="45" y="28"/>
                  </a:lnTo>
                  <a:lnTo>
                    <a:pt x="43" y="5"/>
                  </a:lnTo>
                  <a:lnTo>
                    <a:pt x="23" y="0"/>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47" name="Freeform 211"/>
            <p:cNvSpPr>
              <a:spLocks/>
            </p:cNvSpPr>
            <p:nvPr/>
          </p:nvSpPr>
          <p:spPr bwMode="auto">
            <a:xfrm>
              <a:off x="4248" y="2846"/>
              <a:ext cx="137" cy="130"/>
            </a:xfrm>
            <a:custGeom>
              <a:avLst/>
              <a:gdLst>
                <a:gd name="T0" fmla="*/ 0 w 154"/>
                <a:gd name="T1" fmla="*/ 16 h 130"/>
                <a:gd name="T2" fmla="*/ 18 w 154"/>
                <a:gd name="T3" fmla="*/ 26 h 130"/>
                <a:gd name="T4" fmla="*/ 33 w 154"/>
                <a:gd name="T5" fmla="*/ 23 h 130"/>
                <a:gd name="T6" fmla="*/ 12 w 154"/>
                <a:gd name="T7" fmla="*/ 37 h 130"/>
                <a:gd name="T8" fmla="*/ 24 w 154"/>
                <a:gd name="T9" fmla="*/ 53 h 130"/>
                <a:gd name="T10" fmla="*/ 33 w 154"/>
                <a:gd name="T11" fmla="*/ 39 h 130"/>
                <a:gd name="T12" fmla="*/ 42 w 154"/>
                <a:gd name="T13" fmla="*/ 53 h 130"/>
                <a:gd name="T14" fmla="*/ 85 w 154"/>
                <a:gd name="T15" fmla="*/ 76 h 130"/>
                <a:gd name="T16" fmla="*/ 93 w 154"/>
                <a:gd name="T17" fmla="*/ 105 h 130"/>
                <a:gd name="T18" fmla="*/ 88 w 154"/>
                <a:gd name="T19" fmla="*/ 102 h 130"/>
                <a:gd name="T20" fmla="*/ 82 w 154"/>
                <a:gd name="T21" fmla="*/ 118 h 130"/>
                <a:gd name="T22" fmla="*/ 106 w 154"/>
                <a:gd name="T23" fmla="*/ 113 h 130"/>
                <a:gd name="T24" fmla="*/ 121 w 154"/>
                <a:gd name="T25" fmla="*/ 129 h 130"/>
                <a:gd name="T26" fmla="*/ 118 w 154"/>
                <a:gd name="T27" fmla="*/ 34 h 130"/>
                <a:gd name="T28" fmla="*/ 82 w 154"/>
                <a:gd name="T29" fmla="*/ 16 h 130"/>
                <a:gd name="T30" fmla="*/ 51 w 154"/>
                <a:gd name="T31" fmla="*/ 45 h 130"/>
                <a:gd name="T32" fmla="*/ 37 w 154"/>
                <a:gd name="T33" fmla="*/ 29 h 130"/>
                <a:gd name="T34" fmla="*/ 36 w 154"/>
                <a:gd name="T35" fmla="*/ 5 h 130"/>
                <a:gd name="T36" fmla="*/ 19 w 154"/>
                <a:gd name="T37" fmla="*/ 0 h 130"/>
                <a:gd name="T38" fmla="*/ 0 w 154"/>
                <a:gd name="T39" fmla="*/ 16 h 1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4" h="130">
                  <a:moveTo>
                    <a:pt x="0" y="16"/>
                  </a:moveTo>
                  <a:lnTo>
                    <a:pt x="22" y="26"/>
                  </a:lnTo>
                  <a:lnTo>
                    <a:pt x="42" y="23"/>
                  </a:lnTo>
                  <a:lnTo>
                    <a:pt x="16" y="37"/>
                  </a:lnTo>
                  <a:lnTo>
                    <a:pt x="30" y="53"/>
                  </a:lnTo>
                  <a:lnTo>
                    <a:pt x="42" y="39"/>
                  </a:lnTo>
                  <a:lnTo>
                    <a:pt x="53" y="53"/>
                  </a:lnTo>
                  <a:lnTo>
                    <a:pt x="108" y="76"/>
                  </a:lnTo>
                  <a:lnTo>
                    <a:pt x="118" y="105"/>
                  </a:lnTo>
                  <a:lnTo>
                    <a:pt x="111" y="102"/>
                  </a:lnTo>
                  <a:lnTo>
                    <a:pt x="103" y="118"/>
                  </a:lnTo>
                  <a:lnTo>
                    <a:pt x="134" y="113"/>
                  </a:lnTo>
                  <a:lnTo>
                    <a:pt x="153" y="129"/>
                  </a:lnTo>
                  <a:lnTo>
                    <a:pt x="150" y="34"/>
                  </a:lnTo>
                  <a:lnTo>
                    <a:pt x="103" y="16"/>
                  </a:lnTo>
                  <a:lnTo>
                    <a:pt x="64" y="45"/>
                  </a:lnTo>
                  <a:lnTo>
                    <a:pt x="47" y="29"/>
                  </a:lnTo>
                  <a:lnTo>
                    <a:pt x="45" y="5"/>
                  </a:lnTo>
                  <a:lnTo>
                    <a:pt x="24"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48" name="Freeform 212"/>
            <p:cNvSpPr>
              <a:spLocks/>
            </p:cNvSpPr>
            <p:nvPr/>
          </p:nvSpPr>
          <p:spPr bwMode="auto">
            <a:xfrm>
              <a:off x="4251" y="2945"/>
              <a:ext cx="4" cy="6"/>
            </a:xfrm>
            <a:custGeom>
              <a:avLst/>
              <a:gdLst>
                <a:gd name="T0" fmla="*/ 0 w 5"/>
                <a:gd name="T1" fmla="*/ 5 h 6"/>
                <a:gd name="T2" fmla="*/ 2 w 5"/>
                <a:gd name="T3" fmla="*/ 0 h 6"/>
                <a:gd name="T4" fmla="*/ 2 w 5"/>
                <a:gd name="T5" fmla="*/ 3 h 6"/>
                <a:gd name="T6" fmla="*/ 0 w 5"/>
                <a:gd name="T7" fmla="*/ 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5"/>
                  </a:moveTo>
                  <a:lnTo>
                    <a:pt x="2" y="0"/>
                  </a:lnTo>
                  <a:lnTo>
                    <a:pt x="4" y="3"/>
                  </a:lnTo>
                  <a:lnTo>
                    <a:pt x="0" y="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49" name="Freeform 213"/>
            <p:cNvSpPr>
              <a:spLocks/>
            </p:cNvSpPr>
            <p:nvPr/>
          </p:nvSpPr>
          <p:spPr bwMode="auto">
            <a:xfrm>
              <a:off x="4251" y="2945"/>
              <a:ext cx="10" cy="12"/>
            </a:xfrm>
            <a:custGeom>
              <a:avLst/>
              <a:gdLst>
                <a:gd name="T0" fmla="*/ 0 w 11"/>
                <a:gd name="T1" fmla="*/ 11 h 12"/>
                <a:gd name="T2" fmla="*/ 5 w 11"/>
                <a:gd name="T3" fmla="*/ 0 h 12"/>
                <a:gd name="T4" fmla="*/ 8 w 11"/>
                <a:gd name="T5" fmla="*/ 6 h 12"/>
                <a:gd name="T6" fmla="*/ 0 w 11"/>
                <a:gd name="T7" fmla="*/ 1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
                  <a:moveTo>
                    <a:pt x="0" y="11"/>
                  </a:moveTo>
                  <a:lnTo>
                    <a:pt x="5" y="0"/>
                  </a:lnTo>
                  <a:lnTo>
                    <a:pt x="10" y="6"/>
                  </a:lnTo>
                  <a:lnTo>
                    <a:pt x="0" y="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50" name="Freeform 214"/>
            <p:cNvSpPr>
              <a:spLocks/>
            </p:cNvSpPr>
            <p:nvPr/>
          </p:nvSpPr>
          <p:spPr bwMode="auto">
            <a:xfrm>
              <a:off x="3116" y="2222"/>
              <a:ext cx="245" cy="236"/>
            </a:xfrm>
            <a:custGeom>
              <a:avLst/>
              <a:gdLst>
                <a:gd name="T0" fmla="*/ 0 w 276"/>
                <a:gd name="T1" fmla="*/ 8 h 236"/>
                <a:gd name="T2" fmla="*/ 4 w 276"/>
                <a:gd name="T3" fmla="*/ 0 h 236"/>
                <a:gd name="T4" fmla="*/ 20 w 276"/>
                <a:gd name="T5" fmla="*/ 16 h 236"/>
                <a:gd name="T6" fmla="*/ 41 w 276"/>
                <a:gd name="T7" fmla="*/ 2 h 236"/>
                <a:gd name="T8" fmla="*/ 43 w 276"/>
                <a:gd name="T9" fmla="*/ 16 h 236"/>
                <a:gd name="T10" fmla="*/ 52 w 276"/>
                <a:gd name="T11" fmla="*/ 20 h 236"/>
                <a:gd name="T12" fmla="*/ 56 w 276"/>
                <a:gd name="T13" fmla="*/ 36 h 236"/>
                <a:gd name="T14" fmla="*/ 83 w 276"/>
                <a:gd name="T15" fmla="*/ 52 h 236"/>
                <a:gd name="T16" fmla="*/ 111 w 276"/>
                <a:gd name="T17" fmla="*/ 49 h 236"/>
                <a:gd name="T18" fmla="*/ 108 w 276"/>
                <a:gd name="T19" fmla="*/ 38 h 236"/>
                <a:gd name="T20" fmla="*/ 144 w 276"/>
                <a:gd name="T21" fmla="*/ 23 h 236"/>
                <a:gd name="T22" fmla="*/ 193 w 276"/>
                <a:gd name="T23" fmla="*/ 52 h 236"/>
                <a:gd name="T24" fmla="*/ 194 w 276"/>
                <a:gd name="T25" fmla="*/ 66 h 236"/>
                <a:gd name="T26" fmla="*/ 185 w 276"/>
                <a:gd name="T27" fmla="*/ 93 h 236"/>
                <a:gd name="T28" fmla="*/ 188 w 276"/>
                <a:gd name="T29" fmla="*/ 131 h 236"/>
                <a:gd name="T30" fmla="*/ 199 w 276"/>
                <a:gd name="T31" fmla="*/ 143 h 236"/>
                <a:gd name="T32" fmla="*/ 188 w 276"/>
                <a:gd name="T33" fmla="*/ 161 h 236"/>
                <a:gd name="T34" fmla="*/ 217 w 276"/>
                <a:gd name="T35" fmla="*/ 202 h 236"/>
                <a:gd name="T36" fmla="*/ 196 w 276"/>
                <a:gd name="T37" fmla="*/ 235 h 236"/>
                <a:gd name="T38" fmla="*/ 150 w 276"/>
                <a:gd name="T39" fmla="*/ 227 h 236"/>
                <a:gd name="T40" fmla="*/ 137 w 276"/>
                <a:gd name="T41" fmla="*/ 205 h 236"/>
                <a:gd name="T42" fmla="*/ 105 w 276"/>
                <a:gd name="T43" fmla="*/ 210 h 236"/>
                <a:gd name="T44" fmla="*/ 81 w 276"/>
                <a:gd name="T45" fmla="*/ 194 h 236"/>
                <a:gd name="T46" fmla="*/ 65 w 276"/>
                <a:gd name="T47" fmla="*/ 159 h 236"/>
                <a:gd name="T48" fmla="*/ 51 w 276"/>
                <a:gd name="T49" fmla="*/ 150 h 236"/>
                <a:gd name="T50" fmla="*/ 49 w 276"/>
                <a:gd name="T51" fmla="*/ 159 h 236"/>
                <a:gd name="T52" fmla="*/ 35 w 276"/>
                <a:gd name="T53" fmla="*/ 120 h 236"/>
                <a:gd name="T54" fmla="*/ 12 w 276"/>
                <a:gd name="T55" fmla="*/ 98 h 236"/>
                <a:gd name="T56" fmla="*/ 22 w 276"/>
                <a:gd name="T57" fmla="*/ 66 h 236"/>
                <a:gd name="T58" fmla="*/ 15 w 276"/>
                <a:gd name="T59" fmla="*/ 61 h 236"/>
                <a:gd name="T60" fmla="*/ 6 w 276"/>
                <a:gd name="T61" fmla="*/ 41 h 236"/>
                <a:gd name="T62" fmla="*/ 0 w 276"/>
                <a:gd name="T63" fmla="*/ 8 h 2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6" h="236">
                  <a:moveTo>
                    <a:pt x="0" y="8"/>
                  </a:moveTo>
                  <a:lnTo>
                    <a:pt x="5" y="0"/>
                  </a:lnTo>
                  <a:lnTo>
                    <a:pt x="25" y="16"/>
                  </a:lnTo>
                  <a:lnTo>
                    <a:pt x="52" y="2"/>
                  </a:lnTo>
                  <a:lnTo>
                    <a:pt x="54" y="16"/>
                  </a:lnTo>
                  <a:lnTo>
                    <a:pt x="67" y="20"/>
                  </a:lnTo>
                  <a:lnTo>
                    <a:pt x="71" y="36"/>
                  </a:lnTo>
                  <a:lnTo>
                    <a:pt x="105" y="52"/>
                  </a:lnTo>
                  <a:lnTo>
                    <a:pt x="141" y="49"/>
                  </a:lnTo>
                  <a:lnTo>
                    <a:pt x="138" y="38"/>
                  </a:lnTo>
                  <a:lnTo>
                    <a:pt x="182" y="23"/>
                  </a:lnTo>
                  <a:lnTo>
                    <a:pt x="244" y="52"/>
                  </a:lnTo>
                  <a:lnTo>
                    <a:pt x="247" y="66"/>
                  </a:lnTo>
                  <a:lnTo>
                    <a:pt x="234" y="93"/>
                  </a:lnTo>
                  <a:lnTo>
                    <a:pt x="239" y="131"/>
                  </a:lnTo>
                  <a:lnTo>
                    <a:pt x="252" y="143"/>
                  </a:lnTo>
                  <a:lnTo>
                    <a:pt x="239" y="161"/>
                  </a:lnTo>
                  <a:lnTo>
                    <a:pt x="275" y="202"/>
                  </a:lnTo>
                  <a:lnTo>
                    <a:pt x="249" y="235"/>
                  </a:lnTo>
                  <a:lnTo>
                    <a:pt x="190" y="227"/>
                  </a:lnTo>
                  <a:lnTo>
                    <a:pt x="174" y="205"/>
                  </a:lnTo>
                  <a:lnTo>
                    <a:pt x="133" y="210"/>
                  </a:lnTo>
                  <a:lnTo>
                    <a:pt x="103" y="194"/>
                  </a:lnTo>
                  <a:lnTo>
                    <a:pt x="82" y="159"/>
                  </a:lnTo>
                  <a:lnTo>
                    <a:pt x="64" y="150"/>
                  </a:lnTo>
                  <a:lnTo>
                    <a:pt x="62" y="159"/>
                  </a:lnTo>
                  <a:lnTo>
                    <a:pt x="44" y="120"/>
                  </a:lnTo>
                  <a:lnTo>
                    <a:pt x="16" y="98"/>
                  </a:lnTo>
                  <a:lnTo>
                    <a:pt x="28" y="66"/>
                  </a:lnTo>
                  <a:lnTo>
                    <a:pt x="19" y="61"/>
                  </a:lnTo>
                  <a:lnTo>
                    <a:pt x="8" y="41"/>
                  </a:lnTo>
                  <a:lnTo>
                    <a:pt x="0" y="8"/>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51" name="Freeform 215"/>
            <p:cNvSpPr>
              <a:spLocks/>
            </p:cNvSpPr>
            <p:nvPr/>
          </p:nvSpPr>
          <p:spPr bwMode="auto">
            <a:xfrm>
              <a:off x="3116" y="2222"/>
              <a:ext cx="250" cy="242"/>
            </a:xfrm>
            <a:custGeom>
              <a:avLst/>
              <a:gdLst>
                <a:gd name="T0" fmla="*/ 0 w 282"/>
                <a:gd name="T1" fmla="*/ 8 h 242"/>
                <a:gd name="T2" fmla="*/ 4 w 282"/>
                <a:gd name="T3" fmla="*/ 0 h 242"/>
                <a:gd name="T4" fmla="*/ 20 w 282"/>
                <a:gd name="T5" fmla="*/ 16 h 242"/>
                <a:gd name="T6" fmla="*/ 42 w 282"/>
                <a:gd name="T7" fmla="*/ 2 h 242"/>
                <a:gd name="T8" fmla="*/ 43 w 282"/>
                <a:gd name="T9" fmla="*/ 16 h 242"/>
                <a:gd name="T10" fmla="*/ 53 w 282"/>
                <a:gd name="T11" fmla="*/ 21 h 242"/>
                <a:gd name="T12" fmla="*/ 58 w 282"/>
                <a:gd name="T13" fmla="*/ 37 h 242"/>
                <a:gd name="T14" fmla="*/ 84 w 282"/>
                <a:gd name="T15" fmla="*/ 53 h 242"/>
                <a:gd name="T16" fmla="*/ 113 w 282"/>
                <a:gd name="T17" fmla="*/ 50 h 242"/>
                <a:gd name="T18" fmla="*/ 111 w 282"/>
                <a:gd name="T19" fmla="*/ 39 h 242"/>
                <a:gd name="T20" fmla="*/ 146 w 282"/>
                <a:gd name="T21" fmla="*/ 24 h 242"/>
                <a:gd name="T22" fmla="*/ 196 w 282"/>
                <a:gd name="T23" fmla="*/ 53 h 242"/>
                <a:gd name="T24" fmla="*/ 198 w 282"/>
                <a:gd name="T25" fmla="*/ 68 h 242"/>
                <a:gd name="T26" fmla="*/ 188 w 282"/>
                <a:gd name="T27" fmla="*/ 95 h 242"/>
                <a:gd name="T28" fmla="*/ 191 w 282"/>
                <a:gd name="T29" fmla="*/ 134 h 242"/>
                <a:gd name="T30" fmla="*/ 202 w 282"/>
                <a:gd name="T31" fmla="*/ 147 h 242"/>
                <a:gd name="T32" fmla="*/ 191 w 282"/>
                <a:gd name="T33" fmla="*/ 165 h 242"/>
                <a:gd name="T34" fmla="*/ 221 w 282"/>
                <a:gd name="T35" fmla="*/ 207 h 242"/>
                <a:gd name="T36" fmla="*/ 199 w 282"/>
                <a:gd name="T37" fmla="*/ 241 h 242"/>
                <a:gd name="T38" fmla="*/ 152 w 282"/>
                <a:gd name="T39" fmla="*/ 233 h 242"/>
                <a:gd name="T40" fmla="*/ 140 w 282"/>
                <a:gd name="T41" fmla="*/ 210 h 242"/>
                <a:gd name="T42" fmla="*/ 107 w 282"/>
                <a:gd name="T43" fmla="*/ 215 h 242"/>
                <a:gd name="T44" fmla="*/ 82 w 282"/>
                <a:gd name="T45" fmla="*/ 199 h 242"/>
                <a:gd name="T46" fmla="*/ 66 w 282"/>
                <a:gd name="T47" fmla="*/ 163 h 242"/>
                <a:gd name="T48" fmla="*/ 51 w 282"/>
                <a:gd name="T49" fmla="*/ 154 h 242"/>
                <a:gd name="T50" fmla="*/ 50 w 282"/>
                <a:gd name="T51" fmla="*/ 163 h 242"/>
                <a:gd name="T52" fmla="*/ 35 w 282"/>
                <a:gd name="T53" fmla="*/ 123 h 242"/>
                <a:gd name="T54" fmla="*/ 12 w 282"/>
                <a:gd name="T55" fmla="*/ 100 h 242"/>
                <a:gd name="T56" fmla="*/ 23 w 282"/>
                <a:gd name="T57" fmla="*/ 68 h 242"/>
                <a:gd name="T58" fmla="*/ 15 w 282"/>
                <a:gd name="T59" fmla="*/ 63 h 242"/>
                <a:gd name="T60" fmla="*/ 6 w 282"/>
                <a:gd name="T61" fmla="*/ 42 h 242"/>
                <a:gd name="T62" fmla="*/ 0 w 282"/>
                <a:gd name="T63" fmla="*/ 8 h 2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2" h="242">
                  <a:moveTo>
                    <a:pt x="0" y="8"/>
                  </a:moveTo>
                  <a:lnTo>
                    <a:pt x="5" y="0"/>
                  </a:lnTo>
                  <a:lnTo>
                    <a:pt x="26" y="16"/>
                  </a:lnTo>
                  <a:lnTo>
                    <a:pt x="53" y="2"/>
                  </a:lnTo>
                  <a:lnTo>
                    <a:pt x="55" y="16"/>
                  </a:lnTo>
                  <a:lnTo>
                    <a:pt x="68" y="21"/>
                  </a:lnTo>
                  <a:lnTo>
                    <a:pt x="73" y="37"/>
                  </a:lnTo>
                  <a:lnTo>
                    <a:pt x="107" y="53"/>
                  </a:lnTo>
                  <a:lnTo>
                    <a:pt x="144" y="50"/>
                  </a:lnTo>
                  <a:lnTo>
                    <a:pt x="141" y="39"/>
                  </a:lnTo>
                  <a:lnTo>
                    <a:pt x="186" y="24"/>
                  </a:lnTo>
                  <a:lnTo>
                    <a:pt x="249" y="53"/>
                  </a:lnTo>
                  <a:lnTo>
                    <a:pt x="252" y="68"/>
                  </a:lnTo>
                  <a:lnTo>
                    <a:pt x="239" y="95"/>
                  </a:lnTo>
                  <a:lnTo>
                    <a:pt x="244" y="134"/>
                  </a:lnTo>
                  <a:lnTo>
                    <a:pt x="257" y="147"/>
                  </a:lnTo>
                  <a:lnTo>
                    <a:pt x="244" y="165"/>
                  </a:lnTo>
                  <a:lnTo>
                    <a:pt x="281" y="207"/>
                  </a:lnTo>
                  <a:lnTo>
                    <a:pt x="254" y="241"/>
                  </a:lnTo>
                  <a:lnTo>
                    <a:pt x="194" y="233"/>
                  </a:lnTo>
                  <a:lnTo>
                    <a:pt x="178" y="210"/>
                  </a:lnTo>
                  <a:lnTo>
                    <a:pt x="136" y="215"/>
                  </a:lnTo>
                  <a:lnTo>
                    <a:pt x="105" y="199"/>
                  </a:lnTo>
                  <a:lnTo>
                    <a:pt x="84" y="163"/>
                  </a:lnTo>
                  <a:lnTo>
                    <a:pt x="65" y="154"/>
                  </a:lnTo>
                  <a:lnTo>
                    <a:pt x="63" y="163"/>
                  </a:lnTo>
                  <a:lnTo>
                    <a:pt x="45" y="123"/>
                  </a:lnTo>
                  <a:lnTo>
                    <a:pt x="16" y="100"/>
                  </a:lnTo>
                  <a:lnTo>
                    <a:pt x="29" y="68"/>
                  </a:lnTo>
                  <a:lnTo>
                    <a:pt x="19" y="63"/>
                  </a:lnTo>
                  <a:lnTo>
                    <a:pt x="8" y="42"/>
                  </a:lnTo>
                  <a:lnTo>
                    <a:pt x="0"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52" name="Freeform 216"/>
            <p:cNvSpPr>
              <a:spLocks/>
            </p:cNvSpPr>
            <p:nvPr/>
          </p:nvSpPr>
          <p:spPr bwMode="auto">
            <a:xfrm>
              <a:off x="3043" y="2264"/>
              <a:ext cx="124" cy="129"/>
            </a:xfrm>
            <a:custGeom>
              <a:avLst/>
              <a:gdLst>
                <a:gd name="T0" fmla="*/ 0 w 140"/>
                <a:gd name="T1" fmla="*/ 65 h 129"/>
                <a:gd name="T2" fmla="*/ 6 w 140"/>
                <a:gd name="T3" fmla="*/ 83 h 129"/>
                <a:gd name="T4" fmla="*/ 53 w 140"/>
                <a:gd name="T5" fmla="*/ 110 h 129"/>
                <a:gd name="T6" fmla="*/ 53 w 140"/>
                <a:gd name="T7" fmla="*/ 120 h 129"/>
                <a:gd name="T8" fmla="*/ 67 w 140"/>
                <a:gd name="T9" fmla="*/ 128 h 129"/>
                <a:gd name="T10" fmla="*/ 89 w 140"/>
                <a:gd name="T11" fmla="*/ 128 h 129"/>
                <a:gd name="T12" fmla="*/ 103 w 140"/>
                <a:gd name="T13" fmla="*/ 116 h 129"/>
                <a:gd name="T14" fmla="*/ 109 w 140"/>
                <a:gd name="T15" fmla="*/ 116 h 129"/>
                <a:gd name="T16" fmla="*/ 96 w 140"/>
                <a:gd name="T17" fmla="*/ 77 h 129"/>
                <a:gd name="T18" fmla="*/ 74 w 140"/>
                <a:gd name="T19" fmla="*/ 55 h 129"/>
                <a:gd name="T20" fmla="*/ 83 w 140"/>
                <a:gd name="T21" fmla="*/ 25 h 129"/>
                <a:gd name="T22" fmla="*/ 76 w 140"/>
                <a:gd name="T23" fmla="*/ 20 h 129"/>
                <a:gd name="T24" fmla="*/ 67 w 140"/>
                <a:gd name="T25" fmla="*/ 0 h 129"/>
                <a:gd name="T26" fmla="*/ 43 w 140"/>
                <a:gd name="T27" fmla="*/ 2 h 129"/>
                <a:gd name="T28" fmla="*/ 30 w 140"/>
                <a:gd name="T29" fmla="*/ 12 h 129"/>
                <a:gd name="T30" fmla="*/ 27 w 140"/>
                <a:gd name="T31" fmla="*/ 45 h 129"/>
                <a:gd name="T32" fmla="*/ 0 w 140"/>
                <a:gd name="T33" fmla="*/ 65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129">
                  <a:moveTo>
                    <a:pt x="0" y="65"/>
                  </a:moveTo>
                  <a:lnTo>
                    <a:pt x="8" y="83"/>
                  </a:lnTo>
                  <a:lnTo>
                    <a:pt x="68" y="110"/>
                  </a:lnTo>
                  <a:lnTo>
                    <a:pt x="68" y="120"/>
                  </a:lnTo>
                  <a:lnTo>
                    <a:pt x="86" y="128"/>
                  </a:lnTo>
                  <a:lnTo>
                    <a:pt x="113" y="128"/>
                  </a:lnTo>
                  <a:lnTo>
                    <a:pt x="131" y="116"/>
                  </a:lnTo>
                  <a:lnTo>
                    <a:pt x="139" y="116"/>
                  </a:lnTo>
                  <a:lnTo>
                    <a:pt x="122" y="77"/>
                  </a:lnTo>
                  <a:lnTo>
                    <a:pt x="94" y="55"/>
                  </a:lnTo>
                  <a:lnTo>
                    <a:pt x="106" y="25"/>
                  </a:lnTo>
                  <a:lnTo>
                    <a:pt x="97" y="20"/>
                  </a:lnTo>
                  <a:lnTo>
                    <a:pt x="86" y="0"/>
                  </a:lnTo>
                  <a:lnTo>
                    <a:pt x="54" y="2"/>
                  </a:lnTo>
                  <a:lnTo>
                    <a:pt x="38" y="12"/>
                  </a:lnTo>
                  <a:lnTo>
                    <a:pt x="35" y="45"/>
                  </a:lnTo>
                  <a:lnTo>
                    <a:pt x="0" y="65"/>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53" name="Freeform 217"/>
            <p:cNvSpPr>
              <a:spLocks/>
            </p:cNvSpPr>
            <p:nvPr/>
          </p:nvSpPr>
          <p:spPr bwMode="auto">
            <a:xfrm>
              <a:off x="3043" y="2264"/>
              <a:ext cx="130" cy="135"/>
            </a:xfrm>
            <a:custGeom>
              <a:avLst/>
              <a:gdLst>
                <a:gd name="T0" fmla="*/ 0 w 146"/>
                <a:gd name="T1" fmla="*/ 68 h 135"/>
                <a:gd name="T2" fmla="*/ 6 w 146"/>
                <a:gd name="T3" fmla="*/ 87 h 135"/>
                <a:gd name="T4" fmla="*/ 56 w 146"/>
                <a:gd name="T5" fmla="*/ 115 h 135"/>
                <a:gd name="T6" fmla="*/ 56 w 146"/>
                <a:gd name="T7" fmla="*/ 126 h 135"/>
                <a:gd name="T8" fmla="*/ 71 w 146"/>
                <a:gd name="T9" fmla="*/ 134 h 135"/>
                <a:gd name="T10" fmla="*/ 93 w 146"/>
                <a:gd name="T11" fmla="*/ 134 h 135"/>
                <a:gd name="T12" fmla="*/ 109 w 146"/>
                <a:gd name="T13" fmla="*/ 121 h 135"/>
                <a:gd name="T14" fmla="*/ 115 w 146"/>
                <a:gd name="T15" fmla="*/ 121 h 135"/>
                <a:gd name="T16" fmla="*/ 101 w 146"/>
                <a:gd name="T17" fmla="*/ 81 h 135"/>
                <a:gd name="T18" fmla="*/ 77 w 146"/>
                <a:gd name="T19" fmla="*/ 58 h 135"/>
                <a:gd name="T20" fmla="*/ 88 w 146"/>
                <a:gd name="T21" fmla="*/ 26 h 135"/>
                <a:gd name="T22" fmla="*/ 80 w 146"/>
                <a:gd name="T23" fmla="*/ 21 h 135"/>
                <a:gd name="T24" fmla="*/ 71 w 146"/>
                <a:gd name="T25" fmla="*/ 0 h 135"/>
                <a:gd name="T26" fmla="*/ 45 w 146"/>
                <a:gd name="T27" fmla="*/ 2 h 135"/>
                <a:gd name="T28" fmla="*/ 32 w 146"/>
                <a:gd name="T29" fmla="*/ 13 h 135"/>
                <a:gd name="T30" fmla="*/ 29 w 146"/>
                <a:gd name="T31" fmla="*/ 47 h 135"/>
                <a:gd name="T32" fmla="*/ 0 w 146"/>
                <a:gd name="T33" fmla="*/ 68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6" h="135">
                  <a:moveTo>
                    <a:pt x="0" y="68"/>
                  </a:moveTo>
                  <a:lnTo>
                    <a:pt x="8" y="87"/>
                  </a:lnTo>
                  <a:lnTo>
                    <a:pt x="71" y="115"/>
                  </a:lnTo>
                  <a:lnTo>
                    <a:pt x="71" y="126"/>
                  </a:lnTo>
                  <a:lnTo>
                    <a:pt x="90" y="134"/>
                  </a:lnTo>
                  <a:lnTo>
                    <a:pt x="118" y="134"/>
                  </a:lnTo>
                  <a:lnTo>
                    <a:pt x="137" y="121"/>
                  </a:lnTo>
                  <a:lnTo>
                    <a:pt x="145" y="121"/>
                  </a:lnTo>
                  <a:lnTo>
                    <a:pt x="127" y="81"/>
                  </a:lnTo>
                  <a:lnTo>
                    <a:pt x="98" y="58"/>
                  </a:lnTo>
                  <a:lnTo>
                    <a:pt x="111" y="26"/>
                  </a:lnTo>
                  <a:lnTo>
                    <a:pt x="101" y="21"/>
                  </a:lnTo>
                  <a:lnTo>
                    <a:pt x="90" y="0"/>
                  </a:lnTo>
                  <a:lnTo>
                    <a:pt x="56" y="2"/>
                  </a:lnTo>
                  <a:lnTo>
                    <a:pt x="40" y="13"/>
                  </a:lnTo>
                  <a:lnTo>
                    <a:pt x="37" y="47"/>
                  </a:lnTo>
                  <a:lnTo>
                    <a:pt x="0" y="6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54" name="Freeform 218"/>
            <p:cNvSpPr>
              <a:spLocks/>
            </p:cNvSpPr>
            <p:nvPr/>
          </p:nvSpPr>
          <p:spPr bwMode="auto">
            <a:xfrm>
              <a:off x="3123" y="2398"/>
              <a:ext cx="20" cy="5"/>
            </a:xfrm>
            <a:custGeom>
              <a:avLst/>
              <a:gdLst>
                <a:gd name="T0" fmla="*/ 0 w 23"/>
                <a:gd name="T1" fmla="*/ 0 h 5"/>
                <a:gd name="T2" fmla="*/ 8 w 23"/>
                <a:gd name="T3" fmla="*/ 4 h 5"/>
                <a:gd name="T4" fmla="*/ 17 w 23"/>
                <a:gd name="T5" fmla="*/ 0 h 5"/>
                <a:gd name="T6" fmla="*/ 0 w 2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5">
                  <a:moveTo>
                    <a:pt x="0" y="0"/>
                  </a:moveTo>
                  <a:lnTo>
                    <a:pt x="10" y="4"/>
                  </a:lnTo>
                  <a:lnTo>
                    <a:pt x="22" y="0"/>
                  </a:lnTo>
                  <a:lnTo>
                    <a:pt x="0" y="0"/>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55" name="Freeform 219"/>
            <p:cNvSpPr>
              <a:spLocks/>
            </p:cNvSpPr>
            <p:nvPr/>
          </p:nvSpPr>
          <p:spPr bwMode="auto">
            <a:xfrm>
              <a:off x="3123" y="2398"/>
              <a:ext cx="26" cy="11"/>
            </a:xfrm>
            <a:custGeom>
              <a:avLst/>
              <a:gdLst>
                <a:gd name="T0" fmla="*/ 0 w 29"/>
                <a:gd name="T1" fmla="*/ 0 h 11"/>
                <a:gd name="T2" fmla="*/ 11 w 29"/>
                <a:gd name="T3" fmla="*/ 10 h 11"/>
                <a:gd name="T4" fmla="*/ 22 w 29"/>
                <a:gd name="T5" fmla="*/ 0 h 11"/>
                <a:gd name="T6" fmla="*/ 0 w 29"/>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11">
                  <a:moveTo>
                    <a:pt x="0" y="0"/>
                  </a:moveTo>
                  <a:lnTo>
                    <a:pt x="13" y="10"/>
                  </a:lnTo>
                  <a:lnTo>
                    <a:pt x="28"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56" name="Freeform 220"/>
            <p:cNvSpPr>
              <a:spLocks/>
            </p:cNvSpPr>
            <p:nvPr/>
          </p:nvSpPr>
          <p:spPr bwMode="auto">
            <a:xfrm>
              <a:off x="2402" y="1934"/>
              <a:ext cx="52" cy="65"/>
            </a:xfrm>
            <a:custGeom>
              <a:avLst/>
              <a:gdLst>
                <a:gd name="T0" fmla="*/ 0 w 59"/>
                <a:gd name="T1" fmla="*/ 55 h 65"/>
                <a:gd name="T2" fmla="*/ 10 w 59"/>
                <a:gd name="T3" fmla="*/ 62 h 65"/>
                <a:gd name="T4" fmla="*/ 4 w 59"/>
                <a:gd name="T5" fmla="*/ 64 h 65"/>
                <a:gd name="T6" fmla="*/ 42 w 59"/>
                <a:gd name="T7" fmla="*/ 57 h 65"/>
                <a:gd name="T8" fmla="*/ 45 w 59"/>
                <a:gd name="T9" fmla="*/ 21 h 65"/>
                <a:gd name="T10" fmla="*/ 41 w 59"/>
                <a:gd name="T11" fmla="*/ 14 h 65"/>
                <a:gd name="T12" fmla="*/ 28 w 59"/>
                <a:gd name="T13" fmla="*/ 18 h 65"/>
                <a:gd name="T14" fmla="*/ 25 w 59"/>
                <a:gd name="T15" fmla="*/ 14 h 65"/>
                <a:gd name="T16" fmla="*/ 29 w 59"/>
                <a:gd name="T17" fmla="*/ 5 h 65"/>
                <a:gd name="T18" fmla="*/ 25 w 59"/>
                <a:gd name="T19" fmla="*/ 0 h 65"/>
                <a:gd name="T20" fmla="*/ 20 w 59"/>
                <a:gd name="T21" fmla="*/ 16 h 65"/>
                <a:gd name="T22" fmla="*/ 4 w 59"/>
                <a:gd name="T23" fmla="*/ 24 h 65"/>
                <a:gd name="T24" fmla="*/ 10 w 59"/>
                <a:gd name="T25" fmla="*/ 26 h 65"/>
                <a:gd name="T26" fmla="*/ 5 w 59"/>
                <a:gd name="T27" fmla="*/ 34 h 65"/>
                <a:gd name="T28" fmla="*/ 17 w 59"/>
                <a:gd name="T29" fmla="*/ 36 h 65"/>
                <a:gd name="T30" fmla="*/ 5 w 59"/>
                <a:gd name="T31" fmla="*/ 50 h 65"/>
                <a:gd name="T32" fmla="*/ 19 w 59"/>
                <a:gd name="T33" fmla="*/ 48 h 65"/>
                <a:gd name="T34" fmla="*/ 0 w 59"/>
                <a:gd name="T35" fmla="*/ 55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9" h="65">
                  <a:moveTo>
                    <a:pt x="0" y="55"/>
                  </a:moveTo>
                  <a:lnTo>
                    <a:pt x="13" y="62"/>
                  </a:lnTo>
                  <a:lnTo>
                    <a:pt x="5" y="64"/>
                  </a:lnTo>
                  <a:lnTo>
                    <a:pt x="55" y="57"/>
                  </a:lnTo>
                  <a:lnTo>
                    <a:pt x="58" y="21"/>
                  </a:lnTo>
                  <a:lnTo>
                    <a:pt x="53" y="14"/>
                  </a:lnTo>
                  <a:lnTo>
                    <a:pt x="36" y="18"/>
                  </a:lnTo>
                  <a:lnTo>
                    <a:pt x="32" y="14"/>
                  </a:lnTo>
                  <a:lnTo>
                    <a:pt x="38" y="5"/>
                  </a:lnTo>
                  <a:lnTo>
                    <a:pt x="32" y="0"/>
                  </a:lnTo>
                  <a:lnTo>
                    <a:pt x="26" y="16"/>
                  </a:lnTo>
                  <a:lnTo>
                    <a:pt x="5" y="24"/>
                  </a:lnTo>
                  <a:lnTo>
                    <a:pt x="13" y="26"/>
                  </a:lnTo>
                  <a:lnTo>
                    <a:pt x="7" y="34"/>
                  </a:lnTo>
                  <a:lnTo>
                    <a:pt x="22" y="36"/>
                  </a:lnTo>
                  <a:lnTo>
                    <a:pt x="7" y="50"/>
                  </a:lnTo>
                  <a:lnTo>
                    <a:pt x="24" y="48"/>
                  </a:lnTo>
                  <a:lnTo>
                    <a:pt x="0" y="55"/>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57" name="Freeform 221"/>
            <p:cNvSpPr>
              <a:spLocks/>
            </p:cNvSpPr>
            <p:nvPr/>
          </p:nvSpPr>
          <p:spPr bwMode="auto">
            <a:xfrm>
              <a:off x="2402" y="1934"/>
              <a:ext cx="58" cy="71"/>
            </a:xfrm>
            <a:custGeom>
              <a:avLst/>
              <a:gdLst>
                <a:gd name="T0" fmla="*/ 0 w 65"/>
                <a:gd name="T1" fmla="*/ 60 h 71"/>
                <a:gd name="T2" fmla="*/ 11 w 65"/>
                <a:gd name="T3" fmla="*/ 68 h 71"/>
                <a:gd name="T4" fmla="*/ 4 w 65"/>
                <a:gd name="T5" fmla="*/ 70 h 71"/>
                <a:gd name="T6" fmla="*/ 48 w 65"/>
                <a:gd name="T7" fmla="*/ 62 h 71"/>
                <a:gd name="T8" fmla="*/ 51 w 65"/>
                <a:gd name="T9" fmla="*/ 23 h 71"/>
                <a:gd name="T10" fmla="*/ 46 w 65"/>
                <a:gd name="T11" fmla="*/ 15 h 71"/>
                <a:gd name="T12" fmla="*/ 32 w 65"/>
                <a:gd name="T13" fmla="*/ 20 h 71"/>
                <a:gd name="T14" fmla="*/ 28 w 65"/>
                <a:gd name="T15" fmla="*/ 15 h 71"/>
                <a:gd name="T16" fmla="*/ 33 w 65"/>
                <a:gd name="T17" fmla="*/ 5 h 71"/>
                <a:gd name="T18" fmla="*/ 28 w 65"/>
                <a:gd name="T19" fmla="*/ 0 h 71"/>
                <a:gd name="T20" fmla="*/ 23 w 65"/>
                <a:gd name="T21" fmla="*/ 18 h 71"/>
                <a:gd name="T22" fmla="*/ 4 w 65"/>
                <a:gd name="T23" fmla="*/ 26 h 71"/>
                <a:gd name="T24" fmla="*/ 11 w 65"/>
                <a:gd name="T25" fmla="*/ 28 h 71"/>
                <a:gd name="T26" fmla="*/ 6 w 65"/>
                <a:gd name="T27" fmla="*/ 37 h 71"/>
                <a:gd name="T28" fmla="*/ 19 w 65"/>
                <a:gd name="T29" fmla="*/ 39 h 71"/>
                <a:gd name="T30" fmla="*/ 6 w 65"/>
                <a:gd name="T31" fmla="*/ 55 h 71"/>
                <a:gd name="T32" fmla="*/ 21 w 65"/>
                <a:gd name="T33" fmla="*/ 52 h 71"/>
                <a:gd name="T34" fmla="*/ 0 w 65"/>
                <a:gd name="T35" fmla="*/ 60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71">
                  <a:moveTo>
                    <a:pt x="0" y="60"/>
                  </a:moveTo>
                  <a:lnTo>
                    <a:pt x="14" y="68"/>
                  </a:lnTo>
                  <a:lnTo>
                    <a:pt x="5" y="70"/>
                  </a:lnTo>
                  <a:lnTo>
                    <a:pt x="61" y="62"/>
                  </a:lnTo>
                  <a:lnTo>
                    <a:pt x="64" y="23"/>
                  </a:lnTo>
                  <a:lnTo>
                    <a:pt x="58" y="15"/>
                  </a:lnTo>
                  <a:lnTo>
                    <a:pt x="40" y="20"/>
                  </a:lnTo>
                  <a:lnTo>
                    <a:pt x="35" y="15"/>
                  </a:lnTo>
                  <a:lnTo>
                    <a:pt x="42" y="5"/>
                  </a:lnTo>
                  <a:lnTo>
                    <a:pt x="35" y="0"/>
                  </a:lnTo>
                  <a:lnTo>
                    <a:pt x="29" y="18"/>
                  </a:lnTo>
                  <a:lnTo>
                    <a:pt x="5" y="26"/>
                  </a:lnTo>
                  <a:lnTo>
                    <a:pt x="14" y="28"/>
                  </a:lnTo>
                  <a:lnTo>
                    <a:pt x="8" y="37"/>
                  </a:lnTo>
                  <a:lnTo>
                    <a:pt x="24" y="39"/>
                  </a:lnTo>
                  <a:lnTo>
                    <a:pt x="8" y="55"/>
                  </a:lnTo>
                  <a:lnTo>
                    <a:pt x="27" y="52"/>
                  </a:lnTo>
                  <a:lnTo>
                    <a:pt x="0" y="6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58" name="Freeform 222"/>
            <p:cNvSpPr>
              <a:spLocks/>
            </p:cNvSpPr>
            <p:nvPr/>
          </p:nvSpPr>
          <p:spPr bwMode="auto">
            <a:xfrm>
              <a:off x="2982" y="2335"/>
              <a:ext cx="15" cy="55"/>
            </a:xfrm>
            <a:custGeom>
              <a:avLst/>
              <a:gdLst>
                <a:gd name="T0" fmla="*/ 0 w 17"/>
                <a:gd name="T1" fmla="*/ 26 h 55"/>
                <a:gd name="T2" fmla="*/ 6 w 17"/>
                <a:gd name="T3" fmla="*/ 54 h 55"/>
                <a:gd name="T4" fmla="*/ 8 w 17"/>
                <a:gd name="T5" fmla="*/ 54 h 55"/>
                <a:gd name="T6" fmla="*/ 11 w 17"/>
                <a:gd name="T7" fmla="*/ 23 h 55"/>
                <a:gd name="T8" fmla="*/ 6 w 17"/>
                <a:gd name="T9" fmla="*/ 23 h 55"/>
                <a:gd name="T10" fmla="*/ 6 w 17"/>
                <a:gd name="T11" fmla="*/ 12 h 55"/>
                <a:gd name="T12" fmla="*/ 11 w 17"/>
                <a:gd name="T13" fmla="*/ 6 h 55"/>
                <a:gd name="T14" fmla="*/ 12 w 17"/>
                <a:gd name="T15" fmla="*/ 0 h 55"/>
                <a:gd name="T16" fmla="*/ 8 w 17"/>
                <a:gd name="T17" fmla="*/ 0 h 55"/>
                <a:gd name="T18" fmla="*/ 0 w 17"/>
                <a:gd name="T19" fmla="*/ 26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55">
                  <a:moveTo>
                    <a:pt x="0" y="26"/>
                  </a:moveTo>
                  <a:lnTo>
                    <a:pt x="8" y="54"/>
                  </a:lnTo>
                  <a:lnTo>
                    <a:pt x="10" y="54"/>
                  </a:lnTo>
                  <a:lnTo>
                    <a:pt x="14" y="23"/>
                  </a:lnTo>
                  <a:lnTo>
                    <a:pt x="8" y="23"/>
                  </a:lnTo>
                  <a:lnTo>
                    <a:pt x="8" y="12"/>
                  </a:lnTo>
                  <a:lnTo>
                    <a:pt x="14" y="6"/>
                  </a:lnTo>
                  <a:lnTo>
                    <a:pt x="16" y="0"/>
                  </a:lnTo>
                  <a:lnTo>
                    <a:pt x="10" y="0"/>
                  </a:lnTo>
                  <a:lnTo>
                    <a:pt x="0" y="26"/>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59" name="Freeform 223"/>
            <p:cNvSpPr>
              <a:spLocks/>
            </p:cNvSpPr>
            <p:nvPr/>
          </p:nvSpPr>
          <p:spPr bwMode="auto">
            <a:xfrm>
              <a:off x="2982" y="2335"/>
              <a:ext cx="21" cy="61"/>
            </a:xfrm>
            <a:custGeom>
              <a:avLst/>
              <a:gdLst>
                <a:gd name="T0" fmla="*/ 0 w 23"/>
                <a:gd name="T1" fmla="*/ 29 h 61"/>
                <a:gd name="T2" fmla="*/ 9 w 23"/>
                <a:gd name="T3" fmla="*/ 60 h 61"/>
                <a:gd name="T4" fmla="*/ 12 w 23"/>
                <a:gd name="T5" fmla="*/ 60 h 61"/>
                <a:gd name="T6" fmla="*/ 16 w 23"/>
                <a:gd name="T7" fmla="*/ 26 h 61"/>
                <a:gd name="T8" fmla="*/ 9 w 23"/>
                <a:gd name="T9" fmla="*/ 26 h 61"/>
                <a:gd name="T10" fmla="*/ 9 w 23"/>
                <a:gd name="T11" fmla="*/ 13 h 61"/>
                <a:gd name="T12" fmla="*/ 16 w 23"/>
                <a:gd name="T13" fmla="*/ 7 h 61"/>
                <a:gd name="T14" fmla="*/ 18 w 23"/>
                <a:gd name="T15" fmla="*/ 0 h 61"/>
                <a:gd name="T16" fmla="*/ 12 w 23"/>
                <a:gd name="T17" fmla="*/ 0 h 61"/>
                <a:gd name="T18" fmla="*/ 0 w 23"/>
                <a:gd name="T19" fmla="*/ 29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1">
                  <a:moveTo>
                    <a:pt x="0" y="29"/>
                  </a:moveTo>
                  <a:lnTo>
                    <a:pt x="11" y="60"/>
                  </a:lnTo>
                  <a:lnTo>
                    <a:pt x="14" y="60"/>
                  </a:lnTo>
                  <a:lnTo>
                    <a:pt x="19" y="26"/>
                  </a:lnTo>
                  <a:lnTo>
                    <a:pt x="11" y="26"/>
                  </a:lnTo>
                  <a:lnTo>
                    <a:pt x="11" y="13"/>
                  </a:lnTo>
                  <a:lnTo>
                    <a:pt x="19" y="7"/>
                  </a:lnTo>
                  <a:lnTo>
                    <a:pt x="22" y="0"/>
                  </a:lnTo>
                  <a:lnTo>
                    <a:pt x="14" y="0"/>
                  </a:lnTo>
                  <a:lnTo>
                    <a:pt x="0" y="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60" name="Freeform 224"/>
            <p:cNvSpPr>
              <a:spLocks/>
            </p:cNvSpPr>
            <p:nvPr/>
          </p:nvSpPr>
          <p:spPr bwMode="auto">
            <a:xfrm>
              <a:off x="2626" y="2094"/>
              <a:ext cx="149" cy="157"/>
            </a:xfrm>
            <a:custGeom>
              <a:avLst/>
              <a:gdLst>
                <a:gd name="T0" fmla="*/ 0 w 168"/>
                <a:gd name="T1" fmla="*/ 38 h 157"/>
                <a:gd name="T2" fmla="*/ 3 w 168"/>
                <a:gd name="T3" fmla="*/ 19 h 157"/>
                <a:gd name="T4" fmla="*/ 18 w 168"/>
                <a:gd name="T5" fmla="*/ 10 h 157"/>
                <a:gd name="T6" fmla="*/ 27 w 168"/>
                <a:gd name="T7" fmla="*/ 17 h 157"/>
                <a:gd name="T8" fmla="*/ 40 w 168"/>
                <a:gd name="T9" fmla="*/ 2 h 157"/>
                <a:gd name="T10" fmla="*/ 59 w 168"/>
                <a:gd name="T11" fmla="*/ 0 h 157"/>
                <a:gd name="T12" fmla="*/ 76 w 168"/>
                <a:gd name="T13" fmla="*/ 10 h 157"/>
                <a:gd name="T14" fmla="*/ 76 w 168"/>
                <a:gd name="T15" fmla="*/ 25 h 157"/>
                <a:gd name="T16" fmla="*/ 62 w 168"/>
                <a:gd name="T17" fmla="*/ 28 h 157"/>
                <a:gd name="T18" fmla="*/ 64 w 168"/>
                <a:gd name="T19" fmla="*/ 50 h 157"/>
                <a:gd name="T20" fmla="*/ 90 w 168"/>
                <a:gd name="T21" fmla="*/ 86 h 157"/>
                <a:gd name="T22" fmla="*/ 103 w 168"/>
                <a:gd name="T23" fmla="*/ 88 h 157"/>
                <a:gd name="T24" fmla="*/ 101 w 168"/>
                <a:gd name="T25" fmla="*/ 95 h 157"/>
                <a:gd name="T26" fmla="*/ 131 w 168"/>
                <a:gd name="T27" fmla="*/ 118 h 157"/>
                <a:gd name="T28" fmla="*/ 112 w 168"/>
                <a:gd name="T29" fmla="*/ 116 h 157"/>
                <a:gd name="T30" fmla="*/ 116 w 168"/>
                <a:gd name="T31" fmla="*/ 136 h 157"/>
                <a:gd name="T32" fmla="*/ 103 w 168"/>
                <a:gd name="T33" fmla="*/ 156 h 157"/>
                <a:gd name="T34" fmla="*/ 99 w 168"/>
                <a:gd name="T35" fmla="*/ 118 h 157"/>
                <a:gd name="T36" fmla="*/ 48 w 168"/>
                <a:gd name="T37" fmla="*/ 80 h 157"/>
                <a:gd name="T38" fmla="*/ 38 w 168"/>
                <a:gd name="T39" fmla="*/ 52 h 157"/>
                <a:gd name="T40" fmla="*/ 22 w 168"/>
                <a:gd name="T41" fmla="*/ 45 h 157"/>
                <a:gd name="T42" fmla="*/ 9 w 168"/>
                <a:gd name="T43" fmla="*/ 55 h 157"/>
                <a:gd name="T44" fmla="*/ 0 w 168"/>
                <a:gd name="T45" fmla="*/ 38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8" h="157">
                  <a:moveTo>
                    <a:pt x="0" y="38"/>
                  </a:moveTo>
                  <a:lnTo>
                    <a:pt x="3" y="19"/>
                  </a:lnTo>
                  <a:lnTo>
                    <a:pt x="23" y="10"/>
                  </a:lnTo>
                  <a:lnTo>
                    <a:pt x="34" y="17"/>
                  </a:lnTo>
                  <a:lnTo>
                    <a:pt x="51" y="2"/>
                  </a:lnTo>
                  <a:lnTo>
                    <a:pt x="76" y="0"/>
                  </a:lnTo>
                  <a:lnTo>
                    <a:pt x="97" y="10"/>
                  </a:lnTo>
                  <a:lnTo>
                    <a:pt x="97" y="25"/>
                  </a:lnTo>
                  <a:lnTo>
                    <a:pt x="79" y="28"/>
                  </a:lnTo>
                  <a:lnTo>
                    <a:pt x="81" y="50"/>
                  </a:lnTo>
                  <a:lnTo>
                    <a:pt x="114" y="86"/>
                  </a:lnTo>
                  <a:lnTo>
                    <a:pt x="131" y="88"/>
                  </a:lnTo>
                  <a:lnTo>
                    <a:pt x="129" y="95"/>
                  </a:lnTo>
                  <a:lnTo>
                    <a:pt x="167" y="118"/>
                  </a:lnTo>
                  <a:lnTo>
                    <a:pt x="142" y="116"/>
                  </a:lnTo>
                  <a:lnTo>
                    <a:pt x="148" y="136"/>
                  </a:lnTo>
                  <a:lnTo>
                    <a:pt x="131" y="156"/>
                  </a:lnTo>
                  <a:lnTo>
                    <a:pt x="126" y="118"/>
                  </a:lnTo>
                  <a:lnTo>
                    <a:pt x="61" y="80"/>
                  </a:lnTo>
                  <a:lnTo>
                    <a:pt x="48" y="52"/>
                  </a:lnTo>
                  <a:lnTo>
                    <a:pt x="28" y="45"/>
                  </a:lnTo>
                  <a:lnTo>
                    <a:pt x="11" y="55"/>
                  </a:lnTo>
                  <a:lnTo>
                    <a:pt x="0" y="38"/>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61" name="Freeform 225"/>
            <p:cNvSpPr>
              <a:spLocks/>
            </p:cNvSpPr>
            <p:nvPr/>
          </p:nvSpPr>
          <p:spPr bwMode="auto">
            <a:xfrm>
              <a:off x="2626" y="2094"/>
              <a:ext cx="155" cy="163"/>
            </a:xfrm>
            <a:custGeom>
              <a:avLst/>
              <a:gdLst>
                <a:gd name="T0" fmla="*/ 0 w 174"/>
                <a:gd name="T1" fmla="*/ 39 h 163"/>
                <a:gd name="T2" fmla="*/ 3 w 174"/>
                <a:gd name="T3" fmla="*/ 20 h 163"/>
                <a:gd name="T4" fmla="*/ 19 w 174"/>
                <a:gd name="T5" fmla="*/ 10 h 163"/>
                <a:gd name="T6" fmla="*/ 28 w 174"/>
                <a:gd name="T7" fmla="*/ 18 h 163"/>
                <a:gd name="T8" fmla="*/ 42 w 174"/>
                <a:gd name="T9" fmla="*/ 2 h 163"/>
                <a:gd name="T10" fmla="*/ 62 w 174"/>
                <a:gd name="T11" fmla="*/ 0 h 163"/>
                <a:gd name="T12" fmla="*/ 79 w 174"/>
                <a:gd name="T13" fmla="*/ 10 h 163"/>
                <a:gd name="T14" fmla="*/ 79 w 174"/>
                <a:gd name="T15" fmla="*/ 26 h 163"/>
                <a:gd name="T16" fmla="*/ 65 w 174"/>
                <a:gd name="T17" fmla="*/ 29 h 163"/>
                <a:gd name="T18" fmla="*/ 67 w 174"/>
                <a:gd name="T19" fmla="*/ 52 h 163"/>
                <a:gd name="T20" fmla="*/ 94 w 174"/>
                <a:gd name="T21" fmla="*/ 89 h 163"/>
                <a:gd name="T22" fmla="*/ 108 w 174"/>
                <a:gd name="T23" fmla="*/ 91 h 163"/>
                <a:gd name="T24" fmla="*/ 106 w 174"/>
                <a:gd name="T25" fmla="*/ 99 h 163"/>
                <a:gd name="T26" fmla="*/ 137 w 174"/>
                <a:gd name="T27" fmla="*/ 123 h 163"/>
                <a:gd name="T28" fmla="*/ 117 w 174"/>
                <a:gd name="T29" fmla="*/ 120 h 163"/>
                <a:gd name="T30" fmla="*/ 121 w 174"/>
                <a:gd name="T31" fmla="*/ 141 h 163"/>
                <a:gd name="T32" fmla="*/ 108 w 174"/>
                <a:gd name="T33" fmla="*/ 162 h 163"/>
                <a:gd name="T34" fmla="*/ 104 w 174"/>
                <a:gd name="T35" fmla="*/ 123 h 163"/>
                <a:gd name="T36" fmla="*/ 50 w 174"/>
                <a:gd name="T37" fmla="*/ 83 h 163"/>
                <a:gd name="T38" fmla="*/ 40 w 174"/>
                <a:gd name="T39" fmla="*/ 54 h 163"/>
                <a:gd name="T40" fmla="*/ 23 w 174"/>
                <a:gd name="T41" fmla="*/ 47 h 163"/>
                <a:gd name="T42" fmla="*/ 9 w 174"/>
                <a:gd name="T43" fmla="*/ 57 h 163"/>
                <a:gd name="T44" fmla="*/ 0 w 174"/>
                <a:gd name="T45" fmla="*/ 39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4" h="163">
                  <a:moveTo>
                    <a:pt x="0" y="39"/>
                  </a:moveTo>
                  <a:lnTo>
                    <a:pt x="3" y="20"/>
                  </a:lnTo>
                  <a:lnTo>
                    <a:pt x="24" y="10"/>
                  </a:lnTo>
                  <a:lnTo>
                    <a:pt x="35" y="18"/>
                  </a:lnTo>
                  <a:lnTo>
                    <a:pt x="53" y="2"/>
                  </a:lnTo>
                  <a:lnTo>
                    <a:pt x="79" y="0"/>
                  </a:lnTo>
                  <a:lnTo>
                    <a:pt x="100" y="10"/>
                  </a:lnTo>
                  <a:lnTo>
                    <a:pt x="100" y="26"/>
                  </a:lnTo>
                  <a:lnTo>
                    <a:pt x="82" y="29"/>
                  </a:lnTo>
                  <a:lnTo>
                    <a:pt x="84" y="52"/>
                  </a:lnTo>
                  <a:lnTo>
                    <a:pt x="118" y="89"/>
                  </a:lnTo>
                  <a:lnTo>
                    <a:pt x="136" y="91"/>
                  </a:lnTo>
                  <a:lnTo>
                    <a:pt x="134" y="99"/>
                  </a:lnTo>
                  <a:lnTo>
                    <a:pt x="173" y="123"/>
                  </a:lnTo>
                  <a:lnTo>
                    <a:pt x="147" y="120"/>
                  </a:lnTo>
                  <a:lnTo>
                    <a:pt x="153" y="141"/>
                  </a:lnTo>
                  <a:lnTo>
                    <a:pt x="136" y="162"/>
                  </a:lnTo>
                  <a:lnTo>
                    <a:pt x="131" y="123"/>
                  </a:lnTo>
                  <a:lnTo>
                    <a:pt x="63" y="83"/>
                  </a:lnTo>
                  <a:lnTo>
                    <a:pt x="50" y="54"/>
                  </a:lnTo>
                  <a:lnTo>
                    <a:pt x="29" y="47"/>
                  </a:lnTo>
                  <a:lnTo>
                    <a:pt x="11" y="57"/>
                  </a:lnTo>
                  <a:lnTo>
                    <a:pt x="0" y="3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62" name="Freeform 226"/>
            <p:cNvSpPr>
              <a:spLocks/>
            </p:cNvSpPr>
            <p:nvPr/>
          </p:nvSpPr>
          <p:spPr bwMode="auto">
            <a:xfrm>
              <a:off x="2645" y="2196"/>
              <a:ext cx="16" cy="34"/>
            </a:xfrm>
            <a:custGeom>
              <a:avLst/>
              <a:gdLst>
                <a:gd name="T0" fmla="*/ 0 w 19"/>
                <a:gd name="T1" fmla="*/ 4 h 34"/>
                <a:gd name="T2" fmla="*/ 2 w 19"/>
                <a:gd name="T3" fmla="*/ 31 h 34"/>
                <a:gd name="T4" fmla="*/ 8 w 19"/>
                <a:gd name="T5" fmla="*/ 33 h 34"/>
                <a:gd name="T6" fmla="*/ 13 w 19"/>
                <a:gd name="T7" fmla="*/ 14 h 34"/>
                <a:gd name="T8" fmla="*/ 8 w 19"/>
                <a:gd name="T9" fmla="*/ 0 h 34"/>
                <a:gd name="T10" fmla="*/ 0 w 19"/>
                <a:gd name="T11" fmla="*/ 4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34">
                  <a:moveTo>
                    <a:pt x="0" y="4"/>
                  </a:moveTo>
                  <a:lnTo>
                    <a:pt x="2" y="31"/>
                  </a:lnTo>
                  <a:lnTo>
                    <a:pt x="11" y="33"/>
                  </a:lnTo>
                  <a:lnTo>
                    <a:pt x="18" y="14"/>
                  </a:lnTo>
                  <a:lnTo>
                    <a:pt x="12" y="0"/>
                  </a:lnTo>
                  <a:lnTo>
                    <a:pt x="0" y="4"/>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63" name="Freeform 227"/>
            <p:cNvSpPr>
              <a:spLocks/>
            </p:cNvSpPr>
            <p:nvPr/>
          </p:nvSpPr>
          <p:spPr bwMode="auto">
            <a:xfrm>
              <a:off x="2645" y="2196"/>
              <a:ext cx="22" cy="40"/>
            </a:xfrm>
            <a:custGeom>
              <a:avLst/>
              <a:gdLst>
                <a:gd name="T0" fmla="*/ 0 w 25"/>
                <a:gd name="T1" fmla="*/ 5 h 40"/>
                <a:gd name="T2" fmla="*/ 3 w 25"/>
                <a:gd name="T3" fmla="*/ 37 h 40"/>
                <a:gd name="T4" fmla="*/ 11 w 25"/>
                <a:gd name="T5" fmla="*/ 39 h 40"/>
                <a:gd name="T6" fmla="*/ 18 w 25"/>
                <a:gd name="T7" fmla="*/ 16 h 40"/>
                <a:gd name="T8" fmla="*/ 12 w 25"/>
                <a:gd name="T9" fmla="*/ 0 h 40"/>
                <a:gd name="T10" fmla="*/ 0 w 25"/>
                <a:gd name="T11" fmla="*/ 5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40">
                  <a:moveTo>
                    <a:pt x="0" y="5"/>
                  </a:moveTo>
                  <a:lnTo>
                    <a:pt x="3" y="37"/>
                  </a:lnTo>
                  <a:lnTo>
                    <a:pt x="14" y="39"/>
                  </a:lnTo>
                  <a:lnTo>
                    <a:pt x="24" y="16"/>
                  </a:lnTo>
                  <a:lnTo>
                    <a:pt x="16" y="0"/>
                  </a:lnTo>
                  <a:lnTo>
                    <a:pt x="0" y="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64" name="Freeform 228"/>
            <p:cNvSpPr>
              <a:spLocks/>
            </p:cNvSpPr>
            <p:nvPr/>
          </p:nvSpPr>
          <p:spPr bwMode="auto">
            <a:xfrm>
              <a:off x="2701" y="2246"/>
              <a:ext cx="35" cy="24"/>
            </a:xfrm>
            <a:custGeom>
              <a:avLst/>
              <a:gdLst>
                <a:gd name="T0" fmla="*/ 0 w 40"/>
                <a:gd name="T1" fmla="*/ 8 h 24"/>
                <a:gd name="T2" fmla="*/ 26 w 40"/>
                <a:gd name="T3" fmla="*/ 23 h 24"/>
                <a:gd name="T4" fmla="*/ 30 w 40"/>
                <a:gd name="T5" fmla="*/ 0 h 24"/>
                <a:gd name="T6" fmla="*/ 0 w 40"/>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24">
                  <a:moveTo>
                    <a:pt x="0" y="8"/>
                  </a:moveTo>
                  <a:lnTo>
                    <a:pt x="34" y="23"/>
                  </a:lnTo>
                  <a:lnTo>
                    <a:pt x="39" y="0"/>
                  </a:lnTo>
                  <a:lnTo>
                    <a:pt x="0" y="8"/>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65" name="Freeform 229"/>
            <p:cNvSpPr>
              <a:spLocks/>
            </p:cNvSpPr>
            <p:nvPr/>
          </p:nvSpPr>
          <p:spPr bwMode="auto">
            <a:xfrm>
              <a:off x="2701" y="2246"/>
              <a:ext cx="40" cy="30"/>
            </a:xfrm>
            <a:custGeom>
              <a:avLst/>
              <a:gdLst>
                <a:gd name="T0" fmla="*/ 0 w 46"/>
                <a:gd name="T1" fmla="*/ 10 h 30"/>
                <a:gd name="T2" fmla="*/ 30 w 46"/>
                <a:gd name="T3" fmla="*/ 29 h 30"/>
                <a:gd name="T4" fmla="*/ 34 w 46"/>
                <a:gd name="T5" fmla="*/ 0 h 30"/>
                <a:gd name="T6" fmla="*/ 0 w 46"/>
                <a:gd name="T7" fmla="*/ 1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0">
                  <a:moveTo>
                    <a:pt x="0" y="10"/>
                  </a:moveTo>
                  <a:lnTo>
                    <a:pt x="39" y="29"/>
                  </a:lnTo>
                  <a:lnTo>
                    <a:pt x="45" y="0"/>
                  </a:lnTo>
                  <a:lnTo>
                    <a:pt x="0" y="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66" name="Freeform 230"/>
            <p:cNvSpPr>
              <a:spLocks/>
            </p:cNvSpPr>
            <p:nvPr/>
          </p:nvSpPr>
          <p:spPr bwMode="auto">
            <a:xfrm>
              <a:off x="2426" y="2683"/>
              <a:ext cx="72" cy="87"/>
            </a:xfrm>
            <a:custGeom>
              <a:avLst/>
              <a:gdLst>
                <a:gd name="T0" fmla="*/ 0 w 81"/>
                <a:gd name="T1" fmla="*/ 57 h 87"/>
                <a:gd name="T2" fmla="*/ 2 w 81"/>
                <a:gd name="T3" fmla="*/ 45 h 87"/>
                <a:gd name="T4" fmla="*/ 4 w 81"/>
                <a:gd name="T5" fmla="*/ 30 h 87"/>
                <a:gd name="T6" fmla="*/ 10 w 81"/>
                <a:gd name="T7" fmla="*/ 30 h 87"/>
                <a:gd name="T8" fmla="*/ 5 w 81"/>
                <a:gd name="T9" fmla="*/ 6 h 87"/>
                <a:gd name="T10" fmla="*/ 25 w 81"/>
                <a:gd name="T11" fmla="*/ 0 h 87"/>
                <a:gd name="T12" fmla="*/ 36 w 81"/>
                <a:gd name="T13" fmla="*/ 6 h 87"/>
                <a:gd name="T14" fmla="*/ 40 w 81"/>
                <a:gd name="T15" fmla="*/ 13 h 87"/>
                <a:gd name="T16" fmla="*/ 63 w 81"/>
                <a:gd name="T17" fmla="*/ 15 h 87"/>
                <a:gd name="T18" fmla="*/ 60 w 81"/>
                <a:gd name="T19" fmla="*/ 79 h 87"/>
                <a:gd name="T20" fmla="*/ 11 w 81"/>
                <a:gd name="T21" fmla="*/ 86 h 87"/>
                <a:gd name="T22" fmla="*/ 11 w 81"/>
                <a:gd name="T23" fmla="*/ 65 h 87"/>
                <a:gd name="T24" fmla="*/ 0 w 81"/>
                <a:gd name="T25" fmla="*/ 57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1" h="87">
                  <a:moveTo>
                    <a:pt x="0" y="57"/>
                  </a:moveTo>
                  <a:lnTo>
                    <a:pt x="2" y="45"/>
                  </a:lnTo>
                  <a:lnTo>
                    <a:pt x="5" y="30"/>
                  </a:lnTo>
                  <a:lnTo>
                    <a:pt x="12" y="30"/>
                  </a:lnTo>
                  <a:lnTo>
                    <a:pt x="7" y="6"/>
                  </a:lnTo>
                  <a:lnTo>
                    <a:pt x="32" y="0"/>
                  </a:lnTo>
                  <a:lnTo>
                    <a:pt x="46" y="6"/>
                  </a:lnTo>
                  <a:lnTo>
                    <a:pt x="51" y="13"/>
                  </a:lnTo>
                  <a:lnTo>
                    <a:pt x="80" y="15"/>
                  </a:lnTo>
                  <a:lnTo>
                    <a:pt x="75" y="79"/>
                  </a:lnTo>
                  <a:lnTo>
                    <a:pt x="14" y="86"/>
                  </a:lnTo>
                  <a:lnTo>
                    <a:pt x="14" y="65"/>
                  </a:lnTo>
                  <a:lnTo>
                    <a:pt x="0" y="57"/>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67" name="Freeform 231"/>
            <p:cNvSpPr>
              <a:spLocks/>
            </p:cNvSpPr>
            <p:nvPr/>
          </p:nvSpPr>
          <p:spPr bwMode="auto">
            <a:xfrm>
              <a:off x="2426" y="2683"/>
              <a:ext cx="77" cy="93"/>
            </a:xfrm>
            <a:custGeom>
              <a:avLst/>
              <a:gdLst>
                <a:gd name="T0" fmla="*/ 0 w 87"/>
                <a:gd name="T1" fmla="*/ 61 h 93"/>
                <a:gd name="T2" fmla="*/ 2 w 87"/>
                <a:gd name="T3" fmla="*/ 48 h 93"/>
                <a:gd name="T4" fmla="*/ 4 w 87"/>
                <a:gd name="T5" fmla="*/ 32 h 93"/>
                <a:gd name="T6" fmla="*/ 11 w 87"/>
                <a:gd name="T7" fmla="*/ 32 h 93"/>
                <a:gd name="T8" fmla="*/ 6 w 87"/>
                <a:gd name="T9" fmla="*/ 6 h 93"/>
                <a:gd name="T10" fmla="*/ 27 w 87"/>
                <a:gd name="T11" fmla="*/ 0 h 93"/>
                <a:gd name="T12" fmla="*/ 38 w 87"/>
                <a:gd name="T13" fmla="*/ 6 h 93"/>
                <a:gd name="T14" fmla="*/ 43 w 87"/>
                <a:gd name="T15" fmla="*/ 14 h 93"/>
                <a:gd name="T16" fmla="*/ 67 w 87"/>
                <a:gd name="T17" fmla="*/ 16 h 93"/>
                <a:gd name="T18" fmla="*/ 64 w 87"/>
                <a:gd name="T19" fmla="*/ 84 h 93"/>
                <a:gd name="T20" fmla="*/ 12 w 87"/>
                <a:gd name="T21" fmla="*/ 92 h 93"/>
                <a:gd name="T22" fmla="*/ 12 w 87"/>
                <a:gd name="T23" fmla="*/ 69 h 93"/>
                <a:gd name="T24" fmla="*/ 0 w 87"/>
                <a:gd name="T25" fmla="*/ 61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7" h="93">
                  <a:moveTo>
                    <a:pt x="0" y="61"/>
                  </a:moveTo>
                  <a:lnTo>
                    <a:pt x="2" y="48"/>
                  </a:lnTo>
                  <a:lnTo>
                    <a:pt x="5" y="32"/>
                  </a:lnTo>
                  <a:lnTo>
                    <a:pt x="13" y="32"/>
                  </a:lnTo>
                  <a:lnTo>
                    <a:pt x="8" y="6"/>
                  </a:lnTo>
                  <a:lnTo>
                    <a:pt x="34" y="0"/>
                  </a:lnTo>
                  <a:lnTo>
                    <a:pt x="49" y="6"/>
                  </a:lnTo>
                  <a:lnTo>
                    <a:pt x="55" y="14"/>
                  </a:lnTo>
                  <a:lnTo>
                    <a:pt x="86" y="16"/>
                  </a:lnTo>
                  <a:lnTo>
                    <a:pt x="81" y="84"/>
                  </a:lnTo>
                  <a:lnTo>
                    <a:pt x="15" y="92"/>
                  </a:lnTo>
                  <a:lnTo>
                    <a:pt x="15" y="69"/>
                  </a:lnTo>
                  <a:lnTo>
                    <a:pt x="0" y="6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68" name="Freeform 232"/>
            <p:cNvSpPr>
              <a:spLocks/>
            </p:cNvSpPr>
            <p:nvPr/>
          </p:nvSpPr>
          <p:spPr bwMode="auto">
            <a:xfrm>
              <a:off x="4232" y="2322"/>
              <a:ext cx="29" cy="37"/>
            </a:xfrm>
            <a:custGeom>
              <a:avLst/>
              <a:gdLst>
                <a:gd name="T0" fmla="*/ 0 w 32"/>
                <a:gd name="T1" fmla="*/ 11 h 37"/>
                <a:gd name="T2" fmla="*/ 3 w 32"/>
                <a:gd name="T3" fmla="*/ 20 h 37"/>
                <a:gd name="T4" fmla="*/ 7 w 32"/>
                <a:gd name="T5" fmla="*/ 11 h 37"/>
                <a:gd name="T6" fmla="*/ 9 w 32"/>
                <a:gd name="T7" fmla="*/ 15 h 37"/>
                <a:gd name="T8" fmla="*/ 7 w 32"/>
                <a:gd name="T9" fmla="*/ 36 h 37"/>
                <a:gd name="T10" fmla="*/ 16 w 32"/>
                <a:gd name="T11" fmla="*/ 33 h 37"/>
                <a:gd name="T12" fmla="*/ 25 w 32"/>
                <a:gd name="T13" fmla="*/ 15 h 37"/>
                <a:gd name="T14" fmla="*/ 22 w 32"/>
                <a:gd name="T15" fmla="*/ 2 h 37"/>
                <a:gd name="T16" fmla="*/ 9 w 32"/>
                <a:gd name="T17" fmla="*/ 0 h 37"/>
                <a:gd name="T18" fmla="*/ 0 w 32"/>
                <a:gd name="T19" fmla="*/ 11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37">
                  <a:moveTo>
                    <a:pt x="0" y="11"/>
                  </a:moveTo>
                  <a:lnTo>
                    <a:pt x="3" y="20"/>
                  </a:lnTo>
                  <a:lnTo>
                    <a:pt x="9" y="11"/>
                  </a:lnTo>
                  <a:lnTo>
                    <a:pt x="11" y="15"/>
                  </a:lnTo>
                  <a:lnTo>
                    <a:pt x="9" y="36"/>
                  </a:lnTo>
                  <a:lnTo>
                    <a:pt x="20" y="33"/>
                  </a:lnTo>
                  <a:lnTo>
                    <a:pt x="31" y="15"/>
                  </a:lnTo>
                  <a:lnTo>
                    <a:pt x="26" y="2"/>
                  </a:lnTo>
                  <a:lnTo>
                    <a:pt x="11" y="0"/>
                  </a:lnTo>
                  <a:lnTo>
                    <a:pt x="0" y="11"/>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69" name="Freeform 233"/>
            <p:cNvSpPr>
              <a:spLocks/>
            </p:cNvSpPr>
            <p:nvPr/>
          </p:nvSpPr>
          <p:spPr bwMode="auto">
            <a:xfrm>
              <a:off x="4232" y="2322"/>
              <a:ext cx="34" cy="43"/>
            </a:xfrm>
            <a:custGeom>
              <a:avLst/>
              <a:gdLst>
                <a:gd name="T0" fmla="*/ 0 w 38"/>
                <a:gd name="T1" fmla="*/ 13 h 43"/>
                <a:gd name="T2" fmla="*/ 3 w 38"/>
                <a:gd name="T3" fmla="*/ 23 h 43"/>
                <a:gd name="T4" fmla="*/ 9 w 38"/>
                <a:gd name="T5" fmla="*/ 13 h 43"/>
                <a:gd name="T6" fmla="*/ 11 w 38"/>
                <a:gd name="T7" fmla="*/ 18 h 43"/>
                <a:gd name="T8" fmla="*/ 9 w 38"/>
                <a:gd name="T9" fmla="*/ 42 h 43"/>
                <a:gd name="T10" fmla="*/ 19 w 38"/>
                <a:gd name="T11" fmla="*/ 39 h 43"/>
                <a:gd name="T12" fmla="*/ 30 w 38"/>
                <a:gd name="T13" fmla="*/ 18 h 43"/>
                <a:gd name="T14" fmla="*/ 25 w 38"/>
                <a:gd name="T15" fmla="*/ 2 h 43"/>
                <a:gd name="T16" fmla="*/ 11 w 38"/>
                <a:gd name="T17" fmla="*/ 0 h 43"/>
                <a:gd name="T18" fmla="*/ 0 w 38"/>
                <a:gd name="T19" fmla="*/ 1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43">
                  <a:moveTo>
                    <a:pt x="0" y="13"/>
                  </a:moveTo>
                  <a:lnTo>
                    <a:pt x="3" y="23"/>
                  </a:lnTo>
                  <a:lnTo>
                    <a:pt x="11" y="13"/>
                  </a:lnTo>
                  <a:lnTo>
                    <a:pt x="13" y="18"/>
                  </a:lnTo>
                  <a:lnTo>
                    <a:pt x="11" y="42"/>
                  </a:lnTo>
                  <a:lnTo>
                    <a:pt x="24" y="39"/>
                  </a:lnTo>
                  <a:lnTo>
                    <a:pt x="37" y="18"/>
                  </a:lnTo>
                  <a:lnTo>
                    <a:pt x="31" y="2"/>
                  </a:lnTo>
                  <a:lnTo>
                    <a:pt x="13" y="0"/>
                  </a:lnTo>
                  <a:lnTo>
                    <a:pt x="0" y="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70" name="Freeform 234"/>
            <p:cNvSpPr>
              <a:spLocks/>
            </p:cNvSpPr>
            <p:nvPr/>
          </p:nvSpPr>
          <p:spPr bwMode="auto">
            <a:xfrm>
              <a:off x="4248" y="2193"/>
              <a:ext cx="143" cy="131"/>
            </a:xfrm>
            <a:custGeom>
              <a:avLst/>
              <a:gdLst>
                <a:gd name="T0" fmla="*/ 0 w 161"/>
                <a:gd name="T1" fmla="*/ 120 h 131"/>
                <a:gd name="T2" fmla="*/ 23 w 161"/>
                <a:gd name="T3" fmla="*/ 98 h 131"/>
                <a:gd name="T4" fmla="*/ 53 w 161"/>
                <a:gd name="T5" fmla="*/ 98 h 131"/>
                <a:gd name="T6" fmla="*/ 67 w 161"/>
                <a:gd name="T7" fmla="*/ 68 h 131"/>
                <a:gd name="T8" fmla="*/ 74 w 161"/>
                <a:gd name="T9" fmla="*/ 68 h 131"/>
                <a:gd name="T10" fmla="*/ 74 w 161"/>
                <a:gd name="T11" fmla="*/ 78 h 131"/>
                <a:gd name="T12" fmla="*/ 86 w 161"/>
                <a:gd name="T13" fmla="*/ 68 h 131"/>
                <a:gd name="T14" fmla="*/ 102 w 161"/>
                <a:gd name="T15" fmla="*/ 43 h 131"/>
                <a:gd name="T16" fmla="*/ 107 w 161"/>
                <a:gd name="T17" fmla="*/ 8 h 131"/>
                <a:gd name="T18" fmla="*/ 115 w 161"/>
                <a:gd name="T19" fmla="*/ 11 h 131"/>
                <a:gd name="T20" fmla="*/ 112 w 161"/>
                <a:gd name="T21" fmla="*/ 0 h 131"/>
                <a:gd name="T22" fmla="*/ 117 w 161"/>
                <a:gd name="T23" fmla="*/ 0 h 131"/>
                <a:gd name="T24" fmla="*/ 126 w 161"/>
                <a:gd name="T25" fmla="*/ 33 h 131"/>
                <a:gd name="T26" fmla="*/ 115 w 161"/>
                <a:gd name="T27" fmla="*/ 55 h 131"/>
                <a:gd name="T28" fmla="*/ 115 w 161"/>
                <a:gd name="T29" fmla="*/ 76 h 131"/>
                <a:gd name="T30" fmla="*/ 108 w 161"/>
                <a:gd name="T31" fmla="*/ 102 h 131"/>
                <a:gd name="T32" fmla="*/ 102 w 161"/>
                <a:gd name="T33" fmla="*/ 108 h 131"/>
                <a:gd name="T34" fmla="*/ 102 w 161"/>
                <a:gd name="T35" fmla="*/ 96 h 131"/>
                <a:gd name="T36" fmla="*/ 82 w 161"/>
                <a:gd name="T37" fmla="*/ 113 h 131"/>
                <a:gd name="T38" fmla="*/ 67 w 161"/>
                <a:gd name="T39" fmla="*/ 105 h 131"/>
                <a:gd name="T40" fmla="*/ 67 w 161"/>
                <a:gd name="T41" fmla="*/ 119 h 131"/>
                <a:gd name="T42" fmla="*/ 56 w 161"/>
                <a:gd name="T43" fmla="*/ 130 h 131"/>
                <a:gd name="T44" fmla="*/ 53 w 161"/>
                <a:gd name="T45" fmla="*/ 111 h 131"/>
                <a:gd name="T46" fmla="*/ 0 w 161"/>
                <a:gd name="T47" fmla="*/ 120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1" h="131">
                  <a:moveTo>
                    <a:pt x="0" y="120"/>
                  </a:moveTo>
                  <a:lnTo>
                    <a:pt x="29" y="98"/>
                  </a:lnTo>
                  <a:lnTo>
                    <a:pt x="68" y="98"/>
                  </a:lnTo>
                  <a:lnTo>
                    <a:pt x="84" y="68"/>
                  </a:lnTo>
                  <a:lnTo>
                    <a:pt x="94" y="68"/>
                  </a:lnTo>
                  <a:lnTo>
                    <a:pt x="94" y="78"/>
                  </a:lnTo>
                  <a:lnTo>
                    <a:pt x="109" y="68"/>
                  </a:lnTo>
                  <a:lnTo>
                    <a:pt x="129" y="43"/>
                  </a:lnTo>
                  <a:lnTo>
                    <a:pt x="135" y="8"/>
                  </a:lnTo>
                  <a:lnTo>
                    <a:pt x="145" y="11"/>
                  </a:lnTo>
                  <a:lnTo>
                    <a:pt x="142" y="0"/>
                  </a:lnTo>
                  <a:lnTo>
                    <a:pt x="149" y="0"/>
                  </a:lnTo>
                  <a:lnTo>
                    <a:pt x="160" y="33"/>
                  </a:lnTo>
                  <a:lnTo>
                    <a:pt x="145" y="55"/>
                  </a:lnTo>
                  <a:lnTo>
                    <a:pt x="145" y="76"/>
                  </a:lnTo>
                  <a:lnTo>
                    <a:pt x="137" y="102"/>
                  </a:lnTo>
                  <a:lnTo>
                    <a:pt x="129" y="108"/>
                  </a:lnTo>
                  <a:lnTo>
                    <a:pt x="129" y="96"/>
                  </a:lnTo>
                  <a:lnTo>
                    <a:pt x="104" y="113"/>
                  </a:lnTo>
                  <a:lnTo>
                    <a:pt x="84" y="105"/>
                  </a:lnTo>
                  <a:lnTo>
                    <a:pt x="84" y="119"/>
                  </a:lnTo>
                  <a:lnTo>
                    <a:pt x="71" y="130"/>
                  </a:lnTo>
                  <a:lnTo>
                    <a:pt x="67" y="111"/>
                  </a:lnTo>
                  <a:lnTo>
                    <a:pt x="0" y="120"/>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71" name="Freeform 235"/>
            <p:cNvSpPr>
              <a:spLocks/>
            </p:cNvSpPr>
            <p:nvPr/>
          </p:nvSpPr>
          <p:spPr bwMode="auto">
            <a:xfrm>
              <a:off x="4248" y="2193"/>
              <a:ext cx="149" cy="137"/>
            </a:xfrm>
            <a:custGeom>
              <a:avLst/>
              <a:gdLst>
                <a:gd name="T0" fmla="*/ 0 w 167"/>
                <a:gd name="T1" fmla="*/ 126 h 137"/>
                <a:gd name="T2" fmla="*/ 24 w 167"/>
                <a:gd name="T3" fmla="*/ 102 h 137"/>
                <a:gd name="T4" fmla="*/ 56 w 167"/>
                <a:gd name="T5" fmla="*/ 102 h 137"/>
                <a:gd name="T6" fmla="*/ 70 w 167"/>
                <a:gd name="T7" fmla="*/ 71 h 137"/>
                <a:gd name="T8" fmla="*/ 78 w 167"/>
                <a:gd name="T9" fmla="*/ 71 h 137"/>
                <a:gd name="T10" fmla="*/ 78 w 167"/>
                <a:gd name="T11" fmla="*/ 82 h 137"/>
                <a:gd name="T12" fmla="*/ 90 w 167"/>
                <a:gd name="T13" fmla="*/ 71 h 137"/>
                <a:gd name="T14" fmla="*/ 107 w 167"/>
                <a:gd name="T15" fmla="*/ 45 h 137"/>
                <a:gd name="T16" fmla="*/ 112 w 167"/>
                <a:gd name="T17" fmla="*/ 8 h 137"/>
                <a:gd name="T18" fmla="*/ 120 w 167"/>
                <a:gd name="T19" fmla="*/ 11 h 137"/>
                <a:gd name="T20" fmla="*/ 117 w 167"/>
                <a:gd name="T21" fmla="*/ 0 h 137"/>
                <a:gd name="T22" fmla="*/ 123 w 167"/>
                <a:gd name="T23" fmla="*/ 0 h 137"/>
                <a:gd name="T24" fmla="*/ 132 w 167"/>
                <a:gd name="T25" fmla="*/ 34 h 137"/>
                <a:gd name="T26" fmla="*/ 120 w 167"/>
                <a:gd name="T27" fmla="*/ 58 h 137"/>
                <a:gd name="T28" fmla="*/ 120 w 167"/>
                <a:gd name="T29" fmla="*/ 79 h 137"/>
                <a:gd name="T30" fmla="*/ 113 w 167"/>
                <a:gd name="T31" fmla="*/ 107 h 137"/>
                <a:gd name="T32" fmla="*/ 107 w 167"/>
                <a:gd name="T33" fmla="*/ 113 h 137"/>
                <a:gd name="T34" fmla="*/ 107 w 167"/>
                <a:gd name="T35" fmla="*/ 100 h 137"/>
                <a:gd name="T36" fmla="*/ 86 w 167"/>
                <a:gd name="T37" fmla="*/ 118 h 137"/>
                <a:gd name="T38" fmla="*/ 70 w 167"/>
                <a:gd name="T39" fmla="*/ 110 h 137"/>
                <a:gd name="T40" fmla="*/ 70 w 167"/>
                <a:gd name="T41" fmla="*/ 124 h 137"/>
                <a:gd name="T42" fmla="*/ 59 w 167"/>
                <a:gd name="T43" fmla="*/ 136 h 137"/>
                <a:gd name="T44" fmla="*/ 55 w 167"/>
                <a:gd name="T45" fmla="*/ 116 h 137"/>
                <a:gd name="T46" fmla="*/ 0 w 167"/>
                <a:gd name="T47" fmla="*/ 126 h 1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7" h="137">
                  <a:moveTo>
                    <a:pt x="0" y="126"/>
                  </a:moveTo>
                  <a:lnTo>
                    <a:pt x="30" y="102"/>
                  </a:lnTo>
                  <a:lnTo>
                    <a:pt x="71" y="102"/>
                  </a:lnTo>
                  <a:lnTo>
                    <a:pt x="87" y="71"/>
                  </a:lnTo>
                  <a:lnTo>
                    <a:pt x="98" y="71"/>
                  </a:lnTo>
                  <a:lnTo>
                    <a:pt x="98" y="82"/>
                  </a:lnTo>
                  <a:lnTo>
                    <a:pt x="113" y="71"/>
                  </a:lnTo>
                  <a:lnTo>
                    <a:pt x="134" y="45"/>
                  </a:lnTo>
                  <a:lnTo>
                    <a:pt x="140" y="8"/>
                  </a:lnTo>
                  <a:lnTo>
                    <a:pt x="150" y="11"/>
                  </a:lnTo>
                  <a:lnTo>
                    <a:pt x="147" y="0"/>
                  </a:lnTo>
                  <a:lnTo>
                    <a:pt x="155" y="0"/>
                  </a:lnTo>
                  <a:lnTo>
                    <a:pt x="166" y="34"/>
                  </a:lnTo>
                  <a:lnTo>
                    <a:pt x="150" y="58"/>
                  </a:lnTo>
                  <a:lnTo>
                    <a:pt x="150" y="79"/>
                  </a:lnTo>
                  <a:lnTo>
                    <a:pt x="142" y="107"/>
                  </a:lnTo>
                  <a:lnTo>
                    <a:pt x="134" y="113"/>
                  </a:lnTo>
                  <a:lnTo>
                    <a:pt x="134" y="100"/>
                  </a:lnTo>
                  <a:lnTo>
                    <a:pt x="108" y="118"/>
                  </a:lnTo>
                  <a:lnTo>
                    <a:pt x="87" y="110"/>
                  </a:lnTo>
                  <a:lnTo>
                    <a:pt x="87" y="124"/>
                  </a:lnTo>
                  <a:lnTo>
                    <a:pt x="74" y="136"/>
                  </a:lnTo>
                  <a:lnTo>
                    <a:pt x="69" y="116"/>
                  </a:lnTo>
                  <a:lnTo>
                    <a:pt x="0" y="12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72" name="Freeform 236"/>
            <p:cNvSpPr>
              <a:spLocks/>
            </p:cNvSpPr>
            <p:nvPr/>
          </p:nvSpPr>
          <p:spPr bwMode="auto">
            <a:xfrm>
              <a:off x="4268" y="2317"/>
              <a:ext cx="25" cy="20"/>
            </a:xfrm>
            <a:custGeom>
              <a:avLst/>
              <a:gdLst>
                <a:gd name="T0" fmla="*/ 0 w 29"/>
                <a:gd name="T1" fmla="*/ 11 h 20"/>
                <a:gd name="T2" fmla="*/ 6 w 29"/>
                <a:gd name="T3" fmla="*/ 19 h 20"/>
                <a:gd name="T4" fmla="*/ 16 w 29"/>
                <a:gd name="T5" fmla="*/ 11 h 20"/>
                <a:gd name="T6" fmla="*/ 21 w 29"/>
                <a:gd name="T7" fmla="*/ 0 h 20"/>
                <a:gd name="T8" fmla="*/ 0 w 29"/>
                <a:gd name="T9" fmla="*/ 1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0" y="11"/>
                  </a:moveTo>
                  <a:lnTo>
                    <a:pt x="8" y="19"/>
                  </a:lnTo>
                  <a:lnTo>
                    <a:pt x="21" y="11"/>
                  </a:lnTo>
                  <a:lnTo>
                    <a:pt x="28" y="0"/>
                  </a:lnTo>
                  <a:lnTo>
                    <a:pt x="0" y="11"/>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73" name="Freeform 237"/>
            <p:cNvSpPr>
              <a:spLocks/>
            </p:cNvSpPr>
            <p:nvPr/>
          </p:nvSpPr>
          <p:spPr bwMode="auto">
            <a:xfrm>
              <a:off x="4268" y="2317"/>
              <a:ext cx="31" cy="26"/>
            </a:xfrm>
            <a:custGeom>
              <a:avLst/>
              <a:gdLst>
                <a:gd name="T0" fmla="*/ 0 w 35"/>
                <a:gd name="T1" fmla="*/ 15 h 26"/>
                <a:gd name="T2" fmla="*/ 8 w 35"/>
                <a:gd name="T3" fmla="*/ 25 h 26"/>
                <a:gd name="T4" fmla="*/ 19 w 35"/>
                <a:gd name="T5" fmla="*/ 15 h 26"/>
                <a:gd name="T6" fmla="*/ 27 w 35"/>
                <a:gd name="T7" fmla="*/ 0 h 26"/>
                <a:gd name="T8" fmla="*/ 0 w 35"/>
                <a:gd name="T9" fmla="*/ 15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6">
                  <a:moveTo>
                    <a:pt x="0" y="15"/>
                  </a:moveTo>
                  <a:lnTo>
                    <a:pt x="10" y="25"/>
                  </a:lnTo>
                  <a:lnTo>
                    <a:pt x="25" y="15"/>
                  </a:lnTo>
                  <a:lnTo>
                    <a:pt x="34" y="0"/>
                  </a:lnTo>
                  <a:lnTo>
                    <a:pt x="0"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74" name="Freeform 238"/>
            <p:cNvSpPr>
              <a:spLocks/>
            </p:cNvSpPr>
            <p:nvPr/>
          </p:nvSpPr>
          <p:spPr bwMode="auto">
            <a:xfrm>
              <a:off x="4367" y="2123"/>
              <a:ext cx="73" cy="65"/>
            </a:xfrm>
            <a:custGeom>
              <a:avLst/>
              <a:gdLst>
                <a:gd name="T0" fmla="*/ 0 w 82"/>
                <a:gd name="T1" fmla="*/ 48 h 65"/>
                <a:gd name="T2" fmla="*/ 3 w 82"/>
                <a:gd name="T3" fmla="*/ 64 h 65"/>
                <a:gd name="T4" fmla="*/ 14 w 82"/>
                <a:gd name="T5" fmla="*/ 59 h 65"/>
                <a:gd name="T6" fmla="*/ 5 w 82"/>
                <a:gd name="T7" fmla="*/ 49 h 65"/>
                <a:gd name="T8" fmla="*/ 37 w 82"/>
                <a:gd name="T9" fmla="*/ 57 h 65"/>
                <a:gd name="T10" fmla="*/ 43 w 82"/>
                <a:gd name="T11" fmla="*/ 40 h 65"/>
                <a:gd name="T12" fmla="*/ 64 w 82"/>
                <a:gd name="T13" fmla="*/ 36 h 65"/>
                <a:gd name="T14" fmla="*/ 56 w 82"/>
                <a:gd name="T15" fmla="*/ 26 h 65"/>
                <a:gd name="T16" fmla="*/ 59 w 82"/>
                <a:gd name="T17" fmla="*/ 18 h 65"/>
                <a:gd name="T18" fmla="*/ 40 w 82"/>
                <a:gd name="T19" fmla="*/ 21 h 65"/>
                <a:gd name="T20" fmla="*/ 21 w 82"/>
                <a:gd name="T21" fmla="*/ 0 h 65"/>
                <a:gd name="T22" fmla="*/ 14 w 82"/>
                <a:gd name="T23" fmla="*/ 36 h 65"/>
                <a:gd name="T24" fmla="*/ 5 w 82"/>
                <a:gd name="T25" fmla="*/ 36 h 65"/>
                <a:gd name="T26" fmla="*/ 0 w 82"/>
                <a:gd name="T27" fmla="*/ 48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2" h="65">
                  <a:moveTo>
                    <a:pt x="0" y="48"/>
                  </a:moveTo>
                  <a:lnTo>
                    <a:pt x="3" y="64"/>
                  </a:lnTo>
                  <a:lnTo>
                    <a:pt x="18" y="59"/>
                  </a:lnTo>
                  <a:lnTo>
                    <a:pt x="7" y="49"/>
                  </a:lnTo>
                  <a:lnTo>
                    <a:pt x="47" y="57"/>
                  </a:lnTo>
                  <a:lnTo>
                    <a:pt x="54" y="40"/>
                  </a:lnTo>
                  <a:lnTo>
                    <a:pt x="81" y="36"/>
                  </a:lnTo>
                  <a:lnTo>
                    <a:pt x="71" y="26"/>
                  </a:lnTo>
                  <a:lnTo>
                    <a:pt x="74" y="18"/>
                  </a:lnTo>
                  <a:lnTo>
                    <a:pt x="51" y="21"/>
                  </a:lnTo>
                  <a:lnTo>
                    <a:pt x="27" y="0"/>
                  </a:lnTo>
                  <a:lnTo>
                    <a:pt x="18" y="36"/>
                  </a:lnTo>
                  <a:lnTo>
                    <a:pt x="7" y="36"/>
                  </a:lnTo>
                  <a:lnTo>
                    <a:pt x="0" y="48"/>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75" name="Freeform 239"/>
            <p:cNvSpPr>
              <a:spLocks/>
            </p:cNvSpPr>
            <p:nvPr/>
          </p:nvSpPr>
          <p:spPr bwMode="auto">
            <a:xfrm>
              <a:off x="4367" y="2123"/>
              <a:ext cx="78" cy="71"/>
            </a:xfrm>
            <a:custGeom>
              <a:avLst/>
              <a:gdLst>
                <a:gd name="T0" fmla="*/ 0 w 88"/>
                <a:gd name="T1" fmla="*/ 52 h 71"/>
                <a:gd name="T2" fmla="*/ 3 w 88"/>
                <a:gd name="T3" fmla="*/ 70 h 71"/>
                <a:gd name="T4" fmla="*/ 15 w 88"/>
                <a:gd name="T5" fmla="*/ 65 h 71"/>
                <a:gd name="T6" fmla="*/ 6 w 88"/>
                <a:gd name="T7" fmla="*/ 54 h 71"/>
                <a:gd name="T8" fmla="*/ 39 w 88"/>
                <a:gd name="T9" fmla="*/ 62 h 71"/>
                <a:gd name="T10" fmla="*/ 45 w 88"/>
                <a:gd name="T11" fmla="*/ 44 h 71"/>
                <a:gd name="T12" fmla="*/ 68 w 88"/>
                <a:gd name="T13" fmla="*/ 39 h 71"/>
                <a:gd name="T14" fmla="*/ 59 w 88"/>
                <a:gd name="T15" fmla="*/ 28 h 71"/>
                <a:gd name="T16" fmla="*/ 62 w 88"/>
                <a:gd name="T17" fmla="*/ 20 h 71"/>
                <a:gd name="T18" fmla="*/ 43 w 88"/>
                <a:gd name="T19" fmla="*/ 23 h 71"/>
                <a:gd name="T20" fmla="*/ 23 w 88"/>
                <a:gd name="T21" fmla="*/ 0 h 71"/>
                <a:gd name="T22" fmla="*/ 15 w 88"/>
                <a:gd name="T23" fmla="*/ 39 h 71"/>
                <a:gd name="T24" fmla="*/ 6 w 88"/>
                <a:gd name="T25" fmla="*/ 39 h 71"/>
                <a:gd name="T26" fmla="*/ 0 w 88"/>
                <a:gd name="T27" fmla="*/ 52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 h="71">
                  <a:moveTo>
                    <a:pt x="0" y="52"/>
                  </a:moveTo>
                  <a:lnTo>
                    <a:pt x="3" y="70"/>
                  </a:lnTo>
                  <a:lnTo>
                    <a:pt x="19" y="65"/>
                  </a:lnTo>
                  <a:lnTo>
                    <a:pt x="8" y="54"/>
                  </a:lnTo>
                  <a:lnTo>
                    <a:pt x="50" y="62"/>
                  </a:lnTo>
                  <a:lnTo>
                    <a:pt x="58" y="44"/>
                  </a:lnTo>
                  <a:lnTo>
                    <a:pt x="87" y="39"/>
                  </a:lnTo>
                  <a:lnTo>
                    <a:pt x="76" y="28"/>
                  </a:lnTo>
                  <a:lnTo>
                    <a:pt x="79" y="20"/>
                  </a:lnTo>
                  <a:lnTo>
                    <a:pt x="55" y="23"/>
                  </a:lnTo>
                  <a:lnTo>
                    <a:pt x="29" y="0"/>
                  </a:lnTo>
                  <a:lnTo>
                    <a:pt x="19" y="39"/>
                  </a:lnTo>
                  <a:lnTo>
                    <a:pt x="8" y="39"/>
                  </a:lnTo>
                  <a:lnTo>
                    <a:pt x="0" y="5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76" name="Freeform 240"/>
            <p:cNvSpPr>
              <a:spLocks/>
            </p:cNvSpPr>
            <p:nvPr/>
          </p:nvSpPr>
          <p:spPr bwMode="auto">
            <a:xfrm>
              <a:off x="2992" y="2332"/>
              <a:ext cx="53" cy="61"/>
            </a:xfrm>
            <a:custGeom>
              <a:avLst/>
              <a:gdLst>
                <a:gd name="T0" fmla="*/ 0 w 60"/>
                <a:gd name="T1" fmla="*/ 26 h 61"/>
                <a:gd name="T2" fmla="*/ 0 w 60"/>
                <a:gd name="T3" fmla="*/ 15 h 61"/>
                <a:gd name="T4" fmla="*/ 5 w 60"/>
                <a:gd name="T5" fmla="*/ 9 h 61"/>
                <a:gd name="T6" fmla="*/ 19 w 60"/>
                <a:gd name="T7" fmla="*/ 15 h 61"/>
                <a:gd name="T8" fmla="*/ 41 w 60"/>
                <a:gd name="T9" fmla="*/ 0 h 61"/>
                <a:gd name="T10" fmla="*/ 46 w 60"/>
                <a:gd name="T11" fmla="*/ 17 h 61"/>
                <a:gd name="T12" fmla="*/ 22 w 60"/>
                <a:gd name="T13" fmla="*/ 25 h 61"/>
                <a:gd name="T14" fmla="*/ 34 w 60"/>
                <a:gd name="T15" fmla="*/ 40 h 61"/>
                <a:gd name="T16" fmla="*/ 28 w 60"/>
                <a:gd name="T17" fmla="*/ 48 h 61"/>
                <a:gd name="T18" fmla="*/ 15 w 60"/>
                <a:gd name="T19" fmla="*/ 60 h 61"/>
                <a:gd name="T20" fmla="*/ 3 w 60"/>
                <a:gd name="T21" fmla="*/ 57 h 61"/>
                <a:gd name="T22" fmla="*/ 5 w 60"/>
                <a:gd name="T23" fmla="*/ 26 h 61"/>
                <a:gd name="T24" fmla="*/ 0 w 60"/>
                <a:gd name="T25" fmla="*/ 26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61">
                  <a:moveTo>
                    <a:pt x="0" y="26"/>
                  </a:moveTo>
                  <a:lnTo>
                    <a:pt x="0" y="15"/>
                  </a:lnTo>
                  <a:lnTo>
                    <a:pt x="7" y="9"/>
                  </a:lnTo>
                  <a:lnTo>
                    <a:pt x="24" y="15"/>
                  </a:lnTo>
                  <a:lnTo>
                    <a:pt x="52" y="0"/>
                  </a:lnTo>
                  <a:lnTo>
                    <a:pt x="59" y="17"/>
                  </a:lnTo>
                  <a:lnTo>
                    <a:pt x="28" y="25"/>
                  </a:lnTo>
                  <a:lnTo>
                    <a:pt x="43" y="40"/>
                  </a:lnTo>
                  <a:lnTo>
                    <a:pt x="36" y="48"/>
                  </a:lnTo>
                  <a:lnTo>
                    <a:pt x="19" y="60"/>
                  </a:lnTo>
                  <a:lnTo>
                    <a:pt x="3" y="57"/>
                  </a:lnTo>
                  <a:lnTo>
                    <a:pt x="7" y="26"/>
                  </a:lnTo>
                  <a:lnTo>
                    <a:pt x="0" y="2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77" name="Freeform 241"/>
            <p:cNvSpPr>
              <a:spLocks/>
            </p:cNvSpPr>
            <p:nvPr/>
          </p:nvSpPr>
          <p:spPr bwMode="auto">
            <a:xfrm>
              <a:off x="2992" y="2332"/>
              <a:ext cx="59" cy="67"/>
            </a:xfrm>
            <a:custGeom>
              <a:avLst/>
              <a:gdLst>
                <a:gd name="T0" fmla="*/ 0 w 66"/>
                <a:gd name="T1" fmla="*/ 29 h 67"/>
                <a:gd name="T2" fmla="*/ 0 w 66"/>
                <a:gd name="T3" fmla="*/ 16 h 67"/>
                <a:gd name="T4" fmla="*/ 6 w 66"/>
                <a:gd name="T5" fmla="*/ 10 h 67"/>
                <a:gd name="T6" fmla="*/ 21 w 66"/>
                <a:gd name="T7" fmla="*/ 16 h 67"/>
                <a:gd name="T8" fmla="*/ 46 w 66"/>
                <a:gd name="T9" fmla="*/ 0 h 67"/>
                <a:gd name="T10" fmla="*/ 52 w 66"/>
                <a:gd name="T11" fmla="*/ 19 h 67"/>
                <a:gd name="T12" fmla="*/ 25 w 66"/>
                <a:gd name="T13" fmla="*/ 27 h 67"/>
                <a:gd name="T14" fmla="*/ 38 w 66"/>
                <a:gd name="T15" fmla="*/ 44 h 67"/>
                <a:gd name="T16" fmla="*/ 32 w 66"/>
                <a:gd name="T17" fmla="*/ 53 h 67"/>
                <a:gd name="T18" fmla="*/ 17 w 66"/>
                <a:gd name="T19" fmla="*/ 66 h 67"/>
                <a:gd name="T20" fmla="*/ 3 w 66"/>
                <a:gd name="T21" fmla="*/ 63 h 67"/>
                <a:gd name="T22" fmla="*/ 6 w 66"/>
                <a:gd name="T23" fmla="*/ 29 h 67"/>
                <a:gd name="T24" fmla="*/ 0 w 66"/>
                <a:gd name="T25" fmla="*/ 29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7">
                  <a:moveTo>
                    <a:pt x="0" y="29"/>
                  </a:moveTo>
                  <a:lnTo>
                    <a:pt x="0" y="16"/>
                  </a:lnTo>
                  <a:lnTo>
                    <a:pt x="8" y="10"/>
                  </a:lnTo>
                  <a:lnTo>
                    <a:pt x="26" y="16"/>
                  </a:lnTo>
                  <a:lnTo>
                    <a:pt x="57" y="0"/>
                  </a:lnTo>
                  <a:lnTo>
                    <a:pt x="65" y="19"/>
                  </a:lnTo>
                  <a:lnTo>
                    <a:pt x="31" y="27"/>
                  </a:lnTo>
                  <a:lnTo>
                    <a:pt x="47" y="44"/>
                  </a:lnTo>
                  <a:lnTo>
                    <a:pt x="40" y="53"/>
                  </a:lnTo>
                  <a:lnTo>
                    <a:pt x="21" y="66"/>
                  </a:lnTo>
                  <a:lnTo>
                    <a:pt x="3" y="63"/>
                  </a:lnTo>
                  <a:lnTo>
                    <a:pt x="8" y="29"/>
                  </a:lnTo>
                  <a:lnTo>
                    <a:pt x="0" y="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78" name="Freeform 242"/>
            <p:cNvSpPr>
              <a:spLocks/>
            </p:cNvSpPr>
            <p:nvPr/>
          </p:nvSpPr>
          <p:spPr bwMode="auto">
            <a:xfrm>
              <a:off x="2982" y="2773"/>
              <a:ext cx="99" cy="128"/>
            </a:xfrm>
            <a:custGeom>
              <a:avLst/>
              <a:gdLst>
                <a:gd name="T0" fmla="*/ 0 w 111"/>
                <a:gd name="T1" fmla="*/ 8 h 128"/>
                <a:gd name="T2" fmla="*/ 11 w 111"/>
                <a:gd name="T3" fmla="*/ 34 h 128"/>
                <a:gd name="T4" fmla="*/ 0 w 111"/>
                <a:gd name="T5" fmla="*/ 59 h 128"/>
                <a:gd name="T6" fmla="*/ 8 w 111"/>
                <a:gd name="T7" fmla="*/ 67 h 128"/>
                <a:gd name="T8" fmla="*/ 3 w 111"/>
                <a:gd name="T9" fmla="*/ 77 h 128"/>
                <a:gd name="T10" fmla="*/ 60 w 111"/>
                <a:gd name="T11" fmla="*/ 127 h 128"/>
                <a:gd name="T12" fmla="*/ 83 w 111"/>
                <a:gd name="T13" fmla="*/ 87 h 128"/>
                <a:gd name="T14" fmla="*/ 79 w 111"/>
                <a:gd name="T15" fmla="*/ 77 h 128"/>
                <a:gd name="T16" fmla="*/ 79 w 111"/>
                <a:gd name="T17" fmla="*/ 22 h 128"/>
                <a:gd name="T18" fmla="*/ 87 w 111"/>
                <a:gd name="T19" fmla="*/ 10 h 128"/>
                <a:gd name="T20" fmla="*/ 55 w 111"/>
                <a:gd name="T21" fmla="*/ 14 h 128"/>
                <a:gd name="T22" fmla="*/ 22 w 111"/>
                <a:gd name="T23" fmla="*/ 0 h 128"/>
                <a:gd name="T24" fmla="*/ 0 w 111"/>
                <a:gd name="T25" fmla="*/ 8 h 1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1" h="128">
                  <a:moveTo>
                    <a:pt x="0" y="8"/>
                  </a:moveTo>
                  <a:lnTo>
                    <a:pt x="13" y="34"/>
                  </a:lnTo>
                  <a:lnTo>
                    <a:pt x="0" y="59"/>
                  </a:lnTo>
                  <a:lnTo>
                    <a:pt x="10" y="67"/>
                  </a:lnTo>
                  <a:lnTo>
                    <a:pt x="3" y="77"/>
                  </a:lnTo>
                  <a:lnTo>
                    <a:pt x="75" y="127"/>
                  </a:lnTo>
                  <a:lnTo>
                    <a:pt x="104" y="87"/>
                  </a:lnTo>
                  <a:lnTo>
                    <a:pt x="100" y="77"/>
                  </a:lnTo>
                  <a:lnTo>
                    <a:pt x="100" y="22"/>
                  </a:lnTo>
                  <a:lnTo>
                    <a:pt x="110" y="10"/>
                  </a:lnTo>
                  <a:lnTo>
                    <a:pt x="70" y="14"/>
                  </a:lnTo>
                  <a:lnTo>
                    <a:pt x="28" y="0"/>
                  </a:lnTo>
                  <a:lnTo>
                    <a:pt x="0" y="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79" name="Freeform 243"/>
            <p:cNvSpPr>
              <a:spLocks/>
            </p:cNvSpPr>
            <p:nvPr/>
          </p:nvSpPr>
          <p:spPr bwMode="auto">
            <a:xfrm>
              <a:off x="2982" y="2773"/>
              <a:ext cx="104" cy="134"/>
            </a:xfrm>
            <a:custGeom>
              <a:avLst/>
              <a:gdLst>
                <a:gd name="T0" fmla="*/ 0 w 117"/>
                <a:gd name="T1" fmla="*/ 8 h 134"/>
                <a:gd name="T2" fmla="*/ 11 w 117"/>
                <a:gd name="T3" fmla="*/ 36 h 134"/>
                <a:gd name="T4" fmla="*/ 0 w 117"/>
                <a:gd name="T5" fmla="*/ 62 h 134"/>
                <a:gd name="T6" fmla="*/ 9 w 117"/>
                <a:gd name="T7" fmla="*/ 70 h 134"/>
                <a:gd name="T8" fmla="*/ 3 w 117"/>
                <a:gd name="T9" fmla="*/ 81 h 134"/>
                <a:gd name="T10" fmla="*/ 62 w 117"/>
                <a:gd name="T11" fmla="*/ 133 h 134"/>
                <a:gd name="T12" fmla="*/ 87 w 117"/>
                <a:gd name="T13" fmla="*/ 91 h 134"/>
                <a:gd name="T14" fmla="*/ 83 w 117"/>
                <a:gd name="T15" fmla="*/ 81 h 134"/>
                <a:gd name="T16" fmla="*/ 83 w 117"/>
                <a:gd name="T17" fmla="*/ 23 h 134"/>
                <a:gd name="T18" fmla="*/ 92 w 117"/>
                <a:gd name="T19" fmla="*/ 10 h 134"/>
                <a:gd name="T20" fmla="*/ 59 w 117"/>
                <a:gd name="T21" fmla="*/ 15 h 134"/>
                <a:gd name="T22" fmla="*/ 23 w 117"/>
                <a:gd name="T23" fmla="*/ 0 h 134"/>
                <a:gd name="T24" fmla="*/ 0 w 117"/>
                <a:gd name="T25" fmla="*/ 8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7" h="134">
                  <a:moveTo>
                    <a:pt x="0" y="8"/>
                  </a:moveTo>
                  <a:lnTo>
                    <a:pt x="14" y="36"/>
                  </a:lnTo>
                  <a:lnTo>
                    <a:pt x="0" y="62"/>
                  </a:lnTo>
                  <a:lnTo>
                    <a:pt x="11" y="70"/>
                  </a:lnTo>
                  <a:lnTo>
                    <a:pt x="3" y="81"/>
                  </a:lnTo>
                  <a:lnTo>
                    <a:pt x="79" y="133"/>
                  </a:lnTo>
                  <a:lnTo>
                    <a:pt x="110" y="91"/>
                  </a:lnTo>
                  <a:lnTo>
                    <a:pt x="105" y="81"/>
                  </a:lnTo>
                  <a:lnTo>
                    <a:pt x="105" y="23"/>
                  </a:lnTo>
                  <a:lnTo>
                    <a:pt x="116" y="10"/>
                  </a:lnTo>
                  <a:lnTo>
                    <a:pt x="74" y="15"/>
                  </a:lnTo>
                  <a:lnTo>
                    <a:pt x="29" y="0"/>
                  </a:lnTo>
                  <a:lnTo>
                    <a:pt x="0"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80" name="Freeform 244"/>
            <p:cNvSpPr>
              <a:spLocks/>
            </p:cNvSpPr>
            <p:nvPr/>
          </p:nvSpPr>
          <p:spPr bwMode="auto">
            <a:xfrm>
              <a:off x="4165" y="2167"/>
              <a:ext cx="77" cy="87"/>
            </a:xfrm>
            <a:custGeom>
              <a:avLst/>
              <a:gdLst>
                <a:gd name="T0" fmla="*/ 0 w 87"/>
                <a:gd name="T1" fmla="*/ 51 h 87"/>
                <a:gd name="T2" fmla="*/ 12 w 87"/>
                <a:gd name="T3" fmla="*/ 56 h 87"/>
                <a:gd name="T4" fmla="*/ 4 w 87"/>
                <a:gd name="T5" fmla="*/ 80 h 87"/>
                <a:gd name="T6" fmla="*/ 23 w 87"/>
                <a:gd name="T7" fmla="*/ 86 h 87"/>
                <a:gd name="T8" fmla="*/ 42 w 87"/>
                <a:gd name="T9" fmla="*/ 71 h 87"/>
                <a:gd name="T10" fmla="*/ 33 w 87"/>
                <a:gd name="T11" fmla="*/ 51 h 87"/>
                <a:gd name="T12" fmla="*/ 58 w 87"/>
                <a:gd name="T13" fmla="*/ 35 h 87"/>
                <a:gd name="T14" fmla="*/ 67 w 87"/>
                <a:gd name="T15" fmla="*/ 9 h 87"/>
                <a:gd name="T16" fmla="*/ 65 w 87"/>
                <a:gd name="T17" fmla="*/ 7 h 87"/>
                <a:gd name="T18" fmla="*/ 62 w 87"/>
                <a:gd name="T19" fmla="*/ 0 h 87"/>
                <a:gd name="T20" fmla="*/ 40 w 87"/>
                <a:gd name="T21" fmla="*/ 17 h 87"/>
                <a:gd name="T22" fmla="*/ 40 w 87"/>
                <a:gd name="T23" fmla="*/ 24 h 87"/>
                <a:gd name="T24" fmla="*/ 27 w 87"/>
                <a:gd name="T25" fmla="*/ 24 h 87"/>
                <a:gd name="T26" fmla="*/ 0 w 87"/>
                <a:gd name="T27" fmla="*/ 51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 h="87">
                  <a:moveTo>
                    <a:pt x="0" y="51"/>
                  </a:moveTo>
                  <a:lnTo>
                    <a:pt x="15" y="56"/>
                  </a:lnTo>
                  <a:lnTo>
                    <a:pt x="6" y="80"/>
                  </a:lnTo>
                  <a:lnTo>
                    <a:pt x="29" y="86"/>
                  </a:lnTo>
                  <a:lnTo>
                    <a:pt x="54" y="71"/>
                  </a:lnTo>
                  <a:lnTo>
                    <a:pt x="42" y="51"/>
                  </a:lnTo>
                  <a:lnTo>
                    <a:pt x="74" y="35"/>
                  </a:lnTo>
                  <a:lnTo>
                    <a:pt x="86" y="9"/>
                  </a:lnTo>
                  <a:lnTo>
                    <a:pt x="83" y="7"/>
                  </a:lnTo>
                  <a:lnTo>
                    <a:pt x="79" y="0"/>
                  </a:lnTo>
                  <a:lnTo>
                    <a:pt x="51" y="17"/>
                  </a:lnTo>
                  <a:lnTo>
                    <a:pt x="51" y="24"/>
                  </a:lnTo>
                  <a:lnTo>
                    <a:pt x="35" y="24"/>
                  </a:lnTo>
                  <a:lnTo>
                    <a:pt x="0" y="5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81" name="Freeform 245"/>
            <p:cNvSpPr>
              <a:spLocks/>
            </p:cNvSpPr>
            <p:nvPr/>
          </p:nvSpPr>
          <p:spPr bwMode="auto">
            <a:xfrm>
              <a:off x="4165" y="2167"/>
              <a:ext cx="82" cy="93"/>
            </a:xfrm>
            <a:custGeom>
              <a:avLst/>
              <a:gdLst>
                <a:gd name="T0" fmla="*/ 0 w 93"/>
                <a:gd name="T1" fmla="*/ 55 h 93"/>
                <a:gd name="T2" fmla="*/ 12 w 93"/>
                <a:gd name="T3" fmla="*/ 60 h 93"/>
                <a:gd name="T4" fmla="*/ 4 w 93"/>
                <a:gd name="T5" fmla="*/ 86 h 93"/>
                <a:gd name="T6" fmla="*/ 24 w 93"/>
                <a:gd name="T7" fmla="*/ 92 h 93"/>
                <a:gd name="T8" fmla="*/ 45 w 93"/>
                <a:gd name="T9" fmla="*/ 76 h 93"/>
                <a:gd name="T10" fmla="*/ 35 w 93"/>
                <a:gd name="T11" fmla="*/ 55 h 93"/>
                <a:gd name="T12" fmla="*/ 62 w 93"/>
                <a:gd name="T13" fmla="*/ 37 h 93"/>
                <a:gd name="T14" fmla="*/ 71 w 93"/>
                <a:gd name="T15" fmla="*/ 10 h 93"/>
                <a:gd name="T16" fmla="*/ 69 w 93"/>
                <a:gd name="T17" fmla="*/ 8 h 93"/>
                <a:gd name="T18" fmla="*/ 65 w 93"/>
                <a:gd name="T19" fmla="*/ 0 h 93"/>
                <a:gd name="T20" fmla="*/ 42 w 93"/>
                <a:gd name="T21" fmla="*/ 18 h 93"/>
                <a:gd name="T22" fmla="*/ 42 w 93"/>
                <a:gd name="T23" fmla="*/ 26 h 93"/>
                <a:gd name="T24" fmla="*/ 29 w 93"/>
                <a:gd name="T25" fmla="*/ 26 h 93"/>
                <a:gd name="T26" fmla="*/ 0 w 93"/>
                <a:gd name="T27" fmla="*/ 55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3" h="93">
                  <a:moveTo>
                    <a:pt x="0" y="55"/>
                  </a:moveTo>
                  <a:lnTo>
                    <a:pt x="16" y="60"/>
                  </a:lnTo>
                  <a:lnTo>
                    <a:pt x="6" y="86"/>
                  </a:lnTo>
                  <a:lnTo>
                    <a:pt x="31" y="92"/>
                  </a:lnTo>
                  <a:lnTo>
                    <a:pt x="58" y="76"/>
                  </a:lnTo>
                  <a:lnTo>
                    <a:pt x="45" y="55"/>
                  </a:lnTo>
                  <a:lnTo>
                    <a:pt x="79" y="37"/>
                  </a:lnTo>
                  <a:lnTo>
                    <a:pt x="92" y="10"/>
                  </a:lnTo>
                  <a:lnTo>
                    <a:pt x="89" y="8"/>
                  </a:lnTo>
                  <a:lnTo>
                    <a:pt x="84" y="0"/>
                  </a:lnTo>
                  <a:lnTo>
                    <a:pt x="55" y="18"/>
                  </a:lnTo>
                  <a:lnTo>
                    <a:pt x="55" y="26"/>
                  </a:lnTo>
                  <a:lnTo>
                    <a:pt x="37" y="26"/>
                  </a:lnTo>
                  <a:lnTo>
                    <a:pt x="0" y="5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82" name="Freeform 246"/>
            <p:cNvSpPr>
              <a:spLocks/>
            </p:cNvSpPr>
            <p:nvPr/>
          </p:nvSpPr>
          <p:spPr bwMode="auto">
            <a:xfrm>
              <a:off x="4186" y="2243"/>
              <a:ext cx="42" cy="66"/>
            </a:xfrm>
            <a:custGeom>
              <a:avLst/>
              <a:gdLst>
                <a:gd name="T0" fmla="*/ 0 w 47"/>
                <a:gd name="T1" fmla="*/ 65 h 66"/>
                <a:gd name="T2" fmla="*/ 4 w 47"/>
                <a:gd name="T3" fmla="*/ 15 h 66"/>
                <a:gd name="T4" fmla="*/ 24 w 47"/>
                <a:gd name="T5" fmla="*/ 0 h 66"/>
                <a:gd name="T6" fmla="*/ 37 w 47"/>
                <a:gd name="T7" fmla="*/ 38 h 66"/>
                <a:gd name="T8" fmla="*/ 21 w 47"/>
                <a:gd name="T9" fmla="*/ 58 h 66"/>
                <a:gd name="T10" fmla="*/ 0 w 47"/>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6">
                  <a:moveTo>
                    <a:pt x="0" y="65"/>
                  </a:moveTo>
                  <a:lnTo>
                    <a:pt x="6" y="15"/>
                  </a:lnTo>
                  <a:lnTo>
                    <a:pt x="30" y="0"/>
                  </a:lnTo>
                  <a:lnTo>
                    <a:pt x="46" y="38"/>
                  </a:lnTo>
                  <a:lnTo>
                    <a:pt x="27" y="58"/>
                  </a:lnTo>
                  <a:lnTo>
                    <a:pt x="0" y="6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83" name="Freeform 247"/>
            <p:cNvSpPr>
              <a:spLocks/>
            </p:cNvSpPr>
            <p:nvPr/>
          </p:nvSpPr>
          <p:spPr bwMode="auto">
            <a:xfrm>
              <a:off x="4186" y="2243"/>
              <a:ext cx="47" cy="72"/>
            </a:xfrm>
            <a:custGeom>
              <a:avLst/>
              <a:gdLst>
                <a:gd name="T0" fmla="*/ 0 w 53"/>
                <a:gd name="T1" fmla="*/ 71 h 72"/>
                <a:gd name="T2" fmla="*/ 5 w 53"/>
                <a:gd name="T3" fmla="*/ 16 h 72"/>
                <a:gd name="T4" fmla="*/ 27 w 53"/>
                <a:gd name="T5" fmla="*/ 0 h 72"/>
                <a:gd name="T6" fmla="*/ 41 w 53"/>
                <a:gd name="T7" fmla="*/ 42 h 72"/>
                <a:gd name="T8" fmla="*/ 24 w 53"/>
                <a:gd name="T9" fmla="*/ 63 h 72"/>
                <a:gd name="T10" fmla="*/ 0 w 53"/>
                <a:gd name="T11" fmla="*/ 71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72">
                  <a:moveTo>
                    <a:pt x="0" y="71"/>
                  </a:moveTo>
                  <a:lnTo>
                    <a:pt x="7" y="16"/>
                  </a:lnTo>
                  <a:lnTo>
                    <a:pt x="34" y="0"/>
                  </a:lnTo>
                  <a:lnTo>
                    <a:pt x="52" y="42"/>
                  </a:lnTo>
                  <a:lnTo>
                    <a:pt x="31" y="63"/>
                  </a:lnTo>
                  <a:lnTo>
                    <a:pt x="0" y="7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84" name="Freeform 248"/>
            <p:cNvSpPr>
              <a:spLocks/>
            </p:cNvSpPr>
            <p:nvPr/>
          </p:nvSpPr>
          <p:spPr bwMode="auto">
            <a:xfrm>
              <a:off x="3148" y="2385"/>
              <a:ext cx="17" cy="21"/>
            </a:xfrm>
            <a:custGeom>
              <a:avLst/>
              <a:gdLst>
                <a:gd name="T0" fmla="*/ 0 w 19"/>
                <a:gd name="T1" fmla="*/ 10 h 21"/>
                <a:gd name="T2" fmla="*/ 12 w 19"/>
                <a:gd name="T3" fmla="*/ 0 h 21"/>
                <a:gd name="T4" fmla="*/ 14 w 19"/>
                <a:gd name="T5" fmla="*/ 20 h 21"/>
                <a:gd name="T6" fmla="*/ 0 w 19"/>
                <a:gd name="T7" fmla="*/ 1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1">
                  <a:moveTo>
                    <a:pt x="0" y="10"/>
                  </a:moveTo>
                  <a:lnTo>
                    <a:pt x="14" y="0"/>
                  </a:lnTo>
                  <a:lnTo>
                    <a:pt x="18" y="20"/>
                  </a:lnTo>
                  <a:lnTo>
                    <a:pt x="0" y="10"/>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85" name="Freeform 249"/>
            <p:cNvSpPr>
              <a:spLocks/>
            </p:cNvSpPr>
            <p:nvPr/>
          </p:nvSpPr>
          <p:spPr bwMode="auto">
            <a:xfrm>
              <a:off x="3148" y="2385"/>
              <a:ext cx="22" cy="27"/>
            </a:xfrm>
            <a:custGeom>
              <a:avLst/>
              <a:gdLst>
                <a:gd name="T0" fmla="*/ 0 w 25"/>
                <a:gd name="T1" fmla="*/ 13 h 27"/>
                <a:gd name="T2" fmla="*/ 15 w 25"/>
                <a:gd name="T3" fmla="*/ 0 h 27"/>
                <a:gd name="T4" fmla="*/ 18 w 25"/>
                <a:gd name="T5" fmla="*/ 26 h 27"/>
                <a:gd name="T6" fmla="*/ 0 w 25"/>
                <a:gd name="T7" fmla="*/ 13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7">
                  <a:moveTo>
                    <a:pt x="0" y="13"/>
                  </a:moveTo>
                  <a:lnTo>
                    <a:pt x="19" y="0"/>
                  </a:lnTo>
                  <a:lnTo>
                    <a:pt x="24" y="26"/>
                  </a:lnTo>
                  <a:lnTo>
                    <a:pt x="0" y="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86" name="Freeform 250"/>
            <p:cNvSpPr>
              <a:spLocks/>
            </p:cNvSpPr>
            <p:nvPr/>
          </p:nvSpPr>
          <p:spPr bwMode="auto">
            <a:xfrm>
              <a:off x="3847" y="2505"/>
              <a:ext cx="89" cy="119"/>
            </a:xfrm>
            <a:custGeom>
              <a:avLst/>
              <a:gdLst>
                <a:gd name="T0" fmla="*/ 0 w 100"/>
                <a:gd name="T1" fmla="*/ 25 h 119"/>
                <a:gd name="T2" fmla="*/ 10 w 100"/>
                <a:gd name="T3" fmla="*/ 40 h 119"/>
                <a:gd name="T4" fmla="*/ 8 w 100"/>
                <a:gd name="T5" fmla="*/ 70 h 119"/>
                <a:gd name="T6" fmla="*/ 35 w 100"/>
                <a:gd name="T7" fmla="*/ 60 h 119"/>
                <a:gd name="T8" fmla="*/ 47 w 100"/>
                <a:gd name="T9" fmla="*/ 70 h 119"/>
                <a:gd name="T10" fmla="*/ 59 w 100"/>
                <a:gd name="T11" fmla="*/ 100 h 119"/>
                <a:gd name="T12" fmla="*/ 55 w 100"/>
                <a:gd name="T13" fmla="*/ 118 h 119"/>
                <a:gd name="T14" fmla="*/ 78 w 100"/>
                <a:gd name="T15" fmla="*/ 112 h 119"/>
                <a:gd name="T16" fmla="*/ 68 w 100"/>
                <a:gd name="T17" fmla="*/ 75 h 119"/>
                <a:gd name="T18" fmla="*/ 42 w 100"/>
                <a:gd name="T19" fmla="*/ 46 h 119"/>
                <a:gd name="T20" fmla="*/ 47 w 100"/>
                <a:gd name="T21" fmla="*/ 30 h 119"/>
                <a:gd name="T22" fmla="*/ 33 w 100"/>
                <a:gd name="T23" fmla="*/ 23 h 119"/>
                <a:gd name="T24" fmla="*/ 20 w 100"/>
                <a:gd name="T25" fmla="*/ 0 h 119"/>
                <a:gd name="T26" fmla="*/ 17 w 100"/>
                <a:gd name="T27" fmla="*/ 0 h 119"/>
                <a:gd name="T28" fmla="*/ 17 w 100"/>
                <a:gd name="T29" fmla="*/ 15 h 119"/>
                <a:gd name="T30" fmla="*/ 10 w 100"/>
                <a:gd name="T31" fmla="*/ 10 h 119"/>
                <a:gd name="T32" fmla="*/ 0 w 100"/>
                <a:gd name="T33" fmla="*/ 25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19">
                  <a:moveTo>
                    <a:pt x="0" y="25"/>
                  </a:moveTo>
                  <a:lnTo>
                    <a:pt x="12" y="40"/>
                  </a:lnTo>
                  <a:lnTo>
                    <a:pt x="10" y="70"/>
                  </a:lnTo>
                  <a:lnTo>
                    <a:pt x="44" y="60"/>
                  </a:lnTo>
                  <a:lnTo>
                    <a:pt x="60" y="70"/>
                  </a:lnTo>
                  <a:lnTo>
                    <a:pt x="74" y="100"/>
                  </a:lnTo>
                  <a:lnTo>
                    <a:pt x="70" y="118"/>
                  </a:lnTo>
                  <a:lnTo>
                    <a:pt x="99" y="112"/>
                  </a:lnTo>
                  <a:lnTo>
                    <a:pt x="85" y="75"/>
                  </a:lnTo>
                  <a:lnTo>
                    <a:pt x="53" y="46"/>
                  </a:lnTo>
                  <a:lnTo>
                    <a:pt x="60" y="30"/>
                  </a:lnTo>
                  <a:lnTo>
                    <a:pt x="42" y="23"/>
                  </a:lnTo>
                  <a:lnTo>
                    <a:pt x="25" y="0"/>
                  </a:lnTo>
                  <a:lnTo>
                    <a:pt x="21" y="0"/>
                  </a:lnTo>
                  <a:lnTo>
                    <a:pt x="21" y="15"/>
                  </a:lnTo>
                  <a:lnTo>
                    <a:pt x="12" y="10"/>
                  </a:lnTo>
                  <a:lnTo>
                    <a:pt x="0" y="2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87" name="Freeform 251"/>
            <p:cNvSpPr>
              <a:spLocks/>
            </p:cNvSpPr>
            <p:nvPr/>
          </p:nvSpPr>
          <p:spPr bwMode="auto">
            <a:xfrm>
              <a:off x="3847" y="2505"/>
              <a:ext cx="94" cy="125"/>
            </a:xfrm>
            <a:custGeom>
              <a:avLst/>
              <a:gdLst>
                <a:gd name="T0" fmla="*/ 0 w 106"/>
                <a:gd name="T1" fmla="*/ 26 h 125"/>
                <a:gd name="T2" fmla="*/ 11 w 106"/>
                <a:gd name="T3" fmla="*/ 42 h 125"/>
                <a:gd name="T4" fmla="*/ 9 w 106"/>
                <a:gd name="T5" fmla="*/ 74 h 125"/>
                <a:gd name="T6" fmla="*/ 37 w 106"/>
                <a:gd name="T7" fmla="*/ 63 h 125"/>
                <a:gd name="T8" fmla="*/ 51 w 106"/>
                <a:gd name="T9" fmla="*/ 74 h 125"/>
                <a:gd name="T10" fmla="*/ 62 w 106"/>
                <a:gd name="T11" fmla="*/ 105 h 125"/>
                <a:gd name="T12" fmla="*/ 59 w 106"/>
                <a:gd name="T13" fmla="*/ 124 h 125"/>
                <a:gd name="T14" fmla="*/ 82 w 106"/>
                <a:gd name="T15" fmla="*/ 118 h 125"/>
                <a:gd name="T16" fmla="*/ 71 w 106"/>
                <a:gd name="T17" fmla="*/ 79 h 125"/>
                <a:gd name="T18" fmla="*/ 44 w 106"/>
                <a:gd name="T19" fmla="*/ 48 h 125"/>
                <a:gd name="T20" fmla="*/ 51 w 106"/>
                <a:gd name="T21" fmla="*/ 32 h 125"/>
                <a:gd name="T22" fmla="*/ 35 w 106"/>
                <a:gd name="T23" fmla="*/ 24 h 125"/>
                <a:gd name="T24" fmla="*/ 21 w 106"/>
                <a:gd name="T25" fmla="*/ 0 h 125"/>
                <a:gd name="T26" fmla="*/ 18 w 106"/>
                <a:gd name="T27" fmla="*/ 0 h 125"/>
                <a:gd name="T28" fmla="*/ 18 w 106"/>
                <a:gd name="T29" fmla="*/ 16 h 125"/>
                <a:gd name="T30" fmla="*/ 11 w 106"/>
                <a:gd name="T31" fmla="*/ 11 h 125"/>
                <a:gd name="T32" fmla="*/ 0 w 106"/>
                <a:gd name="T33" fmla="*/ 26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25">
                  <a:moveTo>
                    <a:pt x="0" y="26"/>
                  </a:moveTo>
                  <a:lnTo>
                    <a:pt x="13" y="42"/>
                  </a:lnTo>
                  <a:lnTo>
                    <a:pt x="11" y="74"/>
                  </a:lnTo>
                  <a:lnTo>
                    <a:pt x="47" y="63"/>
                  </a:lnTo>
                  <a:lnTo>
                    <a:pt x="64" y="74"/>
                  </a:lnTo>
                  <a:lnTo>
                    <a:pt x="79" y="105"/>
                  </a:lnTo>
                  <a:lnTo>
                    <a:pt x="74" y="124"/>
                  </a:lnTo>
                  <a:lnTo>
                    <a:pt x="105" y="118"/>
                  </a:lnTo>
                  <a:lnTo>
                    <a:pt x="90" y="79"/>
                  </a:lnTo>
                  <a:lnTo>
                    <a:pt x="56" y="48"/>
                  </a:lnTo>
                  <a:lnTo>
                    <a:pt x="64" y="32"/>
                  </a:lnTo>
                  <a:lnTo>
                    <a:pt x="45" y="24"/>
                  </a:lnTo>
                  <a:lnTo>
                    <a:pt x="27" y="0"/>
                  </a:lnTo>
                  <a:lnTo>
                    <a:pt x="22" y="0"/>
                  </a:lnTo>
                  <a:lnTo>
                    <a:pt x="22" y="16"/>
                  </a:lnTo>
                  <a:lnTo>
                    <a:pt x="13" y="11"/>
                  </a:lnTo>
                  <a:lnTo>
                    <a:pt x="0" y="2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88" name="Freeform 252"/>
            <p:cNvSpPr>
              <a:spLocks/>
            </p:cNvSpPr>
            <p:nvPr/>
          </p:nvSpPr>
          <p:spPr bwMode="auto">
            <a:xfrm>
              <a:off x="2995" y="2309"/>
              <a:ext cx="18" cy="21"/>
            </a:xfrm>
            <a:custGeom>
              <a:avLst/>
              <a:gdLst>
                <a:gd name="T0" fmla="*/ 0 w 21"/>
                <a:gd name="T1" fmla="*/ 20 h 21"/>
                <a:gd name="T2" fmla="*/ 4 w 21"/>
                <a:gd name="T3" fmla="*/ 20 h 21"/>
                <a:gd name="T4" fmla="*/ 15 w 21"/>
                <a:gd name="T5" fmla="*/ 6 h 21"/>
                <a:gd name="T6" fmla="*/ 9 w 21"/>
                <a:gd name="T7" fmla="*/ 0 h 21"/>
                <a:gd name="T8" fmla="*/ 0 w 21"/>
                <a:gd name="T9" fmla="*/ 2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1">
                  <a:moveTo>
                    <a:pt x="0" y="20"/>
                  </a:moveTo>
                  <a:lnTo>
                    <a:pt x="6" y="20"/>
                  </a:lnTo>
                  <a:lnTo>
                    <a:pt x="20" y="6"/>
                  </a:lnTo>
                  <a:lnTo>
                    <a:pt x="12" y="0"/>
                  </a:lnTo>
                  <a:lnTo>
                    <a:pt x="0" y="20"/>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89" name="Freeform 253"/>
            <p:cNvSpPr>
              <a:spLocks/>
            </p:cNvSpPr>
            <p:nvPr/>
          </p:nvSpPr>
          <p:spPr bwMode="auto">
            <a:xfrm>
              <a:off x="2995" y="2309"/>
              <a:ext cx="24" cy="27"/>
            </a:xfrm>
            <a:custGeom>
              <a:avLst/>
              <a:gdLst>
                <a:gd name="T0" fmla="*/ 0 w 27"/>
                <a:gd name="T1" fmla="*/ 26 h 27"/>
                <a:gd name="T2" fmla="*/ 6 w 27"/>
                <a:gd name="T3" fmla="*/ 26 h 27"/>
                <a:gd name="T4" fmla="*/ 20 w 27"/>
                <a:gd name="T5" fmla="*/ 8 h 27"/>
                <a:gd name="T6" fmla="*/ 12 w 27"/>
                <a:gd name="T7" fmla="*/ 0 h 27"/>
                <a:gd name="T8" fmla="*/ 0 w 27"/>
                <a:gd name="T9" fmla="*/ 26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0" y="26"/>
                  </a:moveTo>
                  <a:lnTo>
                    <a:pt x="8" y="26"/>
                  </a:lnTo>
                  <a:lnTo>
                    <a:pt x="26" y="8"/>
                  </a:lnTo>
                  <a:lnTo>
                    <a:pt x="15" y="0"/>
                  </a:lnTo>
                  <a:lnTo>
                    <a:pt x="0" y="2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90" name="Freeform 254"/>
            <p:cNvSpPr>
              <a:spLocks/>
            </p:cNvSpPr>
            <p:nvPr/>
          </p:nvSpPr>
          <p:spPr bwMode="auto">
            <a:xfrm>
              <a:off x="2389" y="2715"/>
              <a:ext cx="46" cy="55"/>
            </a:xfrm>
            <a:custGeom>
              <a:avLst/>
              <a:gdLst>
                <a:gd name="T0" fmla="*/ 0 w 52"/>
                <a:gd name="T1" fmla="*/ 19 h 55"/>
                <a:gd name="T2" fmla="*/ 11 w 52"/>
                <a:gd name="T3" fmla="*/ 0 h 55"/>
                <a:gd name="T4" fmla="*/ 20 w 52"/>
                <a:gd name="T5" fmla="*/ 0 h 55"/>
                <a:gd name="T6" fmla="*/ 20 w 52"/>
                <a:gd name="T7" fmla="*/ 14 h 55"/>
                <a:gd name="T8" fmla="*/ 31 w 52"/>
                <a:gd name="T9" fmla="*/ 14 h 55"/>
                <a:gd name="T10" fmla="*/ 30 w 52"/>
                <a:gd name="T11" fmla="*/ 26 h 55"/>
                <a:gd name="T12" fmla="*/ 40 w 52"/>
                <a:gd name="T13" fmla="*/ 33 h 55"/>
                <a:gd name="T14" fmla="*/ 40 w 52"/>
                <a:gd name="T15" fmla="*/ 54 h 55"/>
                <a:gd name="T16" fmla="*/ 0 w 52"/>
                <a:gd name="T17" fmla="*/ 19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55">
                  <a:moveTo>
                    <a:pt x="0" y="19"/>
                  </a:moveTo>
                  <a:lnTo>
                    <a:pt x="13" y="0"/>
                  </a:lnTo>
                  <a:lnTo>
                    <a:pt x="26" y="0"/>
                  </a:lnTo>
                  <a:lnTo>
                    <a:pt x="26" y="14"/>
                  </a:lnTo>
                  <a:lnTo>
                    <a:pt x="39" y="14"/>
                  </a:lnTo>
                  <a:lnTo>
                    <a:pt x="38" y="26"/>
                  </a:lnTo>
                  <a:lnTo>
                    <a:pt x="51" y="33"/>
                  </a:lnTo>
                  <a:lnTo>
                    <a:pt x="51" y="54"/>
                  </a:lnTo>
                  <a:lnTo>
                    <a:pt x="0" y="19"/>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91" name="Freeform 255"/>
            <p:cNvSpPr>
              <a:spLocks/>
            </p:cNvSpPr>
            <p:nvPr/>
          </p:nvSpPr>
          <p:spPr bwMode="auto">
            <a:xfrm>
              <a:off x="2389" y="2715"/>
              <a:ext cx="51" cy="61"/>
            </a:xfrm>
            <a:custGeom>
              <a:avLst/>
              <a:gdLst>
                <a:gd name="T0" fmla="*/ 0 w 58"/>
                <a:gd name="T1" fmla="*/ 21 h 61"/>
                <a:gd name="T2" fmla="*/ 11 w 58"/>
                <a:gd name="T3" fmla="*/ 0 h 61"/>
                <a:gd name="T4" fmla="*/ 23 w 58"/>
                <a:gd name="T5" fmla="*/ 0 h 61"/>
                <a:gd name="T6" fmla="*/ 23 w 58"/>
                <a:gd name="T7" fmla="*/ 16 h 61"/>
                <a:gd name="T8" fmla="*/ 34 w 58"/>
                <a:gd name="T9" fmla="*/ 16 h 61"/>
                <a:gd name="T10" fmla="*/ 33 w 58"/>
                <a:gd name="T11" fmla="*/ 29 h 61"/>
                <a:gd name="T12" fmla="*/ 44 w 58"/>
                <a:gd name="T13" fmla="*/ 37 h 61"/>
                <a:gd name="T14" fmla="*/ 44 w 58"/>
                <a:gd name="T15" fmla="*/ 60 h 61"/>
                <a:gd name="T16" fmla="*/ 0 w 58"/>
                <a:gd name="T17" fmla="*/ 21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 h="61">
                  <a:moveTo>
                    <a:pt x="0" y="21"/>
                  </a:moveTo>
                  <a:lnTo>
                    <a:pt x="15" y="0"/>
                  </a:lnTo>
                  <a:lnTo>
                    <a:pt x="29" y="0"/>
                  </a:lnTo>
                  <a:lnTo>
                    <a:pt x="29" y="16"/>
                  </a:lnTo>
                  <a:lnTo>
                    <a:pt x="44" y="16"/>
                  </a:lnTo>
                  <a:lnTo>
                    <a:pt x="42" y="29"/>
                  </a:lnTo>
                  <a:lnTo>
                    <a:pt x="57" y="37"/>
                  </a:lnTo>
                  <a:lnTo>
                    <a:pt x="57" y="60"/>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92" name="Freeform 256"/>
            <p:cNvSpPr>
              <a:spLocks/>
            </p:cNvSpPr>
            <p:nvPr/>
          </p:nvSpPr>
          <p:spPr bwMode="auto">
            <a:xfrm>
              <a:off x="2659" y="2335"/>
              <a:ext cx="202" cy="210"/>
            </a:xfrm>
            <a:custGeom>
              <a:avLst/>
              <a:gdLst>
                <a:gd name="T0" fmla="*/ 0 w 228"/>
                <a:gd name="T1" fmla="*/ 109 h 210"/>
                <a:gd name="T2" fmla="*/ 3 w 228"/>
                <a:gd name="T3" fmla="*/ 46 h 210"/>
                <a:gd name="T4" fmla="*/ 22 w 228"/>
                <a:gd name="T5" fmla="*/ 0 h 210"/>
                <a:gd name="T6" fmla="*/ 66 w 228"/>
                <a:gd name="T7" fmla="*/ 13 h 210"/>
                <a:gd name="T8" fmla="*/ 73 w 228"/>
                <a:gd name="T9" fmla="*/ 25 h 210"/>
                <a:gd name="T10" fmla="*/ 106 w 228"/>
                <a:gd name="T11" fmla="*/ 46 h 210"/>
                <a:gd name="T12" fmla="*/ 119 w 228"/>
                <a:gd name="T13" fmla="*/ 38 h 210"/>
                <a:gd name="T14" fmla="*/ 120 w 228"/>
                <a:gd name="T15" fmla="*/ 17 h 210"/>
                <a:gd name="T16" fmla="*/ 130 w 228"/>
                <a:gd name="T17" fmla="*/ 5 h 210"/>
                <a:gd name="T18" fmla="*/ 178 w 228"/>
                <a:gd name="T19" fmla="*/ 23 h 210"/>
                <a:gd name="T20" fmla="*/ 170 w 228"/>
                <a:gd name="T21" fmla="*/ 49 h 210"/>
                <a:gd name="T22" fmla="*/ 178 w 228"/>
                <a:gd name="T23" fmla="*/ 171 h 210"/>
                <a:gd name="T24" fmla="*/ 178 w 228"/>
                <a:gd name="T25" fmla="*/ 198 h 210"/>
                <a:gd name="T26" fmla="*/ 167 w 228"/>
                <a:gd name="T27" fmla="*/ 201 h 210"/>
                <a:gd name="T28" fmla="*/ 167 w 228"/>
                <a:gd name="T29" fmla="*/ 209 h 210"/>
                <a:gd name="T30" fmla="*/ 75 w 228"/>
                <a:gd name="T31" fmla="*/ 153 h 210"/>
                <a:gd name="T32" fmla="*/ 65 w 228"/>
                <a:gd name="T33" fmla="*/ 155 h 210"/>
                <a:gd name="T34" fmla="*/ 28 w 228"/>
                <a:gd name="T35" fmla="*/ 150 h 210"/>
                <a:gd name="T36" fmla="*/ 0 w 228"/>
                <a:gd name="T37" fmla="*/ 109 h 2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8" h="210">
                  <a:moveTo>
                    <a:pt x="0" y="109"/>
                  </a:moveTo>
                  <a:lnTo>
                    <a:pt x="3" y="46"/>
                  </a:lnTo>
                  <a:lnTo>
                    <a:pt x="28" y="0"/>
                  </a:lnTo>
                  <a:lnTo>
                    <a:pt x="84" y="13"/>
                  </a:lnTo>
                  <a:lnTo>
                    <a:pt x="92" y="25"/>
                  </a:lnTo>
                  <a:lnTo>
                    <a:pt x="135" y="46"/>
                  </a:lnTo>
                  <a:lnTo>
                    <a:pt x="151" y="38"/>
                  </a:lnTo>
                  <a:lnTo>
                    <a:pt x="153" y="17"/>
                  </a:lnTo>
                  <a:lnTo>
                    <a:pt x="166" y="5"/>
                  </a:lnTo>
                  <a:lnTo>
                    <a:pt x="227" y="23"/>
                  </a:lnTo>
                  <a:lnTo>
                    <a:pt x="217" y="49"/>
                  </a:lnTo>
                  <a:lnTo>
                    <a:pt x="227" y="171"/>
                  </a:lnTo>
                  <a:lnTo>
                    <a:pt x="227" y="198"/>
                  </a:lnTo>
                  <a:lnTo>
                    <a:pt x="212" y="201"/>
                  </a:lnTo>
                  <a:lnTo>
                    <a:pt x="212" y="209"/>
                  </a:lnTo>
                  <a:lnTo>
                    <a:pt x="96" y="153"/>
                  </a:lnTo>
                  <a:lnTo>
                    <a:pt x="82" y="155"/>
                  </a:lnTo>
                  <a:lnTo>
                    <a:pt x="36" y="150"/>
                  </a:lnTo>
                  <a:lnTo>
                    <a:pt x="0" y="109"/>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93" name="Freeform 257"/>
            <p:cNvSpPr>
              <a:spLocks/>
            </p:cNvSpPr>
            <p:nvPr/>
          </p:nvSpPr>
          <p:spPr bwMode="auto">
            <a:xfrm>
              <a:off x="2659" y="2335"/>
              <a:ext cx="208" cy="216"/>
            </a:xfrm>
            <a:custGeom>
              <a:avLst/>
              <a:gdLst>
                <a:gd name="T0" fmla="*/ 0 w 234"/>
                <a:gd name="T1" fmla="*/ 112 h 216"/>
                <a:gd name="T2" fmla="*/ 3 w 234"/>
                <a:gd name="T3" fmla="*/ 47 h 216"/>
                <a:gd name="T4" fmla="*/ 23 w 234"/>
                <a:gd name="T5" fmla="*/ 0 h 216"/>
                <a:gd name="T6" fmla="*/ 68 w 234"/>
                <a:gd name="T7" fmla="*/ 13 h 216"/>
                <a:gd name="T8" fmla="*/ 75 w 234"/>
                <a:gd name="T9" fmla="*/ 26 h 216"/>
                <a:gd name="T10" fmla="*/ 110 w 234"/>
                <a:gd name="T11" fmla="*/ 47 h 216"/>
                <a:gd name="T12" fmla="*/ 123 w 234"/>
                <a:gd name="T13" fmla="*/ 39 h 216"/>
                <a:gd name="T14" fmla="*/ 124 w 234"/>
                <a:gd name="T15" fmla="*/ 18 h 216"/>
                <a:gd name="T16" fmla="*/ 134 w 234"/>
                <a:gd name="T17" fmla="*/ 5 h 216"/>
                <a:gd name="T18" fmla="*/ 184 w 234"/>
                <a:gd name="T19" fmla="*/ 24 h 216"/>
                <a:gd name="T20" fmla="*/ 176 w 234"/>
                <a:gd name="T21" fmla="*/ 50 h 216"/>
                <a:gd name="T22" fmla="*/ 184 w 234"/>
                <a:gd name="T23" fmla="*/ 176 h 216"/>
                <a:gd name="T24" fmla="*/ 184 w 234"/>
                <a:gd name="T25" fmla="*/ 204 h 216"/>
                <a:gd name="T26" fmla="*/ 172 w 234"/>
                <a:gd name="T27" fmla="*/ 207 h 216"/>
                <a:gd name="T28" fmla="*/ 172 w 234"/>
                <a:gd name="T29" fmla="*/ 215 h 216"/>
                <a:gd name="T30" fmla="*/ 78 w 234"/>
                <a:gd name="T31" fmla="*/ 157 h 216"/>
                <a:gd name="T32" fmla="*/ 67 w 234"/>
                <a:gd name="T33" fmla="*/ 159 h 216"/>
                <a:gd name="T34" fmla="*/ 29 w 234"/>
                <a:gd name="T35" fmla="*/ 154 h 216"/>
                <a:gd name="T36" fmla="*/ 0 w 234"/>
                <a:gd name="T37" fmla="*/ 112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4" h="216">
                  <a:moveTo>
                    <a:pt x="0" y="112"/>
                  </a:moveTo>
                  <a:lnTo>
                    <a:pt x="3" y="47"/>
                  </a:lnTo>
                  <a:lnTo>
                    <a:pt x="29" y="0"/>
                  </a:lnTo>
                  <a:lnTo>
                    <a:pt x="86" y="13"/>
                  </a:lnTo>
                  <a:lnTo>
                    <a:pt x="94" y="26"/>
                  </a:lnTo>
                  <a:lnTo>
                    <a:pt x="139" y="47"/>
                  </a:lnTo>
                  <a:lnTo>
                    <a:pt x="155" y="39"/>
                  </a:lnTo>
                  <a:lnTo>
                    <a:pt x="157" y="18"/>
                  </a:lnTo>
                  <a:lnTo>
                    <a:pt x="170" y="5"/>
                  </a:lnTo>
                  <a:lnTo>
                    <a:pt x="233" y="24"/>
                  </a:lnTo>
                  <a:lnTo>
                    <a:pt x="223" y="50"/>
                  </a:lnTo>
                  <a:lnTo>
                    <a:pt x="233" y="176"/>
                  </a:lnTo>
                  <a:lnTo>
                    <a:pt x="233" y="204"/>
                  </a:lnTo>
                  <a:lnTo>
                    <a:pt x="218" y="207"/>
                  </a:lnTo>
                  <a:lnTo>
                    <a:pt x="218" y="215"/>
                  </a:lnTo>
                  <a:lnTo>
                    <a:pt x="99" y="157"/>
                  </a:lnTo>
                  <a:lnTo>
                    <a:pt x="84" y="159"/>
                  </a:lnTo>
                  <a:lnTo>
                    <a:pt x="37" y="154"/>
                  </a:lnTo>
                  <a:lnTo>
                    <a:pt x="0" y="1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94" name="Freeform 258"/>
            <p:cNvSpPr>
              <a:spLocks/>
            </p:cNvSpPr>
            <p:nvPr/>
          </p:nvSpPr>
          <p:spPr bwMode="auto">
            <a:xfrm>
              <a:off x="2612" y="2033"/>
              <a:ext cx="2" cy="6"/>
            </a:xfrm>
            <a:custGeom>
              <a:avLst/>
              <a:gdLst>
                <a:gd name="T0" fmla="*/ 0 w 3"/>
                <a:gd name="T1" fmla="*/ 5 h 6"/>
                <a:gd name="T2" fmla="*/ 1 w 3"/>
                <a:gd name="T3" fmla="*/ 0 h 6"/>
                <a:gd name="T4" fmla="*/ 1 w 3"/>
                <a:gd name="T5" fmla="*/ 5 h 6"/>
                <a:gd name="T6" fmla="*/ 0 w 3"/>
                <a:gd name="T7" fmla="*/ 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6">
                  <a:moveTo>
                    <a:pt x="0" y="5"/>
                  </a:moveTo>
                  <a:lnTo>
                    <a:pt x="2" y="0"/>
                  </a:lnTo>
                  <a:lnTo>
                    <a:pt x="2" y="5"/>
                  </a:lnTo>
                  <a:lnTo>
                    <a:pt x="0" y="5"/>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95" name="Freeform 259"/>
            <p:cNvSpPr>
              <a:spLocks/>
            </p:cNvSpPr>
            <p:nvPr/>
          </p:nvSpPr>
          <p:spPr bwMode="auto">
            <a:xfrm>
              <a:off x="2612" y="2033"/>
              <a:ext cx="8" cy="12"/>
            </a:xfrm>
            <a:custGeom>
              <a:avLst/>
              <a:gdLst>
                <a:gd name="T0" fmla="*/ 0 w 9"/>
                <a:gd name="T1" fmla="*/ 11 h 12"/>
                <a:gd name="T2" fmla="*/ 4 w 9"/>
                <a:gd name="T3" fmla="*/ 0 h 12"/>
                <a:gd name="T4" fmla="*/ 6 w 9"/>
                <a:gd name="T5" fmla="*/ 11 h 12"/>
                <a:gd name="T6" fmla="*/ 0 w 9"/>
                <a:gd name="T7" fmla="*/ 1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1"/>
                  </a:moveTo>
                  <a:lnTo>
                    <a:pt x="6" y="0"/>
                  </a:lnTo>
                  <a:lnTo>
                    <a:pt x="8" y="11"/>
                  </a:lnTo>
                  <a:lnTo>
                    <a:pt x="0" y="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96" name="Freeform 260"/>
            <p:cNvSpPr>
              <a:spLocks/>
            </p:cNvSpPr>
            <p:nvPr/>
          </p:nvSpPr>
          <p:spPr bwMode="auto">
            <a:xfrm>
              <a:off x="3100" y="3019"/>
              <a:ext cx="90" cy="199"/>
            </a:xfrm>
            <a:custGeom>
              <a:avLst/>
              <a:gdLst>
                <a:gd name="T0" fmla="*/ 0 w 102"/>
                <a:gd name="T1" fmla="*/ 143 h 199"/>
                <a:gd name="T2" fmla="*/ 10 w 102"/>
                <a:gd name="T3" fmla="*/ 183 h 199"/>
                <a:gd name="T4" fmla="*/ 23 w 102"/>
                <a:gd name="T5" fmla="*/ 198 h 199"/>
                <a:gd name="T6" fmla="*/ 46 w 102"/>
                <a:gd name="T7" fmla="*/ 183 h 199"/>
                <a:gd name="T8" fmla="*/ 72 w 102"/>
                <a:gd name="T9" fmla="*/ 49 h 199"/>
                <a:gd name="T10" fmla="*/ 79 w 102"/>
                <a:gd name="T11" fmla="*/ 53 h 199"/>
                <a:gd name="T12" fmla="*/ 63 w 102"/>
                <a:gd name="T13" fmla="*/ 0 h 199"/>
                <a:gd name="T14" fmla="*/ 52 w 102"/>
                <a:gd name="T15" fmla="*/ 23 h 199"/>
                <a:gd name="T16" fmla="*/ 52 w 102"/>
                <a:gd name="T17" fmla="*/ 36 h 199"/>
                <a:gd name="T18" fmla="*/ 34 w 102"/>
                <a:gd name="T19" fmla="*/ 53 h 199"/>
                <a:gd name="T20" fmla="*/ 15 w 102"/>
                <a:gd name="T21" fmla="*/ 61 h 199"/>
                <a:gd name="T22" fmla="*/ 10 w 102"/>
                <a:gd name="T23" fmla="*/ 79 h 199"/>
                <a:gd name="T24" fmla="*/ 15 w 102"/>
                <a:gd name="T25" fmla="*/ 112 h 199"/>
                <a:gd name="T26" fmla="*/ 0 w 102"/>
                <a:gd name="T27" fmla="*/ 143 h 1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2" h="199">
                  <a:moveTo>
                    <a:pt x="0" y="143"/>
                  </a:moveTo>
                  <a:lnTo>
                    <a:pt x="12" y="183"/>
                  </a:lnTo>
                  <a:lnTo>
                    <a:pt x="29" y="198"/>
                  </a:lnTo>
                  <a:lnTo>
                    <a:pt x="59" y="183"/>
                  </a:lnTo>
                  <a:lnTo>
                    <a:pt x="93" y="49"/>
                  </a:lnTo>
                  <a:lnTo>
                    <a:pt x="101" y="53"/>
                  </a:lnTo>
                  <a:lnTo>
                    <a:pt x="81" y="0"/>
                  </a:lnTo>
                  <a:lnTo>
                    <a:pt x="67" y="23"/>
                  </a:lnTo>
                  <a:lnTo>
                    <a:pt x="67" y="36"/>
                  </a:lnTo>
                  <a:lnTo>
                    <a:pt x="44" y="53"/>
                  </a:lnTo>
                  <a:lnTo>
                    <a:pt x="19" y="61"/>
                  </a:lnTo>
                  <a:lnTo>
                    <a:pt x="12" y="79"/>
                  </a:lnTo>
                  <a:lnTo>
                    <a:pt x="19" y="112"/>
                  </a:lnTo>
                  <a:lnTo>
                    <a:pt x="0" y="14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97" name="Freeform 261"/>
            <p:cNvSpPr>
              <a:spLocks/>
            </p:cNvSpPr>
            <p:nvPr/>
          </p:nvSpPr>
          <p:spPr bwMode="auto">
            <a:xfrm>
              <a:off x="3100" y="3019"/>
              <a:ext cx="96" cy="205"/>
            </a:xfrm>
            <a:custGeom>
              <a:avLst/>
              <a:gdLst>
                <a:gd name="T0" fmla="*/ 0 w 108"/>
                <a:gd name="T1" fmla="*/ 147 h 205"/>
                <a:gd name="T2" fmla="*/ 11 w 108"/>
                <a:gd name="T3" fmla="*/ 189 h 205"/>
                <a:gd name="T4" fmla="*/ 25 w 108"/>
                <a:gd name="T5" fmla="*/ 204 h 205"/>
                <a:gd name="T6" fmla="*/ 50 w 108"/>
                <a:gd name="T7" fmla="*/ 189 h 205"/>
                <a:gd name="T8" fmla="*/ 78 w 108"/>
                <a:gd name="T9" fmla="*/ 50 h 205"/>
                <a:gd name="T10" fmla="*/ 84 w 108"/>
                <a:gd name="T11" fmla="*/ 55 h 205"/>
                <a:gd name="T12" fmla="*/ 68 w 108"/>
                <a:gd name="T13" fmla="*/ 0 h 205"/>
                <a:gd name="T14" fmla="*/ 56 w 108"/>
                <a:gd name="T15" fmla="*/ 24 h 205"/>
                <a:gd name="T16" fmla="*/ 56 w 108"/>
                <a:gd name="T17" fmla="*/ 37 h 205"/>
                <a:gd name="T18" fmla="*/ 37 w 108"/>
                <a:gd name="T19" fmla="*/ 55 h 205"/>
                <a:gd name="T20" fmla="*/ 16 w 108"/>
                <a:gd name="T21" fmla="*/ 63 h 205"/>
                <a:gd name="T22" fmla="*/ 11 w 108"/>
                <a:gd name="T23" fmla="*/ 81 h 205"/>
                <a:gd name="T24" fmla="*/ 16 w 108"/>
                <a:gd name="T25" fmla="*/ 115 h 205"/>
                <a:gd name="T26" fmla="*/ 0 w 108"/>
                <a:gd name="T27" fmla="*/ 147 h 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8" h="205">
                  <a:moveTo>
                    <a:pt x="0" y="147"/>
                  </a:moveTo>
                  <a:lnTo>
                    <a:pt x="13" y="189"/>
                  </a:lnTo>
                  <a:lnTo>
                    <a:pt x="31" y="204"/>
                  </a:lnTo>
                  <a:lnTo>
                    <a:pt x="63" y="189"/>
                  </a:lnTo>
                  <a:lnTo>
                    <a:pt x="99" y="50"/>
                  </a:lnTo>
                  <a:lnTo>
                    <a:pt x="107" y="55"/>
                  </a:lnTo>
                  <a:lnTo>
                    <a:pt x="86" y="0"/>
                  </a:lnTo>
                  <a:lnTo>
                    <a:pt x="71" y="24"/>
                  </a:lnTo>
                  <a:lnTo>
                    <a:pt x="71" y="37"/>
                  </a:lnTo>
                  <a:lnTo>
                    <a:pt x="47" y="55"/>
                  </a:lnTo>
                  <a:lnTo>
                    <a:pt x="20" y="63"/>
                  </a:lnTo>
                  <a:lnTo>
                    <a:pt x="13" y="81"/>
                  </a:lnTo>
                  <a:lnTo>
                    <a:pt x="20" y="115"/>
                  </a:lnTo>
                  <a:lnTo>
                    <a:pt x="0" y="1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98" name="Freeform 262"/>
            <p:cNvSpPr>
              <a:spLocks/>
            </p:cNvSpPr>
            <p:nvPr/>
          </p:nvSpPr>
          <p:spPr bwMode="auto">
            <a:xfrm>
              <a:off x="2965" y="2977"/>
              <a:ext cx="39" cy="110"/>
            </a:xfrm>
            <a:custGeom>
              <a:avLst/>
              <a:gdLst>
                <a:gd name="T0" fmla="*/ 0 w 44"/>
                <a:gd name="T1" fmla="*/ 63 h 110"/>
                <a:gd name="T2" fmla="*/ 4 w 44"/>
                <a:gd name="T3" fmla="*/ 67 h 110"/>
                <a:gd name="T4" fmla="*/ 18 w 44"/>
                <a:gd name="T5" fmla="*/ 75 h 110"/>
                <a:gd name="T6" fmla="*/ 16 w 44"/>
                <a:gd name="T7" fmla="*/ 95 h 110"/>
                <a:gd name="T8" fmla="*/ 27 w 44"/>
                <a:gd name="T9" fmla="*/ 109 h 110"/>
                <a:gd name="T10" fmla="*/ 34 w 44"/>
                <a:gd name="T11" fmla="*/ 80 h 110"/>
                <a:gd name="T12" fmla="*/ 21 w 44"/>
                <a:gd name="T13" fmla="*/ 60 h 110"/>
                <a:gd name="T14" fmla="*/ 25 w 44"/>
                <a:gd name="T15" fmla="*/ 72 h 110"/>
                <a:gd name="T16" fmla="*/ 20 w 44"/>
                <a:gd name="T17" fmla="*/ 70 h 110"/>
                <a:gd name="T18" fmla="*/ 14 w 44"/>
                <a:gd name="T19" fmla="*/ 43 h 110"/>
                <a:gd name="T20" fmla="*/ 14 w 44"/>
                <a:gd name="T21" fmla="*/ 5 h 110"/>
                <a:gd name="T22" fmla="*/ 2 w 44"/>
                <a:gd name="T23" fmla="*/ 0 h 110"/>
                <a:gd name="T24" fmla="*/ 11 w 44"/>
                <a:gd name="T25" fmla="*/ 20 h 110"/>
                <a:gd name="T26" fmla="*/ 0 w 44"/>
                <a:gd name="T27" fmla="*/ 63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 h="110">
                  <a:moveTo>
                    <a:pt x="0" y="63"/>
                  </a:moveTo>
                  <a:lnTo>
                    <a:pt x="6" y="67"/>
                  </a:lnTo>
                  <a:lnTo>
                    <a:pt x="23" y="75"/>
                  </a:lnTo>
                  <a:lnTo>
                    <a:pt x="20" y="95"/>
                  </a:lnTo>
                  <a:lnTo>
                    <a:pt x="34" y="109"/>
                  </a:lnTo>
                  <a:lnTo>
                    <a:pt x="43" y="80"/>
                  </a:lnTo>
                  <a:lnTo>
                    <a:pt x="27" y="60"/>
                  </a:lnTo>
                  <a:lnTo>
                    <a:pt x="32" y="72"/>
                  </a:lnTo>
                  <a:lnTo>
                    <a:pt x="25" y="70"/>
                  </a:lnTo>
                  <a:lnTo>
                    <a:pt x="18" y="43"/>
                  </a:lnTo>
                  <a:lnTo>
                    <a:pt x="18" y="5"/>
                  </a:lnTo>
                  <a:lnTo>
                    <a:pt x="2" y="0"/>
                  </a:lnTo>
                  <a:lnTo>
                    <a:pt x="13" y="20"/>
                  </a:lnTo>
                  <a:lnTo>
                    <a:pt x="0" y="6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199" name="Freeform 263"/>
            <p:cNvSpPr>
              <a:spLocks/>
            </p:cNvSpPr>
            <p:nvPr/>
          </p:nvSpPr>
          <p:spPr bwMode="auto">
            <a:xfrm>
              <a:off x="2965" y="2977"/>
              <a:ext cx="44" cy="116"/>
            </a:xfrm>
            <a:custGeom>
              <a:avLst/>
              <a:gdLst>
                <a:gd name="T0" fmla="*/ 0 w 50"/>
                <a:gd name="T1" fmla="*/ 66 h 116"/>
                <a:gd name="T2" fmla="*/ 5 w 50"/>
                <a:gd name="T3" fmla="*/ 71 h 116"/>
                <a:gd name="T4" fmla="*/ 20 w 50"/>
                <a:gd name="T5" fmla="*/ 79 h 116"/>
                <a:gd name="T6" fmla="*/ 18 w 50"/>
                <a:gd name="T7" fmla="*/ 100 h 116"/>
                <a:gd name="T8" fmla="*/ 30 w 50"/>
                <a:gd name="T9" fmla="*/ 115 h 116"/>
                <a:gd name="T10" fmla="*/ 38 w 50"/>
                <a:gd name="T11" fmla="*/ 84 h 116"/>
                <a:gd name="T12" fmla="*/ 24 w 50"/>
                <a:gd name="T13" fmla="*/ 63 h 116"/>
                <a:gd name="T14" fmla="*/ 28 w 50"/>
                <a:gd name="T15" fmla="*/ 76 h 116"/>
                <a:gd name="T16" fmla="*/ 22 w 50"/>
                <a:gd name="T17" fmla="*/ 74 h 116"/>
                <a:gd name="T18" fmla="*/ 16 w 50"/>
                <a:gd name="T19" fmla="*/ 45 h 116"/>
                <a:gd name="T20" fmla="*/ 16 w 50"/>
                <a:gd name="T21" fmla="*/ 5 h 116"/>
                <a:gd name="T22" fmla="*/ 2 w 50"/>
                <a:gd name="T23" fmla="*/ 0 h 116"/>
                <a:gd name="T24" fmla="*/ 11 w 50"/>
                <a:gd name="T25" fmla="*/ 21 h 116"/>
                <a:gd name="T26" fmla="*/ 0 w 50"/>
                <a:gd name="T27" fmla="*/ 66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116">
                  <a:moveTo>
                    <a:pt x="0" y="66"/>
                  </a:moveTo>
                  <a:lnTo>
                    <a:pt x="7" y="71"/>
                  </a:lnTo>
                  <a:lnTo>
                    <a:pt x="26" y="79"/>
                  </a:lnTo>
                  <a:lnTo>
                    <a:pt x="23" y="100"/>
                  </a:lnTo>
                  <a:lnTo>
                    <a:pt x="39" y="115"/>
                  </a:lnTo>
                  <a:lnTo>
                    <a:pt x="49" y="84"/>
                  </a:lnTo>
                  <a:lnTo>
                    <a:pt x="31" y="63"/>
                  </a:lnTo>
                  <a:lnTo>
                    <a:pt x="36" y="76"/>
                  </a:lnTo>
                  <a:lnTo>
                    <a:pt x="28" y="74"/>
                  </a:lnTo>
                  <a:lnTo>
                    <a:pt x="20" y="45"/>
                  </a:lnTo>
                  <a:lnTo>
                    <a:pt x="20" y="5"/>
                  </a:lnTo>
                  <a:lnTo>
                    <a:pt x="2" y="0"/>
                  </a:lnTo>
                  <a:lnTo>
                    <a:pt x="15" y="21"/>
                  </a:lnTo>
                  <a:lnTo>
                    <a:pt x="0" y="6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00" name="Freeform 264"/>
            <p:cNvSpPr>
              <a:spLocks/>
            </p:cNvSpPr>
            <p:nvPr/>
          </p:nvSpPr>
          <p:spPr bwMode="auto">
            <a:xfrm>
              <a:off x="3850" y="2744"/>
              <a:ext cx="43" cy="68"/>
            </a:xfrm>
            <a:custGeom>
              <a:avLst/>
              <a:gdLst>
                <a:gd name="T0" fmla="*/ 0 w 48"/>
                <a:gd name="T1" fmla="*/ 0 h 68"/>
                <a:gd name="T2" fmla="*/ 5 w 48"/>
                <a:gd name="T3" fmla="*/ 0 h 68"/>
                <a:gd name="T4" fmla="*/ 10 w 48"/>
                <a:gd name="T5" fmla="*/ 9 h 68"/>
                <a:gd name="T6" fmla="*/ 19 w 48"/>
                <a:gd name="T7" fmla="*/ 5 h 68"/>
                <a:gd name="T8" fmla="*/ 31 w 48"/>
                <a:gd name="T9" fmla="*/ 21 h 68"/>
                <a:gd name="T10" fmla="*/ 38 w 48"/>
                <a:gd name="T11" fmla="*/ 67 h 68"/>
                <a:gd name="T12" fmla="*/ 12 w 48"/>
                <a:gd name="T13" fmla="*/ 48 h 68"/>
                <a:gd name="T14" fmla="*/ 0 w 48"/>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68">
                  <a:moveTo>
                    <a:pt x="0" y="0"/>
                  </a:moveTo>
                  <a:lnTo>
                    <a:pt x="7" y="0"/>
                  </a:lnTo>
                  <a:lnTo>
                    <a:pt x="12" y="9"/>
                  </a:lnTo>
                  <a:lnTo>
                    <a:pt x="23" y="5"/>
                  </a:lnTo>
                  <a:lnTo>
                    <a:pt x="39" y="21"/>
                  </a:lnTo>
                  <a:lnTo>
                    <a:pt x="47" y="67"/>
                  </a:lnTo>
                  <a:lnTo>
                    <a:pt x="14" y="48"/>
                  </a:lnTo>
                  <a:lnTo>
                    <a:pt x="0"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01" name="Freeform 265"/>
            <p:cNvSpPr>
              <a:spLocks/>
            </p:cNvSpPr>
            <p:nvPr/>
          </p:nvSpPr>
          <p:spPr bwMode="auto">
            <a:xfrm>
              <a:off x="3850" y="2744"/>
              <a:ext cx="48" cy="74"/>
            </a:xfrm>
            <a:custGeom>
              <a:avLst/>
              <a:gdLst>
                <a:gd name="T0" fmla="*/ 0 w 54"/>
                <a:gd name="T1" fmla="*/ 0 h 74"/>
                <a:gd name="T2" fmla="*/ 6 w 54"/>
                <a:gd name="T3" fmla="*/ 0 h 74"/>
                <a:gd name="T4" fmla="*/ 11 w 54"/>
                <a:gd name="T5" fmla="*/ 10 h 74"/>
                <a:gd name="T6" fmla="*/ 20 w 54"/>
                <a:gd name="T7" fmla="*/ 5 h 74"/>
                <a:gd name="T8" fmla="*/ 35 w 54"/>
                <a:gd name="T9" fmla="*/ 23 h 74"/>
                <a:gd name="T10" fmla="*/ 42 w 54"/>
                <a:gd name="T11" fmla="*/ 73 h 74"/>
                <a:gd name="T12" fmla="*/ 12 w 54"/>
                <a:gd name="T13" fmla="*/ 52 h 74"/>
                <a:gd name="T14" fmla="*/ 0 w 54"/>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74">
                  <a:moveTo>
                    <a:pt x="0" y="0"/>
                  </a:moveTo>
                  <a:lnTo>
                    <a:pt x="8" y="0"/>
                  </a:lnTo>
                  <a:lnTo>
                    <a:pt x="13" y="10"/>
                  </a:lnTo>
                  <a:lnTo>
                    <a:pt x="26" y="5"/>
                  </a:lnTo>
                  <a:lnTo>
                    <a:pt x="44" y="23"/>
                  </a:lnTo>
                  <a:lnTo>
                    <a:pt x="53" y="73"/>
                  </a:lnTo>
                  <a:lnTo>
                    <a:pt x="16" y="52"/>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02" name="Freeform 266"/>
            <p:cNvSpPr>
              <a:spLocks/>
            </p:cNvSpPr>
            <p:nvPr/>
          </p:nvSpPr>
          <p:spPr bwMode="auto">
            <a:xfrm>
              <a:off x="3972" y="2739"/>
              <a:ext cx="121" cy="81"/>
            </a:xfrm>
            <a:custGeom>
              <a:avLst/>
              <a:gdLst>
                <a:gd name="T0" fmla="*/ 0 w 136"/>
                <a:gd name="T1" fmla="*/ 71 h 81"/>
                <a:gd name="T2" fmla="*/ 9 w 136"/>
                <a:gd name="T3" fmla="*/ 80 h 81"/>
                <a:gd name="T4" fmla="*/ 44 w 136"/>
                <a:gd name="T5" fmla="*/ 77 h 81"/>
                <a:gd name="T6" fmla="*/ 53 w 136"/>
                <a:gd name="T7" fmla="*/ 73 h 81"/>
                <a:gd name="T8" fmla="*/ 69 w 136"/>
                <a:gd name="T9" fmla="*/ 33 h 81"/>
                <a:gd name="T10" fmla="*/ 87 w 136"/>
                <a:gd name="T11" fmla="*/ 36 h 81"/>
                <a:gd name="T12" fmla="*/ 107 w 136"/>
                <a:gd name="T13" fmla="*/ 24 h 81"/>
                <a:gd name="T14" fmla="*/ 87 w 136"/>
                <a:gd name="T15" fmla="*/ 12 h 81"/>
                <a:gd name="T16" fmla="*/ 83 w 136"/>
                <a:gd name="T17" fmla="*/ 0 h 81"/>
                <a:gd name="T18" fmla="*/ 61 w 136"/>
                <a:gd name="T19" fmla="*/ 26 h 81"/>
                <a:gd name="T20" fmla="*/ 55 w 136"/>
                <a:gd name="T21" fmla="*/ 39 h 81"/>
                <a:gd name="T22" fmla="*/ 46 w 136"/>
                <a:gd name="T23" fmla="*/ 32 h 81"/>
                <a:gd name="T24" fmla="*/ 33 w 136"/>
                <a:gd name="T25" fmla="*/ 50 h 81"/>
                <a:gd name="T26" fmla="*/ 21 w 136"/>
                <a:gd name="T27" fmla="*/ 53 h 81"/>
                <a:gd name="T28" fmla="*/ 15 w 136"/>
                <a:gd name="T29" fmla="*/ 73 h 81"/>
                <a:gd name="T30" fmla="*/ 0 w 136"/>
                <a:gd name="T31" fmla="*/ 71 h 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6" h="81">
                  <a:moveTo>
                    <a:pt x="0" y="71"/>
                  </a:moveTo>
                  <a:lnTo>
                    <a:pt x="11" y="80"/>
                  </a:lnTo>
                  <a:lnTo>
                    <a:pt x="55" y="77"/>
                  </a:lnTo>
                  <a:lnTo>
                    <a:pt x="67" y="73"/>
                  </a:lnTo>
                  <a:lnTo>
                    <a:pt x="87" y="33"/>
                  </a:lnTo>
                  <a:lnTo>
                    <a:pt x="110" y="36"/>
                  </a:lnTo>
                  <a:lnTo>
                    <a:pt x="135" y="24"/>
                  </a:lnTo>
                  <a:lnTo>
                    <a:pt x="110" y="12"/>
                  </a:lnTo>
                  <a:lnTo>
                    <a:pt x="105" y="0"/>
                  </a:lnTo>
                  <a:lnTo>
                    <a:pt x="78" y="26"/>
                  </a:lnTo>
                  <a:lnTo>
                    <a:pt x="70" y="39"/>
                  </a:lnTo>
                  <a:lnTo>
                    <a:pt x="59" y="32"/>
                  </a:lnTo>
                  <a:lnTo>
                    <a:pt x="42" y="50"/>
                  </a:lnTo>
                  <a:lnTo>
                    <a:pt x="27" y="53"/>
                  </a:lnTo>
                  <a:lnTo>
                    <a:pt x="19" y="73"/>
                  </a:lnTo>
                  <a:lnTo>
                    <a:pt x="0" y="7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03" name="Freeform 267"/>
            <p:cNvSpPr>
              <a:spLocks/>
            </p:cNvSpPr>
            <p:nvPr/>
          </p:nvSpPr>
          <p:spPr bwMode="auto">
            <a:xfrm>
              <a:off x="3972" y="2739"/>
              <a:ext cx="126" cy="87"/>
            </a:xfrm>
            <a:custGeom>
              <a:avLst/>
              <a:gdLst>
                <a:gd name="T0" fmla="*/ 0 w 142"/>
                <a:gd name="T1" fmla="*/ 76 h 87"/>
                <a:gd name="T2" fmla="*/ 10 w 142"/>
                <a:gd name="T3" fmla="*/ 86 h 87"/>
                <a:gd name="T4" fmla="*/ 45 w 142"/>
                <a:gd name="T5" fmla="*/ 83 h 87"/>
                <a:gd name="T6" fmla="*/ 55 w 142"/>
                <a:gd name="T7" fmla="*/ 78 h 87"/>
                <a:gd name="T8" fmla="*/ 72 w 142"/>
                <a:gd name="T9" fmla="*/ 36 h 87"/>
                <a:gd name="T10" fmla="*/ 91 w 142"/>
                <a:gd name="T11" fmla="*/ 39 h 87"/>
                <a:gd name="T12" fmla="*/ 111 w 142"/>
                <a:gd name="T13" fmla="*/ 26 h 87"/>
                <a:gd name="T14" fmla="*/ 91 w 142"/>
                <a:gd name="T15" fmla="*/ 13 h 87"/>
                <a:gd name="T16" fmla="*/ 87 w 142"/>
                <a:gd name="T17" fmla="*/ 0 h 87"/>
                <a:gd name="T18" fmla="*/ 64 w 142"/>
                <a:gd name="T19" fmla="*/ 28 h 87"/>
                <a:gd name="T20" fmla="*/ 58 w 142"/>
                <a:gd name="T21" fmla="*/ 42 h 87"/>
                <a:gd name="T22" fmla="*/ 49 w 142"/>
                <a:gd name="T23" fmla="*/ 34 h 87"/>
                <a:gd name="T24" fmla="*/ 35 w 142"/>
                <a:gd name="T25" fmla="*/ 54 h 87"/>
                <a:gd name="T26" fmla="*/ 22 w 142"/>
                <a:gd name="T27" fmla="*/ 57 h 87"/>
                <a:gd name="T28" fmla="*/ 16 w 142"/>
                <a:gd name="T29" fmla="*/ 78 h 87"/>
                <a:gd name="T30" fmla="*/ 0 w 142"/>
                <a:gd name="T31" fmla="*/ 76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2" h="87">
                  <a:moveTo>
                    <a:pt x="0" y="76"/>
                  </a:moveTo>
                  <a:lnTo>
                    <a:pt x="12" y="86"/>
                  </a:lnTo>
                  <a:lnTo>
                    <a:pt x="57" y="83"/>
                  </a:lnTo>
                  <a:lnTo>
                    <a:pt x="70" y="78"/>
                  </a:lnTo>
                  <a:lnTo>
                    <a:pt x="91" y="36"/>
                  </a:lnTo>
                  <a:lnTo>
                    <a:pt x="115" y="39"/>
                  </a:lnTo>
                  <a:lnTo>
                    <a:pt x="141" y="26"/>
                  </a:lnTo>
                  <a:lnTo>
                    <a:pt x="115" y="13"/>
                  </a:lnTo>
                  <a:lnTo>
                    <a:pt x="110" y="0"/>
                  </a:lnTo>
                  <a:lnTo>
                    <a:pt x="81" y="28"/>
                  </a:lnTo>
                  <a:lnTo>
                    <a:pt x="73" y="42"/>
                  </a:lnTo>
                  <a:lnTo>
                    <a:pt x="62" y="34"/>
                  </a:lnTo>
                  <a:lnTo>
                    <a:pt x="44" y="54"/>
                  </a:lnTo>
                  <a:lnTo>
                    <a:pt x="28" y="57"/>
                  </a:lnTo>
                  <a:lnTo>
                    <a:pt x="20" y="78"/>
                  </a:lnTo>
                  <a:lnTo>
                    <a:pt x="0" y="7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04" name="Freeform 268"/>
            <p:cNvSpPr>
              <a:spLocks/>
            </p:cNvSpPr>
            <p:nvPr/>
          </p:nvSpPr>
          <p:spPr bwMode="auto">
            <a:xfrm>
              <a:off x="2379" y="2466"/>
              <a:ext cx="210" cy="218"/>
            </a:xfrm>
            <a:custGeom>
              <a:avLst/>
              <a:gdLst>
                <a:gd name="T0" fmla="*/ 0 w 237"/>
                <a:gd name="T1" fmla="*/ 151 h 218"/>
                <a:gd name="T2" fmla="*/ 9 w 237"/>
                <a:gd name="T3" fmla="*/ 135 h 218"/>
                <a:gd name="T4" fmla="*/ 18 w 237"/>
                <a:gd name="T5" fmla="*/ 145 h 218"/>
                <a:gd name="T6" fmla="*/ 74 w 237"/>
                <a:gd name="T7" fmla="*/ 140 h 218"/>
                <a:gd name="T8" fmla="*/ 63 w 237"/>
                <a:gd name="T9" fmla="*/ 0 h 218"/>
                <a:gd name="T10" fmla="*/ 80 w 237"/>
                <a:gd name="T11" fmla="*/ 0 h 218"/>
                <a:gd name="T12" fmla="*/ 173 w 237"/>
                <a:gd name="T13" fmla="*/ 77 h 218"/>
                <a:gd name="T14" fmla="*/ 173 w 237"/>
                <a:gd name="T15" fmla="*/ 90 h 218"/>
                <a:gd name="T16" fmla="*/ 185 w 237"/>
                <a:gd name="T17" fmla="*/ 85 h 218"/>
                <a:gd name="T18" fmla="*/ 185 w 237"/>
                <a:gd name="T19" fmla="*/ 129 h 218"/>
                <a:gd name="T20" fmla="*/ 175 w 237"/>
                <a:gd name="T21" fmla="*/ 143 h 218"/>
                <a:gd name="T22" fmla="*/ 139 w 237"/>
                <a:gd name="T23" fmla="*/ 148 h 218"/>
                <a:gd name="T24" fmla="*/ 95 w 237"/>
                <a:gd name="T25" fmla="*/ 175 h 218"/>
                <a:gd name="T26" fmla="*/ 78 w 237"/>
                <a:gd name="T27" fmla="*/ 217 h 218"/>
                <a:gd name="T28" fmla="*/ 66 w 237"/>
                <a:gd name="T29" fmla="*/ 211 h 218"/>
                <a:gd name="T30" fmla="*/ 46 w 237"/>
                <a:gd name="T31" fmla="*/ 217 h 218"/>
                <a:gd name="T32" fmla="*/ 37 w 237"/>
                <a:gd name="T33" fmla="*/ 184 h 218"/>
                <a:gd name="T34" fmla="*/ 16 w 237"/>
                <a:gd name="T35" fmla="*/ 192 h 218"/>
                <a:gd name="T36" fmla="*/ 11 w 237"/>
                <a:gd name="T37" fmla="*/ 186 h 218"/>
                <a:gd name="T38" fmla="*/ 0 w 237"/>
                <a:gd name="T39" fmla="*/ 151 h 2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7" h="218">
                  <a:moveTo>
                    <a:pt x="0" y="151"/>
                  </a:moveTo>
                  <a:lnTo>
                    <a:pt x="11" y="135"/>
                  </a:lnTo>
                  <a:lnTo>
                    <a:pt x="23" y="145"/>
                  </a:lnTo>
                  <a:lnTo>
                    <a:pt x="95" y="140"/>
                  </a:lnTo>
                  <a:lnTo>
                    <a:pt x="80" y="0"/>
                  </a:lnTo>
                  <a:lnTo>
                    <a:pt x="102" y="0"/>
                  </a:lnTo>
                  <a:lnTo>
                    <a:pt x="220" y="77"/>
                  </a:lnTo>
                  <a:lnTo>
                    <a:pt x="220" y="90"/>
                  </a:lnTo>
                  <a:lnTo>
                    <a:pt x="236" y="85"/>
                  </a:lnTo>
                  <a:lnTo>
                    <a:pt x="236" y="129"/>
                  </a:lnTo>
                  <a:lnTo>
                    <a:pt x="222" y="143"/>
                  </a:lnTo>
                  <a:lnTo>
                    <a:pt x="177" y="148"/>
                  </a:lnTo>
                  <a:lnTo>
                    <a:pt x="121" y="175"/>
                  </a:lnTo>
                  <a:lnTo>
                    <a:pt x="99" y="217"/>
                  </a:lnTo>
                  <a:lnTo>
                    <a:pt x="85" y="211"/>
                  </a:lnTo>
                  <a:lnTo>
                    <a:pt x="59" y="217"/>
                  </a:lnTo>
                  <a:lnTo>
                    <a:pt x="47" y="184"/>
                  </a:lnTo>
                  <a:lnTo>
                    <a:pt x="20" y="192"/>
                  </a:lnTo>
                  <a:lnTo>
                    <a:pt x="14" y="186"/>
                  </a:lnTo>
                  <a:lnTo>
                    <a:pt x="0" y="15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05" name="Freeform 269"/>
            <p:cNvSpPr>
              <a:spLocks/>
            </p:cNvSpPr>
            <p:nvPr/>
          </p:nvSpPr>
          <p:spPr bwMode="auto">
            <a:xfrm>
              <a:off x="2379" y="2466"/>
              <a:ext cx="216" cy="224"/>
            </a:xfrm>
            <a:custGeom>
              <a:avLst/>
              <a:gdLst>
                <a:gd name="T0" fmla="*/ 0 w 243"/>
                <a:gd name="T1" fmla="*/ 155 h 224"/>
                <a:gd name="T2" fmla="*/ 9 w 243"/>
                <a:gd name="T3" fmla="*/ 139 h 224"/>
                <a:gd name="T4" fmla="*/ 19 w 243"/>
                <a:gd name="T5" fmla="*/ 149 h 224"/>
                <a:gd name="T6" fmla="*/ 76 w 243"/>
                <a:gd name="T7" fmla="*/ 144 h 224"/>
                <a:gd name="T8" fmla="*/ 65 w 243"/>
                <a:gd name="T9" fmla="*/ 0 h 224"/>
                <a:gd name="T10" fmla="*/ 83 w 243"/>
                <a:gd name="T11" fmla="*/ 0 h 224"/>
                <a:gd name="T12" fmla="*/ 179 w 243"/>
                <a:gd name="T13" fmla="*/ 79 h 224"/>
                <a:gd name="T14" fmla="*/ 179 w 243"/>
                <a:gd name="T15" fmla="*/ 92 h 224"/>
                <a:gd name="T16" fmla="*/ 191 w 243"/>
                <a:gd name="T17" fmla="*/ 87 h 224"/>
                <a:gd name="T18" fmla="*/ 191 w 243"/>
                <a:gd name="T19" fmla="*/ 133 h 224"/>
                <a:gd name="T20" fmla="*/ 180 w 243"/>
                <a:gd name="T21" fmla="*/ 147 h 224"/>
                <a:gd name="T22" fmla="*/ 143 w 243"/>
                <a:gd name="T23" fmla="*/ 152 h 224"/>
                <a:gd name="T24" fmla="*/ 98 w 243"/>
                <a:gd name="T25" fmla="*/ 180 h 224"/>
                <a:gd name="T26" fmla="*/ 81 w 243"/>
                <a:gd name="T27" fmla="*/ 223 h 224"/>
                <a:gd name="T28" fmla="*/ 68 w 243"/>
                <a:gd name="T29" fmla="*/ 217 h 224"/>
                <a:gd name="T30" fmla="*/ 48 w 243"/>
                <a:gd name="T31" fmla="*/ 223 h 224"/>
                <a:gd name="T32" fmla="*/ 38 w 243"/>
                <a:gd name="T33" fmla="*/ 189 h 224"/>
                <a:gd name="T34" fmla="*/ 17 w 243"/>
                <a:gd name="T35" fmla="*/ 197 h 224"/>
                <a:gd name="T36" fmla="*/ 11 w 243"/>
                <a:gd name="T37" fmla="*/ 191 h 224"/>
                <a:gd name="T38" fmla="*/ 0 w 243"/>
                <a:gd name="T39" fmla="*/ 155 h 2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3" h="224">
                  <a:moveTo>
                    <a:pt x="0" y="155"/>
                  </a:moveTo>
                  <a:lnTo>
                    <a:pt x="11" y="139"/>
                  </a:lnTo>
                  <a:lnTo>
                    <a:pt x="24" y="149"/>
                  </a:lnTo>
                  <a:lnTo>
                    <a:pt x="97" y="144"/>
                  </a:lnTo>
                  <a:lnTo>
                    <a:pt x="82" y="0"/>
                  </a:lnTo>
                  <a:lnTo>
                    <a:pt x="105" y="0"/>
                  </a:lnTo>
                  <a:lnTo>
                    <a:pt x="226" y="79"/>
                  </a:lnTo>
                  <a:lnTo>
                    <a:pt x="226" y="92"/>
                  </a:lnTo>
                  <a:lnTo>
                    <a:pt x="242" y="87"/>
                  </a:lnTo>
                  <a:lnTo>
                    <a:pt x="242" y="133"/>
                  </a:lnTo>
                  <a:lnTo>
                    <a:pt x="228" y="147"/>
                  </a:lnTo>
                  <a:lnTo>
                    <a:pt x="181" y="152"/>
                  </a:lnTo>
                  <a:lnTo>
                    <a:pt x="124" y="180"/>
                  </a:lnTo>
                  <a:lnTo>
                    <a:pt x="102" y="223"/>
                  </a:lnTo>
                  <a:lnTo>
                    <a:pt x="87" y="217"/>
                  </a:lnTo>
                  <a:lnTo>
                    <a:pt x="61" y="223"/>
                  </a:lnTo>
                  <a:lnTo>
                    <a:pt x="48" y="189"/>
                  </a:lnTo>
                  <a:lnTo>
                    <a:pt x="21" y="197"/>
                  </a:lnTo>
                  <a:lnTo>
                    <a:pt x="14" y="191"/>
                  </a:lnTo>
                  <a:lnTo>
                    <a:pt x="0" y="15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06" name="Freeform 270"/>
            <p:cNvSpPr>
              <a:spLocks/>
            </p:cNvSpPr>
            <p:nvPr/>
          </p:nvSpPr>
          <p:spPr bwMode="auto">
            <a:xfrm>
              <a:off x="2316" y="2429"/>
              <a:ext cx="152" cy="187"/>
            </a:xfrm>
            <a:custGeom>
              <a:avLst/>
              <a:gdLst>
                <a:gd name="T0" fmla="*/ 0 w 171"/>
                <a:gd name="T1" fmla="*/ 94 h 187"/>
                <a:gd name="T2" fmla="*/ 9 w 171"/>
                <a:gd name="T3" fmla="*/ 105 h 187"/>
                <a:gd name="T4" fmla="*/ 11 w 171"/>
                <a:gd name="T5" fmla="*/ 132 h 187"/>
                <a:gd name="T6" fmla="*/ 4 w 171"/>
                <a:gd name="T7" fmla="*/ 165 h 187"/>
                <a:gd name="T8" fmla="*/ 31 w 171"/>
                <a:gd name="T9" fmla="*/ 158 h 187"/>
                <a:gd name="T10" fmla="*/ 54 w 171"/>
                <a:gd name="T11" fmla="*/ 186 h 187"/>
                <a:gd name="T12" fmla="*/ 62 w 171"/>
                <a:gd name="T13" fmla="*/ 171 h 187"/>
                <a:gd name="T14" fmla="*/ 73 w 171"/>
                <a:gd name="T15" fmla="*/ 180 h 187"/>
                <a:gd name="T16" fmla="*/ 128 w 171"/>
                <a:gd name="T17" fmla="*/ 175 h 187"/>
                <a:gd name="T18" fmla="*/ 117 w 171"/>
                <a:gd name="T19" fmla="*/ 36 h 187"/>
                <a:gd name="T20" fmla="*/ 134 w 171"/>
                <a:gd name="T21" fmla="*/ 36 h 187"/>
                <a:gd name="T22" fmla="*/ 95 w 171"/>
                <a:gd name="T23" fmla="*/ 0 h 187"/>
                <a:gd name="T24" fmla="*/ 95 w 171"/>
                <a:gd name="T25" fmla="*/ 20 h 187"/>
                <a:gd name="T26" fmla="*/ 59 w 171"/>
                <a:gd name="T27" fmla="*/ 20 h 187"/>
                <a:gd name="T28" fmla="*/ 59 w 171"/>
                <a:gd name="T29" fmla="*/ 58 h 187"/>
                <a:gd name="T30" fmla="*/ 44 w 171"/>
                <a:gd name="T31" fmla="*/ 66 h 187"/>
                <a:gd name="T32" fmla="*/ 44 w 171"/>
                <a:gd name="T33" fmla="*/ 86 h 187"/>
                <a:gd name="T34" fmla="*/ 0 w 171"/>
                <a:gd name="T35" fmla="*/ 94 h 1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1" h="187">
                  <a:moveTo>
                    <a:pt x="0" y="94"/>
                  </a:moveTo>
                  <a:lnTo>
                    <a:pt x="11" y="105"/>
                  </a:lnTo>
                  <a:lnTo>
                    <a:pt x="14" y="132"/>
                  </a:lnTo>
                  <a:lnTo>
                    <a:pt x="6" y="165"/>
                  </a:lnTo>
                  <a:lnTo>
                    <a:pt x="39" y="158"/>
                  </a:lnTo>
                  <a:lnTo>
                    <a:pt x="69" y="186"/>
                  </a:lnTo>
                  <a:lnTo>
                    <a:pt x="79" y="171"/>
                  </a:lnTo>
                  <a:lnTo>
                    <a:pt x="92" y="180"/>
                  </a:lnTo>
                  <a:lnTo>
                    <a:pt x="162" y="175"/>
                  </a:lnTo>
                  <a:lnTo>
                    <a:pt x="148" y="36"/>
                  </a:lnTo>
                  <a:lnTo>
                    <a:pt x="170" y="36"/>
                  </a:lnTo>
                  <a:lnTo>
                    <a:pt x="120" y="0"/>
                  </a:lnTo>
                  <a:lnTo>
                    <a:pt x="120" y="20"/>
                  </a:lnTo>
                  <a:lnTo>
                    <a:pt x="74" y="20"/>
                  </a:lnTo>
                  <a:lnTo>
                    <a:pt x="74" y="58"/>
                  </a:lnTo>
                  <a:lnTo>
                    <a:pt x="56" y="66"/>
                  </a:lnTo>
                  <a:lnTo>
                    <a:pt x="56" y="86"/>
                  </a:lnTo>
                  <a:lnTo>
                    <a:pt x="0" y="9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07" name="Freeform 271"/>
            <p:cNvSpPr>
              <a:spLocks/>
            </p:cNvSpPr>
            <p:nvPr/>
          </p:nvSpPr>
          <p:spPr bwMode="auto">
            <a:xfrm>
              <a:off x="2316" y="2429"/>
              <a:ext cx="157" cy="193"/>
            </a:xfrm>
            <a:custGeom>
              <a:avLst/>
              <a:gdLst>
                <a:gd name="T0" fmla="*/ 0 w 177"/>
                <a:gd name="T1" fmla="*/ 97 h 193"/>
                <a:gd name="T2" fmla="*/ 9 w 177"/>
                <a:gd name="T3" fmla="*/ 108 h 193"/>
                <a:gd name="T4" fmla="*/ 11 w 177"/>
                <a:gd name="T5" fmla="*/ 136 h 193"/>
                <a:gd name="T6" fmla="*/ 4 w 177"/>
                <a:gd name="T7" fmla="*/ 170 h 193"/>
                <a:gd name="T8" fmla="*/ 31 w 177"/>
                <a:gd name="T9" fmla="*/ 163 h 193"/>
                <a:gd name="T10" fmla="*/ 56 w 177"/>
                <a:gd name="T11" fmla="*/ 192 h 193"/>
                <a:gd name="T12" fmla="*/ 65 w 177"/>
                <a:gd name="T13" fmla="*/ 176 h 193"/>
                <a:gd name="T14" fmla="*/ 75 w 177"/>
                <a:gd name="T15" fmla="*/ 186 h 193"/>
                <a:gd name="T16" fmla="*/ 132 w 177"/>
                <a:gd name="T17" fmla="*/ 181 h 193"/>
                <a:gd name="T18" fmla="*/ 121 w 177"/>
                <a:gd name="T19" fmla="*/ 37 h 193"/>
                <a:gd name="T20" fmla="*/ 138 w 177"/>
                <a:gd name="T21" fmla="*/ 37 h 193"/>
                <a:gd name="T22" fmla="*/ 98 w 177"/>
                <a:gd name="T23" fmla="*/ 0 h 193"/>
                <a:gd name="T24" fmla="*/ 98 w 177"/>
                <a:gd name="T25" fmla="*/ 21 h 193"/>
                <a:gd name="T26" fmla="*/ 60 w 177"/>
                <a:gd name="T27" fmla="*/ 21 h 193"/>
                <a:gd name="T28" fmla="*/ 60 w 177"/>
                <a:gd name="T29" fmla="*/ 60 h 193"/>
                <a:gd name="T30" fmla="*/ 45 w 177"/>
                <a:gd name="T31" fmla="*/ 68 h 193"/>
                <a:gd name="T32" fmla="*/ 45 w 177"/>
                <a:gd name="T33" fmla="*/ 89 h 193"/>
                <a:gd name="T34" fmla="*/ 0 w 177"/>
                <a:gd name="T35" fmla="*/ 97 h 1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7" h="193">
                  <a:moveTo>
                    <a:pt x="0" y="97"/>
                  </a:moveTo>
                  <a:lnTo>
                    <a:pt x="11" y="108"/>
                  </a:lnTo>
                  <a:lnTo>
                    <a:pt x="14" y="136"/>
                  </a:lnTo>
                  <a:lnTo>
                    <a:pt x="6" y="170"/>
                  </a:lnTo>
                  <a:lnTo>
                    <a:pt x="40" y="163"/>
                  </a:lnTo>
                  <a:lnTo>
                    <a:pt x="71" y="192"/>
                  </a:lnTo>
                  <a:lnTo>
                    <a:pt x="82" y="176"/>
                  </a:lnTo>
                  <a:lnTo>
                    <a:pt x="95" y="186"/>
                  </a:lnTo>
                  <a:lnTo>
                    <a:pt x="168" y="181"/>
                  </a:lnTo>
                  <a:lnTo>
                    <a:pt x="153" y="37"/>
                  </a:lnTo>
                  <a:lnTo>
                    <a:pt x="176" y="37"/>
                  </a:lnTo>
                  <a:lnTo>
                    <a:pt x="124" y="0"/>
                  </a:lnTo>
                  <a:lnTo>
                    <a:pt x="124" y="21"/>
                  </a:lnTo>
                  <a:lnTo>
                    <a:pt x="77" y="21"/>
                  </a:lnTo>
                  <a:lnTo>
                    <a:pt x="77" y="60"/>
                  </a:lnTo>
                  <a:lnTo>
                    <a:pt x="58" y="68"/>
                  </a:lnTo>
                  <a:lnTo>
                    <a:pt x="58" y="89"/>
                  </a:lnTo>
                  <a:lnTo>
                    <a:pt x="0" y="9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08" name="Freeform 272"/>
            <p:cNvSpPr>
              <a:spLocks/>
            </p:cNvSpPr>
            <p:nvPr/>
          </p:nvSpPr>
          <p:spPr bwMode="auto">
            <a:xfrm>
              <a:off x="1008" y="2342"/>
              <a:ext cx="392" cy="276"/>
            </a:xfrm>
            <a:custGeom>
              <a:avLst/>
              <a:gdLst>
                <a:gd name="T0" fmla="*/ 0 w 441"/>
                <a:gd name="T1" fmla="*/ 3 h 276"/>
                <a:gd name="T2" fmla="*/ 17 w 441"/>
                <a:gd name="T3" fmla="*/ 47 h 276"/>
                <a:gd name="T4" fmla="*/ 35 w 441"/>
                <a:gd name="T5" fmla="*/ 68 h 276"/>
                <a:gd name="T6" fmla="*/ 32 w 441"/>
                <a:gd name="T7" fmla="*/ 77 h 276"/>
                <a:gd name="T8" fmla="*/ 25 w 441"/>
                <a:gd name="T9" fmla="*/ 80 h 276"/>
                <a:gd name="T10" fmla="*/ 46 w 441"/>
                <a:gd name="T11" fmla="*/ 91 h 276"/>
                <a:gd name="T12" fmla="*/ 58 w 441"/>
                <a:gd name="T13" fmla="*/ 111 h 276"/>
                <a:gd name="T14" fmla="*/ 55 w 441"/>
                <a:gd name="T15" fmla="*/ 124 h 276"/>
                <a:gd name="T16" fmla="*/ 82 w 441"/>
                <a:gd name="T17" fmla="*/ 152 h 276"/>
                <a:gd name="T18" fmla="*/ 88 w 441"/>
                <a:gd name="T19" fmla="*/ 144 h 276"/>
                <a:gd name="T20" fmla="*/ 29 w 441"/>
                <a:gd name="T21" fmla="*/ 42 h 276"/>
                <a:gd name="T22" fmla="*/ 25 w 441"/>
                <a:gd name="T23" fmla="*/ 14 h 276"/>
                <a:gd name="T24" fmla="*/ 37 w 441"/>
                <a:gd name="T25" fmla="*/ 19 h 276"/>
                <a:gd name="T26" fmla="*/ 60 w 441"/>
                <a:gd name="T27" fmla="*/ 65 h 276"/>
                <a:gd name="T28" fmla="*/ 90 w 441"/>
                <a:gd name="T29" fmla="*/ 98 h 276"/>
                <a:gd name="T30" fmla="*/ 90 w 441"/>
                <a:gd name="T31" fmla="*/ 111 h 276"/>
                <a:gd name="T32" fmla="*/ 133 w 441"/>
                <a:gd name="T33" fmla="*/ 158 h 276"/>
                <a:gd name="T34" fmla="*/ 138 w 441"/>
                <a:gd name="T35" fmla="*/ 175 h 276"/>
                <a:gd name="T36" fmla="*/ 133 w 441"/>
                <a:gd name="T37" fmla="*/ 191 h 276"/>
                <a:gd name="T38" fmla="*/ 144 w 441"/>
                <a:gd name="T39" fmla="*/ 206 h 276"/>
                <a:gd name="T40" fmla="*/ 224 w 441"/>
                <a:gd name="T41" fmla="*/ 257 h 276"/>
                <a:gd name="T42" fmla="*/ 260 w 441"/>
                <a:gd name="T43" fmla="*/ 252 h 276"/>
                <a:gd name="T44" fmla="*/ 284 w 441"/>
                <a:gd name="T45" fmla="*/ 275 h 276"/>
                <a:gd name="T46" fmla="*/ 292 w 441"/>
                <a:gd name="T47" fmla="*/ 252 h 276"/>
                <a:gd name="T48" fmla="*/ 302 w 441"/>
                <a:gd name="T49" fmla="*/ 252 h 276"/>
                <a:gd name="T50" fmla="*/ 292 w 441"/>
                <a:gd name="T51" fmla="*/ 234 h 276"/>
                <a:gd name="T52" fmla="*/ 318 w 441"/>
                <a:gd name="T53" fmla="*/ 229 h 276"/>
                <a:gd name="T54" fmla="*/ 327 w 441"/>
                <a:gd name="T55" fmla="*/ 218 h 276"/>
                <a:gd name="T56" fmla="*/ 331 w 441"/>
                <a:gd name="T57" fmla="*/ 213 h 276"/>
                <a:gd name="T58" fmla="*/ 333 w 441"/>
                <a:gd name="T59" fmla="*/ 223 h 276"/>
                <a:gd name="T60" fmla="*/ 348 w 441"/>
                <a:gd name="T61" fmla="*/ 180 h 276"/>
                <a:gd name="T62" fmla="*/ 331 w 441"/>
                <a:gd name="T63" fmla="*/ 170 h 276"/>
                <a:gd name="T64" fmla="*/ 305 w 441"/>
                <a:gd name="T65" fmla="*/ 180 h 276"/>
                <a:gd name="T66" fmla="*/ 292 w 441"/>
                <a:gd name="T67" fmla="*/ 218 h 276"/>
                <a:gd name="T68" fmla="*/ 260 w 441"/>
                <a:gd name="T69" fmla="*/ 223 h 276"/>
                <a:gd name="T70" fmla="*/ 244 w 441"/>
                <a:gd name="T71" fmla="*/ 211 h 276"/>
                <a:gd name="T72" fmla="*/ 223 w 441"/>
                <a:gd name="T73" fmla="*/ 162 h 276"/>
                <a:gd name="T74" fmla="*/ 219 w 441"/>
                <a:gd name="T75" fmla="*/ 124 h 276"/>
                <a:gd name="T76" fmla="*/ 229 w 441"/>
                <a:gd name="T77" fmla="*/ 108 h 276"/>
                <a:gd name="T78" fmla="*/ 206 w 441"/>
                <a:gd name="T79" fmla="*/ 98 h 276"/>
                <a:gd name="T80" fmla="*/ 179 w 441"/>
                <a:gd name="T81" fmla="*/ 44 h 276"/>
                <a:gd name="T82" fmla="*/ 153 w 441"/>
                <a:gd name="T83" fmla="*/ 57 h 276"/>
                <a:gd name="T84" fmla="*/ 121 w 441"/>
                <a:gd name="T85" fmla="*/ 14 h 276"/>
                <a:gd name="T86" fmla="*/ 68 w 441"/>
                <a:gd name="T87" fmla="*/ 22 h 276"/>
                <a:gd name="T88" fmla="*/ 25 w 441"/>
                <a:gd name="T89" fmla="*/ 0 h 276"/>
                <a:gd name="T90" fmla="*/ 0 w 441"/>
                <a:gd name="T91" fmla="*/ 3 h 2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41" h="276">
                  <a:moveTo>
                    <a:pt x="0" y="3"/>
                  </a:moveTo>
                  <a:lnTo>
                    <a:pt x="21" y="47"/>
                  </a:lnTo>
                  <a:lnTo>
                    <a:pt x="44" y="68"/>
                  </a:lnTo>
                  <a:lnTo>
                    <a:pt x="41" y="77"/>
                  </a:lnTo>
                  <a:lnTo>
                    <a:pt x="32" y="80"/>
                  </a:lnTo>
                  <a:lnTo>
                    <a:pt x="59" y="91"/>
                  </a:lnTo>
                  <a:lnTo>
                    <a:pt x="73" y="111"/>
                  </a:lnTo>
                  <a:lnTo>
                    <a:pt x="70" y="124"/>
                  </a:lnTo>
                  <a:lnTo>
                    <a:pt x="104" y="152"/>
                  </a:lnTo>
                  <a:lnTo>
                    <a:pt x="111" y="144"/>
                  </a:lnTo>
                  <a:lnTo>
                    <a:pt x="37" y="42"/>
                  </a:lnTo>
                  <a:lnTo>
                    <a:pt x="32" y="14"/>
                  </a:lnTo>
                  <a:lnTo>
                    <a:pt x="47" y="19"/>
                  </a:lnTo>
                  <a:lnTo>
                    <a:pt x="75" y="65"/>
                  </a:lnTo>
                  <a:lnTo>
                    <a:pt x="114" y="98"/>
                  </a:lnTo>
                  <a:lnTo>
                    <a:pt x="114" y="111"/>
                  </a:lnTo>
                  <a:lnTo>
                    <a:pt x="169" y="158"/>
                  </a:lnTo>
                  <a:lnTo>
                    <a:pt x="174" y="175"/>
                  </a:lnTo>
                  <a:lnTo>
                    <a:pt x="169" y="191"/>
                  </a:lnTo>
                  <a:lnTo>
                    <a:pt x="182" y="206"/>
                  </a:lnTo>
                  <a:lnTo>
                    <a:pt x="284" y="257"/>
                  </a:lnTo>
                  <a:lnTo>
                    <a:pt x="329" y="252"/>
                  </a:lnTo>
                  <a:lnTo>
                    <a:pt x="359" y="275"/>
                  </a:lnTo>
                  <a:lnTo>
                    <a:pt x="370" y="252"/>
                  </a:lnTo>
                  <a:lnTo>
                    <a:pt x="383" y="252"/>
                  </a:lnTo>
                  <a:lnTo>
                    <a:pt x="370" y="234"/>
                  </a:lnTo>
                  <a:lnTo>
                    <a:pt x="403" y="229"/>
                  </a:lnTo>
                  <a:lnTo>
                    <a:pt x="414" y="218"/>
                  </a:lnTo>
                  <a:lnTo>
                    <a:pt x="419" y="213"/>
                  </a:lnTo>
                  <a:lnTo>
                    <a:pt x="422" y="223"/>
                  </a:lnTo>
                  <a:lnTo>
                    <a:pt x="440" y="180"/>
                  </a:lnTo>
                  <a:lnTo>
                    <a:pt x="419" y="170"/>
                  </a:lnTo>
                  <a:lnTo>
                    <a:pt x="386" y="180"/>
                  </a:lnTo>
                  <a:lnTo>
                    <a:pt x="370" y="218"/>
                  </a:lnTo>
                  <a:lnTo>
                    <a:pt x="329" y="223"/>
                  </a:lnTo>
                  <a:lnTo>
                    <a:pt x="308" y="211"/>
                  </a:lnTo>
                  <a:lnTo>
                    <a:pt x="282" y="162"/>
                  </a:lnTo>
                  <a:lnTo>
                    <a:pt x="277" y="124"/>
                  </a:lnTo>
                  <a:lnTo>
                    <a:pt x="290" y="108"/>
                  </a:lnTo>
                  <a:lnTo>
                    <a:pt x="261" y="98"/>
                  </a:lnTo>
                  <a:lnTo>
                    <a:pt x="226" y="44"/>
                  </a:lnTo>
                  <a:lnTo>
                    <a:pt x="194" y="57"/>
                  </a:lnTo>
                  <a:lnTo>
                    <a:pt x="153" y="14"/>
                  </a:lnTo>
                  <a:lnTo>
                    <a:pt x="86" y="22"/>
                  </a:lnTo>
                  <a:lnTo>
                    <a:pt x="32" y="0"/>
                  </a:lnTo>
                  <a:lnTo>
                    <a:pt x="0" y="3"/>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09" name="Freeform 273"/>
            <p:cNvSpPr>
              <a:spLocks/>
            </p:cNvSpPr>
            <p:nvPr/>
          </p:nvSpPr>
          <p:spPr bwMode="auto">
            <a:xfrm>
              <a:off x="1008" y="2342"/>
              <a:ext cx="397" cy="282"/>
            </a:xfrm>
            <a:custGeom>
              <a:avLst/>
              <a:gdLst>
                <a:gd name="T0" fmla="*/ 0 w 447"/>
                <a:gd name="T1" fmla="*/ 3 h 282"/>
                <a:gd name="T2" fmla="*/ 17 w 447"/>
                <a:gd name="T3" fmla="*/ 48 h 282"/>
                <a:gd name="T4" fmla="*/ 36 w 447"/>
                <a:gd name="T5" fmla="*/ 69 h 282"/>
                <a:gd name="T6" fmla="*/ 33 w 447"/>
                <a:gd name="T7" fmla="*/ 79 h 282"/>
                <a:gd name="T8" fmla="*/ 25 w 447"/>
                <a:gd name="T9" fmla="*/ 82 h 282"/>
                <a:gd name="T10" fmla="*/ 47 w 447"/>
                <a:gd name="T11" fmla="*/ 93 h 282"/>
                <a:gd name="T12" fmla="*/ 59 w 447"/>
                <a:gd name="T13" fmla="*/ 113 h 282"/>
                <a:gd name="T14" fmla="*/ 56 w 447"/>
                <a:gd name="T15" fmla="*/ 127 h 282"/>
                <a:gd name="T16" fmla="*/ 83 w 447"/>
                <a:gd name="T17" fmla="*/ 155 h 282"/>
                <a:gd name="T18" fmla="*/ 89 w 447"/>
                <a:gd name="T19" fmla="*/ 147 h 282"/>
                <a:gd name="T20" fmla="*/ 29 w 447"/>
                <a:gd name="T21" fmla="*/ 43 h 282"/>
                <a:gd name="T22" fmla="*/ 25 w 447"/>
                <a:gd name="T23" fmla="*/ 14 h 282"/>
                <a:gd name="T24" fmla="*/ 38 w 447"/>
                <a:gd name="T25" fmla="*/ 19 h 282"/>
                <a:gd name="T26" fmla="*/ 60 w 447"/>
                <a:gd name="T27" fmla="*/ 66 h 282"/>
                <a:gd name="T28" fmla="*/ 91 w 447"/>
                <a:gd name="T29" fmla="*/ 100 h 282"/>
                <a:gd name="T30" fmla="*/ 91 w 447"/>
                <a:gd name="T31" fmla="*/ 113 h 282"/>
                <a:gd name="T32" fmla="*/ 135 w 447"/>
                <a:gd name="T33" fmla="*/ 161 h 282"/>
                <a:gd name="T34" fmla="*/ 139 w 447"/>
                <a:gd name="T35" fmla="*/ 179 h 282"/>
                <a:gd name="T36" fmla="*/ 135 w 447"/>
                <a:gd name="T37" fmla="*/ 195 h 282"/>
                <a:gd name="T38" fmla="*/ 145 w 447"/>
                <a:gd name="T39" fmla="*/ 211 h 282"/>
                <a:gd name="T40" fmla="*/ 227 w 447"/>
                <a:gd name="T41" fmla="*/ 263 h 282"/>
                <a:gd name="T42" fmla="*/ 263 w 447"/>
                <a:gd name="T43" fmla="*/ 257 h 282"/>
                <a:gd name="T44" fmla="*/ 287 w 447"/>
                <a:gd name="T45" fmla="*/ 281 h 282"/>
                <a:gd name="T46" fmla="*/ 296 w 447"/>
                <a:gd name="T47" fmla="*/ 257 h 282"/>
                <a:gd name="T48" fmla="*/ 306 w 447"/>
                <a:gd name="T49" fmla="*/ 257 h 282"/>
                <a:gd name="T50" fmla="*/ 296 w 447"/>
                <a:gd name="T51" fmla="*/ 239 h 282"/>
                <a:gd name="T52" fmla="*/ 322 w 447"/>
                <a:gd name="T53" fmla="*/ 234 h 282"/>
                <a:gd name="T54" fmla="*/ 331 w 447"/>
                <a:gd name="T55" fmla="*/ 223 h 282"/>
                <a:gd name="T56" fmla="*/ 335 w 447"/>
                <a:gd name="T57" fmla="*/ 218 h 282"/>
                <a:gd name="T58" fmla="*/ 337 w 447"/>
                <a:gd name="T59" fmla="*/ 228 h 282"/>
                <a:gd name="T60" fmla="*/ 352 w 447"/>
                <a:gd name="T61" fmla="*/ 184 h 282"/>
                <a:gd name="T62" fmla="*/ 335 w 447"/>
                <a:gd name="T63" fmla="*/ 174 h 282"/>
                <a:gd name="T64" fmla="*/ 308 w 447"/>
                <a:gd name="T65" fmla="*/ 184 h 282"/>
                <a:gd name="T66" fmla="*/ 296 w 447"/>
                <a:gd name="T67" fmla="*/ 223 h 282"/>
                <a:gd name="T68" fmla="*/ 263 w 447"/>
                <a:gd name="T69" fmla="*/ 228 h 282"/>
                <a:gd name="T70" fmla="*/ 246 w 447"/>
                <a:gd name="T71" fmla="*/ 216 h 282"/>
                <a:gd name="T72" fmla="*/ 226 w 447"/>
                <a:gd name="T73" fmla="*/ 166 h 282"/>
                <a:gd name="T74" fmla="*/ 222 w 447"/>
                <a:gd name="T75" fmla="*/ 127 h 282"/>
                <a:gd name="T76" fmla="*/ 232 w 447"/>
                <a:gd name="T77" fmla="*/ 110 h 282"/>
                <a:gd name="T78" fmla="*/ 209 w 447"/>
                <a:gd name="T79" fmla="*/ 100 h 282"/>
                <a:gd name="T80" fmla="*/ 180 w 447"/>
                <a:gd name="T81" fmla="*/ 45 h 282"/>
                <a:gd name="T82" fmla="*/ 155 w 447"/>
                <a:gd name="T83" fmla="*/ 58 h 282"/>
                <a:gd name="T84" fmla="*/ 123 w 447"/>
                <a:gd name="T85" fmla="*/ 14 h 282"/>
                <a:gd name="T86" fmla="*/ 68 w 447"/>
                <a:gd name="T87" fmla="*/ 22 h 282"/>
                <a:gd name="T88" fmla="*/ 25 w 447"/>
                <a:gd name="T89" fmla="*/ 0 h 282"/>
                <a:gd name="T90" fmla="*/ 0 w 447"/>
                <a:gd name="T91" fmla="*/ 3 h 2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47" h="282">
                  <a:moveTo>
                    <a:pt x="0" y="3"/>
                  </a:moveTo>
                  <a:lnTo>
                    <a:pt x="21" y="48"/>
                  </a:lnTo>
                  <a:lnTo>
                    <a:pt x="45" y="69"/>
                  </a:lnTo>
                  <a:lnTo>
                    <a:pt x="42" y="79"/>
                  </a:lnTo>
                  <a:lnTo>
                    <a:pt x="32" y="82"/>
                  </a:lnTo>
                  <a:lnTo>
                    <a:pt x="60" y="93"/>
                  </a:lnTo>
                  <a:lnTo>
                    <a:pt x="74" y="113"/>
                  </a:lnTo>
                  <a:lnTo>
                    <a:pt x="71" y="127"/>
                  </a:lnTo>
                  <a:lnTo>
                    <a:pt x="105" y="155"/>
                  </a:lnTo>
                  <a:lnTo>
                    <a:pt x="113" y="147"/>
                  </a:lnTo>
                  <a:lnTo>
                    <a:pt x="37" y="43"/>
                  </a:lnTo>
                  <a:lnTo>
                    <a:pt x="32" y="14"/>
                  </a:lnTo>
                  <a:lnTo>
                    <a:pt x="48" y="19"/>
                  </a:lnTo>
                  <a:lnTo>
                    <a:pt x="76" y="66"/>
                  </a:lnTo>
                  <a:lnTo>
                    <a:pt x="116" y="100"/>
                  </a:lnTo>
                  <a:lnTo>
                    <a:pt x="116" y="113"/>
                  </a:lnTo>
                  <a:lnTo>
                    <a:pt x="171" y="161"/>
                  </a:lnTo>
                  <a:lnTo>
                    <a:pt x="176" y="179"/>
                  </a:lnTo>
                  <a:lnTo>
                    <a:pt x="171" y="195"/>
                  </a:lnTo>
                  <a:lnTo>
                    <a:pt x="184" y="211"/>
                  </a:lnTo>
                  <a:lnTo>
                    <a:pt x="288" y="263"/>
                  </a:lnTo>
                  <a:lnTo>
                    <a:pt x="333" y="257"/>
                  </a:lnTo>
                  <a:lnTo>
                    <a:pt x="364" y="281"/>
                  </a:lnTo>
                  <a:lnTo>
                    <a:pt x="375" y="257"/>
                  </a:lnTo>
                  <a:lnTo>
                    <a:pt x="388" y="257"/>
                  </a:lnTo>
                  <a:lnTo>
                    <a:pt x="375" y="239"/>
                  </a:lnTo>
                  <a:lnTo>
                    <a:pt x="409" y="234"/>
                  </a:lnTo>
                  <a:lnTo>
                    <a:pt x="420" y="223"/>
                  </a:lnTo>
                  <a:lnTo>
                    <a:pt x="425" y="218"/>
                  </a:lnTo>
                  <a:lnTo>
                    <a:pt x="428" y="228"/>
                  </a:lnTo>
                  <a:lnTo>
                    <a:pt x="446" y="184"/>
                  </a:lnTo>
                  <a:lnTo>
                    <a:pt x="425" y="174"/>
                  </a:lnTo>
                  <a:lnTo>
                    <a:pt x="391" y="184"/>
                  </a:lnTo>
                  <a:lnTo>
                    <a:pt x="375" y="223"/>
                  </a:lnTo>
                  <a:lnTo>
                    <a:pt x="333" y="228"/>
                  </a:lnTo>
                  <a:lnTo>
                    <a:pt x="312" y="216"/>
                  </a:lnTo>
                  <a:lnTo>
                    <a:pt x="286" y="166"/>
                  </a:lnTo>
                  <a:lnTo>
                    <a:pt x="281" y="127"/>
                  </a:lnTo>
                  <a:lnTo>
                    <a:pt x="294" y="110"/>
                  </a:lnTo>
                  <a:lnTo>
                    <a:pt x="265" y="100"/>
                  </a:lnTo>
                  <a:lnTo>
                    <a:pt x="229" y="45"/>
                  </a:lnTo>
                  <a:lnTo>
                    <a:pt x="197" y="58"/>
                  </a:lnTo>
                  <a:lnTo>
                    <a:pt x="155" y="14"/>
                  </a:lnTo>
                  <a:lnTo>
                    <a:pt x="87" y="22"/>
                  </a:lnTo>
                  <a:lnTo>
                    <a:pt x="32" y="0"/>
                  </a:lnTo>
                  <a:lnTo>
                    <a:pt x="0"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10" name="Freeform 274"/>
            <p:cNvSpPr>
              <a:spLocks/>
            </p:cNvSpPr>
            <p:nvPr/>
          </p:nvSpPr>
          <p:spPr bwMode="auto">
            <a:xfrm>
              <a:off x="3685" y="1994"/>
              <a:ext cx="410" cy="191"/>
            </a:xfrm>
            <a:custGeom>
              <a:avLst/>
              <a:gdLst>
                <a:gd name="T0" fmla="*/ 0 w 462"/>
                <a:gd name="T1" fmla="*/ 61 h 191"/>
                <a:gd name="T2" fmla="*/ 11 w 462"/>
                <a:gd name="T3" fmla="*/ 79 h 191"/>
                <a:gd name="T4" fmla="*/ 28 w 462"/>
                <a:gd name="T5" fmla="*/ 86 h 191"/>
                <a:gd name="T6" fmla="*/ 34 w 462"/>
                <a:gd name="T7" fmla="*/ 127 h 191"/>
                <a:gd name="T8" fmla="*/ 86 w 462"/>
                <a:gd name="T9" fmla="*/ 144 h 191"/>
                <a:gd name="T10" fmla="*/ 108 w 462"/>
                <a:gd name="T11" fmla="*/ 173 h 191"/>
                <a:gd name="T12" fmla="*/ 149 w 462"/>
                <a:gd name="T13" fmla="*/ 168 h 191"/>
                <a:gd name="T14" fmla="*/ 193 w 462"/>
                <a:gd name="T15" fmla="*/ 190 h 191"/>
                <a:gd name="T16" fmla="*/ 256 w 462"/>
                <a:gd name="T17" fmla="*/ 173 h 191"/>
                <a:gd name="T18" fmla="*/ 275 w 462"/>
                <a:gd name="T19" fmla="*/ 152 h 191"/>
                <a:gd name="T20" fmla="*/ 277 w 462"/>
                <a:gd name="T21" fmla="*/ 135 h 191"/>
                <a:gd name="T22" fmla="*/ 296 w 462"/>
                <a:gd name="T23" fmla="*/ 138 h 191"/>
                <a:gd name="T24" fmla="*/ 333 w 462"/>
                <a:gd name="T25" fmla="*/ 104 h 191"/>
                <a:gd name="T26" fmla="*/ 363 w 462"/>
                <a:gd name="T27" fmla="*/ 102 h 191"/>
                <a:gd name="T28" fmla="*/ 346 w 462"/>
                <a:gd name="T29" fmla="*/ 76 h 191"/>
                <a:gd name="T30" fmla="*/ 319 w 462"/>
                <a:gd name="T31" fmla="*/ 83 h 191"/>
                <a:gd name="T32" fmla="*/ 319 w 462"/>
                <a:gd name="T33" fmla="*/ 58 h 191"/>
                <a:gd name="T34" fmla="*/ 328 w 462"/>
                <a:gd name="T35" fmla="*/ 41 h 191"/>
                <a:gd name="T36" fmla="*/ 305 w 462"/>
                <a:gd name="T37" fmla="*/ 38 h 191"/>
                <a:gd name="T38" fmla="*/ 251 w 462"/>
                <a:gd name="T39" fmla="*/ 53 h 191"/>
                <a:gd name="T40" fmla="*/ 204 w 462"/>
                <a:gd name="T41" fmla="*/ 30 h 191"/>
                <a:gd name="T42" fmla="*/ 173 w 462"/>
                <a:gd name="T43" fmla="*/ 35 h 191"/>
                <a:gd name="T44" fmla="*/ 161 w 462"/>
                <a:gd name="T45" fmla="*/ 13 h 191"/>
                <a:gd name="T46" fmla="*/ 130 w 462"/>
                <a:gd name="T47" fmla="*/ 0 h 191"/>
                <a:gd name="T48" fmla="*/ 115 w 462"/>
                <a:gd name="T49" fmla="*/ 13 h 191"/>
                <a:gd name="T50" fmla="*/ 114 w 462"/>
                <a:gd name="T51" fmla="*/ 41 h 191"/>
                <a:gd name="T52" fmla="*/ 46 w 462"/>
                <a:gd name="T53" fmla="*/ 30 h 191"/>
                <a:gd name="T54" fmla="*/ 0 w 462"/>
                <a:gd name="T55" fmla="*/ 61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2" h="191">
                  <a:moveTo>
                    <a:pt x="0" y="61"/>
                  </a:moveTo>
                  <a:lnTo>
                    <a:pt x="13" y="79"/>
                  </a:lnTo>
                  <a:lnTo>
                    <a:pt x="36" y="86"/>
                  </a:lnTo>
                  <a:lnTo>
                    <a:pt x="43" y="127"/>
                  </a:lnTo>
                  <a:lnTo>
                    <a:pt x="109" y="144"/>
                  </a:lnTo>
                  <a:lnTo>
                    <a:pt x="137" y="173"/>
                  </a:lnTo>
                  <a:lnTo>
                    <a:pt x="189" y="168"/>
                  </a:lnTo>
                  <a:lnTo>
                    <a:pt x="246" y="190"/>
                  </a:lnTo>
                  <a:lnTo>
                    <a:pt x="326" y="173"/>
                  </a:lnTo>
                  <a:lnTo>
                    <a:pt x="349" y="152"/>
                  </a:lnTo>
                  <a:lnTo>
                    <a:pt x="352" y="135"/>
                  </a:lnTo>
                  <a:lnTo>
                    <a:pt x="375" y="138"/>
                  </a:lnTo>
                  <a:lnTo>
                    <a:pt x="422" y="104"/>
                  </a:lnTo>
                  <a:lnTo>
                    <a:pt x="461" y="102"/>
                  </a:lnTo>
                  <a:lnTo>
                    <a:pt x="440" y="76"/>
                  </a:lnTo>
                  <a:lnTo>
                    <a:pt x="404" y="83"/>
                  </a:lnTo>
                  <a:lnTo>
                    <a:pt x="404" y="58"/>
                  </a:lnTo>
                  <a:lnTo>
                    <a:pt x="417" y="41"/>
                  </a:lnTo>
                  <a:lnTo>
                    <a:pt x="388" y="38"/>
                  </a:lnTo>
                  <a:lnTo>
                    <a:pt x="319" y="53"/>
                  </a:lnTo>
                  <a:lnTo>
                    <a:pt x="259" y="30"/>
                  </a:lnTo>
                  <a:lnTo>
                    <a:pt x="220" y="35"/>
                  </a:lnTo>
                  <a:lnTo>
                    <a:pt x="204" y="13"/>
                  </a:lnTo>
                  <a:lnTo>
                    <a:pt x="166" y="0"/>
                  </a:lnTo>
                  <a:lnTo>
                    <a:pt x="147" y="13"/>
                  </a:lnTo>
                  <a:lnTo>
                    <a:pt x="145" y="41"/>
                  </a:lnTo>
                  <a:lnTo>
                    <a:pt x="59" y="30"/>
                  </a:lnTo>
                  <a:lnTo>
                    <a:pt x="0" y="6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11" name="Freeform 275"/>
            <p:cNvSpPr>
              <a:spLocks/>
            </p:cNvSpPr>
            <p:nvPr/>
          </p:nvSpPr>
          <p:spPr bwMode="auto">
            <a:xfrm>
              <a:off x="3685" y="1994"/>
              <a:ext cx="416" cy="197"/>
            </a:xfrm>
            <a:custGeom>
              <a:avLst/>
              <a:gdLst>
                <a:gd name="T0" fmla="*/ 0 w 468"/>
                <a:gd name="T1" fmla="*/ 63 h 197"/>
                <a:gd name="T2" fmla="*/ 11 w 468"/>
                <a:gd name="T3" fmla="*/ 81 h 197"/>
                <a:gd name="T4" fmla="*/ 28 w 468"/>
                <a:gd name="T5" fmla="*/ 89 h 197"/>
                <a:gd name="T6" fmla="*/ 35 w 468"/>
                <a:gd name="T7" fmla="*/ 131 h 197"/>
                <a:gd name="T8" fmla="*/ 87 w 468"/>
                <a:gd name="T9" fmla="*/ 149 h 197"/>
                <a:gd name="T10" fmla="*/ 110 w 468"/>
                <a:gd name="T11" fmla="*/ 178 h 197"/>
                <a:gd name="T12" fmla="*/ 151 w 468"/>
                <a:gd name="T13" fmla="*/ 173 h 197"/>
                <a:gd name="T14" fmla="*/ 196 w 468"/>
                <a:gd name="T15" fmla="*/ 196 h 197"/>
                <a:gd name="T16" fmla="*/ 260 w 468"/>
                <a:gd name="T17" fmla="*/ 178 h 197"/>
                <a:gd name="T18" fmla="*/ 280 w 468"/>
                <a:gd name="T19" fmla="*/ 157 h 197"/>
                <a:gd name="T20" fmla="*/ 282 w 468"/>
                <a:gd name="T21" fmla="*/ 139 h 197"/>
                <a:gd name="T22" fmla="*/ 300 w 468"/>
                <a:gd name="T23" fmla="*/ 142 h 197"/>
                <a:gd name="T24" fmla="*/ 338 w 468"/>
                <a:gd name="T25" fmla="*/ 107 h 197"/>
                <a:gd name="T26" fmla="*/ 369 w 468"/>
                <a:gd name="T27" fmla="*/ 105 h 197"/>
                <a:gd name="T28" fmla="*/ 352 w 468"/>
                <a:gd name="T29" fmla="*/ 78 h 197"/>
                <a:gd name="T30" fmla="*/ 324 w 468"/>
                <a:gd name="T31" fmla="*/ 86 h 197"/>
                <a:gd name="T32" fmla="*/ 324 w 468"/>
                <a:gd name="T33" fmla="*/ 60 h 197"/>
                <a:gd name="T34" fmla="*/ 333 w 468"/>
                <a:gd name="T35" fmla="*/ 42 h 197"/>
                <a:gd name="T36" fmla="*/ 310 w 468"/>
                <a:gd name="T37" fmla="*/ 39 h 197"/>
                <a:gd name="T38" fmla="*/ 255 w 468"/>
                <a:gd name="T39" fmla="*/ 55 h 197"/>
                <a:gd name="T40" fmla="*/ 207 w 468"/>
                <a:gd name="T41" fmla="*/ 31 h 197"/>
                <a:gd name="T42" fmla="*/ 176 w 468"/>
                <a:gd name="T43" fmla="*/ 36 h 197"/>
                <a:gd name="T44" fmla="*/ 164 w 468"/>
                <a:gd name="T45" fmla="*/ 13 h 197"/>
                <a:gd name="T46" fmla="*/ 132 w 468"/>
                <a:gd name="T47" fmla="*/ 0 h 197"/>
                <a:gd name="T48" fmla="*/ 117 w 468"/>
                <a:gd name="T49" fmla="*/ 13 h 197"/>
                <a:gd name="T50" fmla="*/ 116 w 468"/>
                <a:gd name="T51" fmla="*/ 42 h 197"/>
                <a:gd name="T52" fmla="*/ 47 w 468"/>
                <a:gd name="T53" fmla="*/ 31 h 197"/>
                <a:gd name="T54" fmla="*/ 0 w 468"/>
                <a:gd name="T55" fmla="*/ 63 h 1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8" h="197">
                  <a:moveTo>
                    <a:pt x="0" y="63"/>
                  </a:moveTo>
                  <a:lnTo>
                    <a:pt x="13" y="81"/>
                  </a:lnTo>
                  <a:lnTo>
                    <a:pt x="36" y="89"/>
                  </a:lnTo>
                  <a:lnTo>
                    <a:pt x="44" y="131"/>
                  </a:lnTo>
                  <a:lnTo>
                    <a:pt x="110" y="149"/>
                  </a:lnTo>
                  <a:lnTo>
                    <a:pt x="139" y="178"/>
                  </a:lnTo>
                  <a:lnTo>
                    <a:pt x="191" y="173"/>
                  </a:lnTo>
                  <a:lnTo>
                    <a:pt x="249" y="196"/>
                  </a:lnTo>
                  <a:lnTo>
                    <a:pt x="330" y="178"/>
                  </a:lnTo>
                  <a:lnTo>
                    <a:pt x="354" y="157"/>
                  </a:lnTo>
                  <a:lnTo>
                    <a:pt x="357" y="139"/>
                  </a:lnTo>
                  <a:lnTo>
                    <a:pt x="380" y="142"/>
                  </a:lnTo>
                  <a:lnTo>
                    <a:pt x="427" y="107"/>
                  </a:lnTo>
                  <a:lnTo>
                    <a:pt x="467" y="105"/>
                  </a:lnTo>
                  <a:lnTo>
                    <a:pt x="446" y="78"/>
                  </a:lnTo>
                  <a:lnTo>
                    <a:pt x="409" y="86"/>
                  </a:lnTo>
                  <a:lnTo>
                    <a:pt x="409" y="60"/>
                  </a:lnTo>
                  <a:lnTo>
                    <a:pt x="422" y="42"/>
                  </a:lnTo>
                  <a:lnTo>
                    <a:pt x="393" y="39"/>
                  </a:lnTo>
                  <a:lnTo>
                    <a:pt x="323" y="55"/>
                  </a:lnTo>
                  <a:lnTo>
                    <a:pt x="262" y="31"/>
                  </a:lnTo>
                  <a:lnTo>
                    <a:pt x="223" y="36"/>
                  </a:lnTo>
                  <a:lnTo>
                    <a:pt x="207" y="13"/>
                  </a:lnTo>
                  <a:lnTo>
                    <a:pt x="168" y="0"/>
                  </a:lnTo>
                  <a:lnTo>
                    <a:pt x="149" y="13"/>
                  </a:lnTo>
                  <a:lnTo>
                    <a:pt x="147" y="42"/>
                  </a:lnTo>
                  <a:lnTo>
                    <a:pt x="60" y="31"/>
                  </a:lnTo>
                  <a:lnTo>
                    <a:pt x="0" y="6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12" name="Freeform 276"/>
            <p:cNvSpPr>
              <a:spLocks/>
            </p:cNvSpPr>
            <p:nvPr/>
          </p:nvSpPr>
          <p:spPr bwMode="auto">
            <a:xfrm>
              <a:off x="2367" y="2293"/>
              <a:ext cx="152" cy="123"/>
            </a:xfrm>
            <a:custGeom>
              <a:avLst/>
              <a:gdLst>
                <a:gd name="T0" fmla="*/ 0 w 171"/>
                <a:gd name="T1" fmla="*/ 122 h 123"/>
                <a:gd name="T2" fmla="*/ 32 w 171"/>
                <a:gd name="T3" fmla="*/ 100 h 123"/>
                <a:gd name="T4" fmla="*/ 44 w 171"/>
                <a:gd name="T5" fmla="*/ 50 h 123"/>
                <a:gd name="T6" fmla="*/ 73 w 171"/>
                <a:gd name="T7" fmla="*/ 23 h 123"/>
                <a:gd name="T8" fmla="*/ 82 w 171"/>
                <a:gd name="T9" fmla="*/ 0 h 123"/>
                <a:gd name="T10" fmla="*/ 123 w 171"/>
                <a:gd name="T11" fmla="*/ 10 h 123"/>
                <a:gd name="T12" fmla="*/ 134 w 171"/>
                <a:gd name="T13" fmla="*/ 55 h 123"/>
                <a:gd name="T14" fmla="*/ 115 w 171"/>
                <a:gd name="T15" fmla="*/ 55 h 123"/>
                <a:gd name="T16" fmla="*/ 104 w 171"/>
                <a:gd name="T17" fmla="*/ 60 h 123"/>
                <a:gd name="T18" fmla="*/ 106 w 171"/>
                <a:gd name="T19" fmla="*/ 74 h 123"/>
                <a:gd name="T20" fmla="*/ 54 w 171"/>
                <a:gd name="T21" fmla="*/ 100 h 123"/>
                <a:gd name="T22" fmla="*/ 51 w 171"/>
                <a:gd name="T23" fmla="*/ 122 h 123"/>
                <a:gd name="T24" fmla="*/ 0 w 171"/>
                <a:gd name="T25" fmla="*/ 122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1" h="123">
                  <a:moveTo>
                    <a:pt x="0" y="122"/>
                  </a:moveTo>
                  <a:lnTo>
                    <a:pt x="41" y="100"/>
                  </a:lnTo>
                  <a:lnTo>
                    <a:pt x="56" y="50"/>
                  </a:lnTo>
                  <a:lnTo>
                    <a:pt x="92" y="23"/>
                  </a:lnTo>
                  <a:lnTo>
                    <a:pt x="104" y="0"/>
                  </a:lnTo>
                  <a:lnTo>
                    <a:pt x="155" y="10"/>
                  </a:lnTo>
                  <a:lnTo>
                    <a:pt x="170" y="55"/>
                  </a:lnTo>
                  <a:lnTo>
                    <a:pt x="145" y="55"/>
                  </a:lnTo>
                  <a:lnTo>
                    <a:pt x="132" y="60"/>
                  </a:lnTo>
                  <a:lnTo>
                    <a:pt x="134" y="74"/>
                  </a:lnTo>
                  <a:lnTo>
                    <a:pt x="69" y="100"/>
                  </a:lnTo>
                  <a:lnTo>
                    <a:pt x="64" y="122"/>
                  </a:lnTo>
                  <a:lnTo>
                    <a:pt x="0" y="122"/>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13" name="Freeform 277"/>
            <p:cNvSpPr>
              <a:spLocks/>
            </p:cNvSpPr>
            <p:nvPr/>
          </p:nvSpPr>
          <p:spPr bwMode="auto">
            <a:xfrm>
              <a:off x="2367" y="2293"/>
              <a:ext cx="158" cy="129"/>
            </a:xfrm>
            <a:custGeom>
              <a:avLst/>
              <a:gdLst>
                <a:gd name="T0" fmla="*/ 0 w 177"/>
                <a:gd name="T1" fmla="*/ 128 h 129"/>
                <a:gd name="T2" fmla="*/ 33 w 177"/>
                <a:gd name="T3" fmla="*/ 105 h 129"/>
                <a:gd name="T4" fmla="*/ 46 w 177"/>
                <a:gd name="T5" fmla="*/ 52 h 129"/>
                <a:gd name="T6" fmla="*/ 76 w 177"/>
                <a:gd name="T7" fmla="*/ 24 h 129"/>
                <a:gd name="T8" fmla="*/ 86 w 177"/>
                <a:gd name="T9" fmla="*/ 0 h 129"/>
                <a:gd name="T10" fmla="*/ 128 w 177"/>
                <a:gd name="T11" fmla="*/ 10 h 129"/>
                <a:gd name="T12" fmla="*/ 140 w 177"/>
                <a:gd name="T13" fmla="*/ 58 h 129"/>
                <a:gd name="T14" fmla="*/ 120 w 177"/>
                <a:gd name="T15" fmla="*/ 58 h 129"/>
                <a:gd name="T16" fmla="*/ 109 w 177"/>
                <a:gd name="T17" fmla="*/ 63 h 129"/>
                <a:gd name="T18" fmla="*/ 111 w 177"/>
                <a:gd name="T19" fmla="*/ 78 h 129"/>
                <a:gd name="T20" fmla="*/ 56 w 177"/>
                <a:gd name="T21" fmla="*/ 105 h 129"/>
                <a:gd name="T22" fmla="*/ 53 w 177"/>
                <a:gd name="T23" fmla="*/ 128 h 129"/>
                <a:gd name="T24" fmla="*/ 0 w 177"/>
                <a:gd name="T25" fmla="*/ 128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7" h="129">
                  <a:moveTo>
                    <a:pt x="0" y="128"/>
                  </a:moveTo>
                  <a:lnTo>
                    <a:pt x="42" y="105"/>
                  </a:lnTo>
                  <a:lnTo>
                    <a:pt x="58" y="52"/>
                  </a:lnTo>
                  <a:lnTo>
                    <a:pt x="95" y="24"/>
                  </a:lnTo>
                  <a:lnTo>
                    <a:pt x="108" y="0"/>
                  </a:lnTo>
                  <a:lnTo>
                    <a:pt x="160" y="10"/>
                  </a:lnTo>
                  <a:lnTo>
                    <a:pt x="176" y="58"/>
                  </a:lnTo>
                  <a:lnTo>
                    <a:pt x="150" y="58"/>
                  </a:lnTo>
                  <a:lnTo>
                    <a:pt x="137" y="63"/>
                  </a:lnTo>
                  <a:lnTo>
                    <a:pt x="139" y="78"/>
                  </a:lnTo>
                  <a:lnTo>
                    <a:pt x="71" y="105"/>
                  </a:lnTo>
                  <a:lnTo>
                    <a:pt x="66" y="128"/>
                  </a:lnTo>
                  <a:lnTo>
                    <a:pt x="0" y="12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14" name="Freeform 278"/>
            <p:cNvSpPr>
              <a:spLocks/>
            </p:cNvSpPr>
            <p:nvPr/>
          </p:nvSpPr>
          <p:spPr bwMode="auto">
            <a:xfrm>
              <a:off x="2929" y="2995"/>
              <a:ext cx="133" cy="242"/>
            </a:xfrm>
            <a:custGeom>
              <a:avLst/>
              <a:gdLst>
                <a:gd name="T0" fmla="*/ 0 w 150"/>
                <a:gd name="T1" fmla="*/ 64 h 242"/>
                <a:gd name="T2" fmla="*/ 3 w 150"/>
                <a:gd name="T3" fmla="*/ 72 h 242"/>
                <a:gd name="T4" fmla="*/ 30 w 150"/>
                <a:gd name="T5" fmla="*/ 88 h 242"/>
                <a:gd name="T6" fmla="*/ 31 w 150"/>
                <a:gd name="T7" fmla="*/ 100 h 242"/>
                <a:gd name="T8" fmla="*/ 31 w 150"/>
                <a:gd name="T9" fmla="*/ 139 h 242"/>
                <a:gd name="T10" fmla="*/ 18 w 150"/>
                <a:gd name="T11" fmla="*/ 177 h 242"/>
                <a:gd name="T12" fmla="*/ 22 w 150"/>
                <a:gd name="T13" fmla="*/ 225 h 242"/>
                <a:gd name="T14" fmla="*/ 22 w 150"/>
                <a:gd name="T15" fmla="*/ 241 h 242"/>
                <a:gd name="T16" fmla="*/ 30 w 150"/>
                <a:gd name="T17" fmla="*/ 241 h 242"/>
                <a:gd name="T18" fmla="*/ 30 w 150"/>
                <a:gd name="T19" fmla="*/ 222 h 242"/>
                <a:gd name="T20" fmla="*/ 59 w 150"/>
                <a:gd name="T21" fmla="*/ 203 h 242"/>
                <a:gd name="T22" fmla="*/ 51 w 150"/>
                <a:gd name="T23" fmla="*/ 139 h 242"/>
                <a:gd name="T24" fmla="*/ 114 w 150"/>
                <a:gd name="T25" fmla="*/ 72 h 242"/>
                <a:gd name="T26" fmla="*/ 117 w 150"/>
                <a:gd name="T27" fmla="*/ 0 h 242"/>
                <a:gd name="T28" fmla="*/ 101 w 150"/>
                <a:gd name="T29" fmla="*/ 14 h 242"/>
                <a:gd name="T30" fmla="*/ 56 w 150"/>
                <a:gd name="T31" fmla="*/ 16 h 242"/>
                <a:gd name="T32" fmla="*/ 53 w 150"/>
                <a:gd name="T33" fmla="*/ 44 h 242"/>
                <a:gd name="T34" fmla="*/ 67 w 150"/>
                <a:gd name="T35" fmla="*/ 64 h 242"/>
                <a:gd name="T36" fmla="*/ 59 w 150"/>
                <a:gd name="T37" fmla="*/ 95 h 242"/>
                <a:gd name="T38" fmla="*/ 48 w 150"/>
                <a:gd name="T39" fmla="*/ 80 h 242"/>
                <a:gd name="T40" fmla="*/ 50 w 150"/>
                <a:gd name="T41" fmla="*/ 60 h 242"/>
                <a:gd name="T42" fmla="*/ 35 w 150"/>
                <a:gd name="T43" fmla="*/ 52 h 242"/>
                <a:gd name="T44" fmla="*/ 0 w 150"/>
                <a:gd name="T45" fmla="*/ 64 h 2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0" h="242">
                  <a:moveTo>
                    <a:pt x="0" y="64"/>
                  </a:moveTo>
                  <a:lnTo>
                    <a:pt x="3" y="72"/>
                  </a:lnTo>
                  <a:lnTo>
                    <a:pt x="38" y="88"/>
                  </a:lnTo>
                  <a:lnTo>
                    <a:pt x="40" y="100"/>
                  </a:lnTo>
                  <a:lnTo>
                    <a:pt x="40" y="139"/>
                  </a:lnTo>
                  <a:lnTo>
                    <a:pt x="23" y="177"/>
                  </a:lnTo>
                  <a:lnTo>
                    <a:pt x="28" y="225"/>
                  </a:lnTo>
                  <a:lnTo>
                    <a:pt x="28" y="241"/>
                  </a:lnTo>
                  <a:lnTo>
                    <a:pt x="38" y="241"/>
                  </a:lnTo>
                  <a:lnTo>
                    <a:pt x="38" y="222"/>
                  </a:lnTo>
                  <a:lnTo>
                    <a:pt x="76" y="203"/>
                  </a:lnTo>
                  <a:lnTo>
                    <a:pt x="65" y="139"/>
                  </a:lnTo>
                  <a:lnTo>
                    <a:pt x="146" y="72"/>
                  </a:lnTo>
                  <a:lnTo>
                    <a:pt x="149" y="0"/>
                  </a:lnTo>
                  <a:lnTo>
                    <a:pt x="129" y="14"/>
                  </a:lnTo>
                  <a:lnTo>
                    <a:pt x="71" y="16"/>
                  </a:lnTo>
                  <a:lnTo>
                    <a:pt x="68" y="44"/>
                  </a:lnTo>
                  <a:lnTo>
                    <a:pt x="86" y="64"/>
                  </a:lnTo>
                  <a:lnTo>
                    <a:pt x="76" y="95"/>
                  </a:lnTo>
                  <a:lnTo>
                    <a:pt x="61" y="80"/>
                  </a:lnTo>
                  <a:lnTo>
                    <a:pt x="63" y="60"/>
                  </a:lnTo>
                  <a:lnTo>
                    <a:pt x="45" y="52"/>
                  </a:lnTo>
                  <a:lnTo>
                    <a:pt x="0" y="6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15" name="Freeform 279"/>
            <p:cNvSpPr>
              <a:spLocks/>
            </p:cNvSpPr>
            <p:nvPr/>
          </p:nvSpPr>
          <p:spPr bwMode="auto">
            <a:xfrm>
              <a:off x="2929" y="2995"/>
              <a:ext cx="139" cy="248"/>
            </a:xfrm>
            <a:custGeom>
              <a:avLst/>
              <a:gdLst>
                <a:gd name="T0" fmla="*/ 0 w 156"/>
                <a:gd name="T1" fmla="*/ 66 h 248"/>
                <a:gd name="T2" fmla="*/ 3 w 156"/>
                <a:gd name="T3" fmla="*/ 74 h 248"/>
                <a:gd name="T4" fmla="*/ 32 w 156"/>
                <a:gd name="T5" fmla="*/ 90 h 248"/>
                <a:gd name="T6" fmla="*/ 33 w 156"/>
                <a:gd name="T7" fmla="*/ 103 h 248"/>
                <a:gd name="T8" fmla="*/ 33 w 156"/>
                <a:gd name="T9" fmla="*/ 142 h 248"/>
                <a:gd name="T10" fmla="*/ 19 w 156"/>
                <a:gd name="T11" fmla="*/ 181 h 248"/>
                <a:gd name="T12" fmla="*/ 23 w 156"/>
                <a:gd name="T13" fmla="*/ 231 h 248"/>
                <a:gd name="T14" fmla="*/ 23 w 156"/>
                <a:gd name="T15" fmla="*/ 247 h 248"/>
                <a:gd name="T16" fmla="*/ 32 w 156"/>
                <a:gd name="T17" fmla="*/ 247 h 248"/>
                <a:gd name="T18" fmla="*/ 32 w 156"/>
                <a:gd name="T19" fmla="*/ 228 h 248"/>
                <a:gd name="T20" fmla="*/ 62 w 156"/>
                <a:gd name="T21" fmla="*/ 208 h 248"/>
                <a:gd name="T22" fmla="*/ 54 w 156"/>
                <a:gd name="T23" fmla="*/ 142 h 248"/>
                <a:gd name="T24" fmla="*/ 120 w 156"/>
                <a:gd name="T25" fmla="*/ 74 h 248"/>
                <a:gd name="T26" fmla="*/ 123 w 156"/>
                <a:gd name="T27" fmla="*/ 0 h 248"/>
                <a:gd name="T28" fmla="*/ 106 w 156"/>
                <a:gd name="T29" fmla="*/ 14 h 248"/>
                <a:gd name="T30" fmla="*/ 59 w 156"/>
                <a:gd name="T31" fmla="*/ 16 h 248"/>
                <a:gd name="T32" fmla="*/ 56 w 156"/>
                <a:gd name="T33" fmla="*/ 45 h 248"/>
                <a:gd name="T34" fmla="*/ 70 w 156"/>
                <a:gd name="T35" fmla="*/ 66 h 248"/>
                <a:gd name="T36" fmla="*/ 62 w 156"/>
                <a:gd name="T37" fmla="*/ 97 h 248"/>
                <a:gd name="T38" fmla="*/ 50 w 156"/>
                <a:gd name="T39" fmla="*/ 82 h 248"/>
                <a:gd name="T40" fmla="*/ 53 w 156"/>
                <a:gd name="T41" fmla="*/ 61 h 248"/>
                <a:gd name="T42" fmla="*/ 37 w 156"/>
                <a:gd name="T43" fmla="*/ 53 h 248"/>
                <a:gd name="T44" fmla="*/ 0 w 156"/>
                <a:gd name="T45" fmla="*/ 66 h 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6" h="248">
                  <a:moveTo>
                    <a:pt x="0" y="66"/>
                  </a:moveTo>
                  <a:lnTo>
                    <a:pt x="3" y="74"/>
                  </a:lnTo>
                  <a:lnTo>
                    <a:pt x="40" y="90"/>
                  </a:lnTo>
                  <a:lnTo>
                    <a:pt x="42" y="103"/>
                  </a:lnTo>
                  <a:lnTo>
                    <a:pt x="42" y="142"/>
                  </a:lnTo>
                  <a:lnTo>
                    <a:pt x="24" y="181"/>
                  </a:lnTo>
                  <a:lnTo>
                    <a:pt x="29" y="231"/>
                  </a:lnTo>
                  <a:lnTo>
                    <a:pt x="29" y="247"/>
                  </a:lnTo>
                  <a:lnTo>
                    <a:pt x="40" y="247"/>
                  </a:lnTo>
                  <a:lnTo>
                    <a:pt x="40" y="228"/>
                  </a:lnTo>
                  <a:lnTo>
                    <a:pt x="79" y="208"/>
                  </a:lnTo>
                  <a:lnTo>
                    <a:pt x="68" y="142"/>
                  </a:lnTo>
                  <a:lnTo>
                    <a:pt x="152" y="74"/>
                  </a:lnTo>
                  <a:lnTo>
                    <a:pt x="155" y="0"/>
                  </a:lnTo>
                  <a:lnTo>
                    <a:pt x="134" y="14"/>
                  </a:lnTo>
                  <a:lnTo>
                    <a:pt x="74" y="16"/>
                  </a:lnTo>
                  <a:lnTo>
                    <a:pt x="71" y="45"/>
                  </a:lnTo>
                  <a:lnTo>
                    <a:pt x="89" y="66"/>
                  </a:lnTo>
                  <a:lnTo>
                    <a:pt x="79" y="97"/>
                  </a:lnTo>
                  <a:lnTo>
                    <a:pt x="63" y="82"/>
                  </a:lnTo>
                  <a:lnTo>
                    <a:pt x="66" y="61"/>
                  </a:lnTo>
                  <a:lnTo>
                    <a:pt x="47" y="53"/>
                  </a:lnTo>
                  <a:lnTo>
                    <a:pt x="0" y="6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16" name="Freeform 280"/>
            <p:cNvSpPr>
              <a:spLocks/>
            </p:cNvSpPr>
            <p:nvPr/>
          </p:nvSpPr>
          <p:spPr bwMode="auto">
            <a:xfrm>
              <a:off x="3218" y="2466"/>
              <a:ext cx="93" cy="121"/>
            </a:xfrm>
            <a:custGeom>
              <a:avLst/>
              <a:gdLst>
                <a:gd name="T0" fmla="*/ 0 w 105"/>
                <a:gd name="T1" fmla="*/ 88 h 121"/>
                <a:gd name="T2" fmla="*/ 11 w 105"/>
                <a:gd name="T3" fmla="*/ 120 h 121"/>
                <a:gd name="T4" fmla="*/ 31 w 105"/>
                <a:gd name="T5" fmla="*/ 117 h 121"/>
                <a:gd name="T6" fmla="*/ 62 w 105"/>
                <a:gd name="T7" fmla="*/ 85 h 121"/>
                <a:gd name="T8" fmla="*/ 62 w 105"/>
                <a:gd name="T9" fmla="*/ 72 h 121"/>
                <a:gd name="T10" fmla="*/ 80 w 105"/>
                <a:gd name="T11" fmla="*/ 45 h 121"/>
                <a:gd name="T12" fmla="*/ 81 w 105"/>
                <a:gd name="T13" fmla="*/ 37 h 121"/>
                <a:gd name="T14" fmla="*/ 72 w 105"/>
                <a:gd name="T15" fmla="*/ 22 h 121"/>
                <a:gd name="T16" fmla="*/ 45 w 105"/>
                <a:gd name="T17" fmla="*/ 0 h 121"/>
                <a:gd name="T18" fmla="*/ 39 w 105"/>
                <a:gd name="T19" fmla="*/ 0 h 121"/>
                <a:gd name="T20" fmla="*/ 43 w 105"/>
                <a:gd name="T21" fmla="*/ 12 h 121"/>
                <a:gd name="T22" fmla="*/ 35 w 105"/>
                <a:gd name="T23" fmla="*/ 32 h 121"/>
                <a:gd name="T24" fmla="*/ 39 w 105"/>
                <a:gd name="T25" fmla="*/ 43 h 121"/>
                <a:gd name="T26" fmla="*/ 34 w 105"/>
                <a:gd name="T27" fmla="*/ 72 h 121"/>
                <a:gd name="T28" fmla="*/ 0 w 105"/>
                <a:gd name="T29" fmla="*/ 88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5" h="121">
                  <a:moveTo>
                    <a:pt x="0" y="88"/>
                  </a:moveTo>
                  <a:lnTo>
                    <a:pt x="13" y="120"/>
                  </a:lnTo>
                  <a:lnTo>
                    <a:pt x="40" y="117"/>
                  </a:lnTo>
                  <a:lnTo>
                    <a:pt x="79" y="85"/>
                  </a:lnTo>
                  <a:lnTo>
                    <a:pt x="79" y="72"/>
                  </a:lnTo>
                  <a:lnTo>
                    <a:pt x="102" y="45"/>
                  </a:lnTo>
                  <a:lnTo>
                    <a:pt x="104" y="37"/>
                  </a:lnTo>
                  <a:lnTo>
                    <a:pt x="92" y="22"/>
                  </a:lnTo>
                  <a:lnTo>
                    <a:pt x="58" y="0"/>
                  </a:lnTo>
                  <a:lnTo>
                    <a:pt x="50" y="0"/>
                  </a:lnTo>
                  <a:lnTo>
                    <a:pt x="55" y="12"/>
                  </a:lnTo>
                  <a:lnTo>
                    <a:pt x="45" y="32"/>
                  </a:lnTo>
                  <a:lnTo>
                    <a:pt x="50" y="43"/>
                  </a:lnTo>
                  <a:lnTo>
                    <a:pt x="43" y="72"/>
                  </a:lnTo>
                  <a:lnTo>
                    <a:pt x="0" y="88"/>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17" name="Freeform 281"/>
            <p:cNvSpPr>
              <a:spLocks/>
            </p:cNvSpPr>
            <p:nvPr/>
          </p:nvSpPr>
          <p:spPr bwMode="auto">
            <a:xfrm>
              <a:off x="3218" y="2466"/>
              <a:ext cx="99" cy="127"/>
            </a:xfrm>
            <a:custGeom>
              <a:avLst/>
              <a:gdLst>
                <a:gd name="T0" fmla="*/ 0 w 111"/>
                <a:gd name="T1" fmla="*/ 92 h 127"/>
                <a:gd name="T2" fmla="*/ 11 w 111"/>
                <a:gd name="T3" fmla="*/ 126 h 127"/>
                <a:gd name="T4" fmla="*/ 33 w 111"/>
                <a:gd name="T5" fmla="*/ 123 h 127"/>
                <a:gd name="T6" fmla="*/ 67 w 111"/>
                <a:gd name="T7" fmla="*/ 89 h 127"/>
                <a:gd name="T8" fmla="*/ 67 w 111"/>
                <a:gd name="T9" fmla="*/ 76 h 127"/>
                <a:gd name="T10" fmla="*/ 86 w 111"/>
                <a:gd name="T11" fmla="*/ 47 h 127"/>
                <a:gd name="T12" fmla="*/ 87 w 111"/>
                <a:gd name="T13" fmla="*/ 39 h 127"/>
                <a:gd name="T14" fmla="*/ 78 w 111"/>
                <a:gd name="T15" fmla="*/ 23 h 127"/>
                <a:gd name="T16" fmla="*/ 48 w 111"/>
                <a:gd name="T17" fmla="*/ 0 h 127"/>
                <a:gd name="T18" fmla="*/ 42 w 111"/>
                <a:gd name="T19" fmla="*/ 0 h 127"/>
                <a:gd name="T20" fmla="*/ 46 w 111"/>
                <a:gd name="T21" fmla="*/ 13 h 127"/>
                <a:gd name="T22" fmla="*/ 38 w 111"/>
                <a:gd name="T23" fmla="*/ 34 h 127"/>
                <a:gd name="T24" fmla="*/ 42 w 111"/>
                <a:gd name="T25" fmla="*/ 45 h 127"/>
                <a:gd name="T26" fmla="*/ 36 w 111"/>
                <a:gd name="T27" fmla="*/ 76 h 127"/>
                <a:gd name="T28" fmla="*/ 0 w 111"/>
                <a:gd name="T29" fmla="*/ 92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1" h="127">
                  <a:moveTo>
                    <a:pt x="0" y="92"/>
                  </a:moveTo>
                  <a:lnTo>
                    <a:pt x="14" y="126"/>
                  </a:lnTo>
                  <a:lnTo>
                    <a:pt x="42" y="123"/>
                  </a:lnTo>
                  <a:lnTo>
                    <a:pt x="84" y="89"/>
                  </a:lnTo>
                  <a:lnTo>
                    <a:pt x="84" y="76"/>
                  </a:lnTo>
                  <a:lnTo>
                    <a:pt x="108" y="47"/>
                  </a:lnTo>
                  <a:lnTo>
                    <a:pt x="110" y="39"/>
                  </a:lnTo>
                  <a:lnTo>
                    <a:pt x="97" y="23"/>
                  </a:lnTo>
                  <a:lnTo>
                    <a:pt x="61" y="0"/>
                  </a:lnTo>
                  <a:lnTo>
                    <a:pt x="53" y="0"/>
                  </a:lnTo>
                  <a:lnTo>
                    <a:pt x="58" y="13"/>
                  </a:lnTo>
                  <a:lnTo>
                    <a:pt x="48" y="34"/>
                  </a:lnTo>
                  <a:lnTo>
                    <a:pt x="53" y="45"/>
                  </a:lnTo>
                  <a:lnTo>
                    <a:pt x="45" y="76"/>
                  </a:lnTo>
                  <a:lnTo>
                    <a:pt x="0" y="9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18" name="Freeform 282"/>
            <p:cNvSpPr>
              <a:spLocks/>
            </p:cNvSpPr>
            <p:nvPr/>
          </p:nvSpPr>
          <p:spPr bwMode="auto">
            <a:xfrm>
              <a:off x="3584" y="2382"/>
              <a:ext cx="101" cy="55"/>
            </a:xfrm>
            <a:custGeom>
              <a:avLst/>
              <a:gdLst>
                <a:gd name="T0" fmla="*/ 0 w 113"/>
                <a:gd name="T1" fmla="*/ 23 h 55"/>
                <a:gd name="T2" fmla="*/ 12 w 113"/>
                <a:gd name="T3" fmla="*/ 0 h 55"/>
                <a:gd name="T4" fmla="*/ 46 w 113"/>
                <a:gd name="T5" fmla="*/ 14 h 55"/>
                <a:gd name="T6" fmla="*/ 64 w 113"/>
                <a:gd name="T7" fmla="*/ 35 h 55"/>
                <a:gd name="T8" fmla="*/ 89 w 113"/>
                <a:gd name="T9" fmla="*/ 35 h 55"/>
                <a:gd name="T10" fmla="*/ 87 w 113"/>
                <a:gd name="T11" fmla="*/ 54 h 55"/>
                <a:gd name="T12" fmla="*/ 29 w 113"/>
                <a:gd name="T13" fmla="*/ 41 h 55"/>
                <a:gd name="T14" fmla="*/ 0 w 113"/>
                <a:gd name="T15" fmla="*/ 23 h 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 h="55">
                  <a:moveTo>
                    <a:pt x="0" y="23"/>
                  </a:moveTo>
                  <a:lnTo>
                    <a:pt x="15" y="0"/>
                  </a:lnTo>
                  <a:lnTo>
                    <a:pt x="58" y="14"/>
                  </a:lnTo>
                  <a:lnTo>
                    <a:pt x="80" y="35"/>
                  </a:lnTo>
                  <a:lnTo>
                    <a:pt x="112" y="35"/>
                  </a:lnTo>
                  <a:lnTo>
                    <a:pt x="109" y="54"/>
                  </a:lnTo>
                  <a:lnTo>
                    <a:pt x="37" y="41"/>
                  </a:lnTo>
                  <a:lnTo>
                    <a:pt x="0" y="23"/>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19" name="Freeform 283"/>
            <p:cNvSpPr>
              <a:spLocks/>
            </p:cNvSpPr>
            <p:nvPr/>
          </p:nvSpPr>
          <p:spPr bwMode="auto">
            <a:xfrm>
              <a:off x="3584" y="2382"/>
              <a:ext cx="106" cy="61"/>
            </a:xfrm>
            <a:custGeom>
              <a:avLst/>
              <a:gdLst>
                <a:gd name="T0" fmla="*/ 0 w 119"/>
                <a:gd name="T1" fmla="*/ 26 h 61"/>
                <a:gd name="T2" fmla="*/ 12 w 119"/>
                <a:gd name="T3" fmla="*/ 0 h 61"/>
                <a:gd name="T4" fmla="*/ 48 w 119"/>
                <a:gd name="T5" fmla="*/ 16 h 61"/>
                <a:gd name="T6" fmla="*/ 67 w 119"/>
                <a:gd name="T7" fmla="*/ 39 h 61"/>
                <a:gd name="T8" fmla="*/ 94 w 119"/>
                <a:gd name="T9" fmla="*/ 39 h 61"/>
                <a:gd name="T10" fmla="*/ 91 w 119"/>
                <a:gd name="T11" fmla="*/ 60 h 61"/>
                <a:gd name="T12" fmla="*/ 31 w 119"/>
                <a:gd name="T13" fmla="*/ 45 h 61"/>
                <a:gd name="T14" fmla="*/ 0 w 119"/>
                <a:gd name="T15" fmla="*/ 26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 h="61">
                  <a:moveTo>
                    <a:pt x="0" y="26"/>
                  </a:moveTo>
                  <a:lnTo>
                    <a:pt x="16" y="0"/>
                  </a:lnTo>
                  <a:lnTo>
                    <a:pt x="61" y="16"/>
                  </a:lnTo>
                  <a:lnTo>
                    <a:pt x="84" y="39"/>
                  </a:lnTo>
                  <a:lnTo>
                    <a:pt x="118" y="39"/>
                  </a:lnTo>
                  <a:lnTo>
                    <a:pt x="115" y="60"/>
                  </a:lnTo>
                  <a:lnTo>
                    <a:pt x="39" y="45"/>
                  </a:lnTo>
                  <a:lnTo>
                    <a:pt x="0" y="2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20" name="Freeform 284"/>
            <p:cNvSpPr>
              <a:spLocks/>
            </p:cNvSpPr>
            <p:nvPr/>
          </p:nvSpPr>
          <p:spPr bwMode="auto">
            <a:xfrm>
              <a:off x="2581" y="1973"/>
              <a:ext cx="46" cy="45"/>
            </a:xfrm>
            <a:custGeom>
              <a:avLst/>
              <a:gdLst>
                <a:gd name="T0" fmla="*/ 0 w 51"/>
                <a:gd name="T1" fmla="*/ 33 h 45"/>
                <a:gd name="T2" fmla="*/ 17 w 51"/>
                <a:gd name="T3" fmla="*/ 26 h 45"/>
                <a:gd name="T4" fmla="*/ 11 w 51"/>
                <a:gd name="T5" fmla="*/ 23 h 45"/>
                <a:gd name="T6" fmla="*/ 17 w 51"/>
                <a:gd name="T7" fmla="*/ 7 h 45"/>
                <a:gd name="T8" fmla="*/ 21 w 51"/>
                <a:gd name="T9" fmla="*/ 16 h 45"/>
                <a:gd name="T10" fmla="*/ 23 w 51"/>
                <a:gd name="T11" fmla="*/ 0 h 45"/>
                <a:gd name="T12" fmla="*/ 41 w 51"/>
                <a:gd name="T13" fmla="*/ 0 h 45"/>
                <a:gd name="T14" fmla="*/ 38 w 51"/>
                <a:gd name="T15" fmla="*/ 16 h 45"/>
                <a:gd name="T16" fmla="*/ 27 w 51"/>
                <a:gd name="T17" fmla="*/ 23 h 45"/>
                <a:gd name="T18" fmla="*/ 27 w 51"/>
                <a:gd name="T19" fmla="*/ 44 h 45"/>
                <a:gd name="T20" fmla="*/ 17 w 51"/>
                <a:gd name="T21" fmla="*/ 30 h 45"/>
                <a:gd name="T22" fmla="*/ 0 w 51"/>
                <a:gd name="T23" fmla="*/ 33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 h="45">
                  <a:moveTo>
                    <a:pt x="0" y="33"/>
                  </a:moveTo>
                  <a:lnTo>
                    <a:pt x="21" y="26"/>
                  </a:lnTo>
                  <a:lnTo>
                    <a:pt x="13" y="23"/>
                  </a:lnTo>
                  <a:lnTo>
                    <a:pt x="21" y="7"/>
                  </a:lnTo>
                  <a:lnTo>
                    <a:pt x="26" y="16"/>
                  </a:lnTo>
                  <a:lnTo>
                    <a:pt x="29" y="0"/>
                  </a:lnTo>
                  <a:lnTo>
                    <a:pt x="50" y="0"/>
                  </a:lnTo>
                  <a:lnTo>
                    <a:pt x="47" y="16"/>
                  </a:lnTo>
                  <a:lnTo>
                    <a:pt x="33" y="23"/>
                  </a:lnTo>
                  <a:lnTo>
                    <a:pt x="33" y="44"/>
                  </a:lnTo>
                  <a:lnTo>
                    <a:pt x="21" y="30"/>
                  </a:lnTo>
                  <a:lnTo>
                    <a:pt x="0" y="33"/>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21" name="Freeform 285"/>
            <p:cNvSpPr>
              <a:spLocks/>
            </p:cNvSpPr>
            <p:nvPr/>
          </p:nvSpPr>
          <p:spPr bwMode="auto">
            <a:xfrm>
              <a:off x="2581" y="1973"/>
              <a:ext cx="51" cy="51"/>
            </a:xfrm>
            <a:custGeom>
              <a:avLst/>
              <a:gdLst>
                <a:gd name="T0" fmla="*/ 0 w 57"/>
                <a:gd name="T1" fmla="*/ 37 h 51"/>
                <a:gd name="T2" fmla="*/ 19 w 57"/>
                <a:gd name="T3" fmla="*/ 29 h 51"/>
                <a:gd name="T4" fmla="*/ 12 w 57"/>
                <a:gd name="T5" fmla="*/ 26 h 51"/>
                <a:gd name="T6" fmla="*/ 19 w 57"/>
                <a:gd name="T7" fmla="*/ 8 h 51"/>
                <a:gd name="T8" fmla="*/ 23 w 57"/>
                <a:gd name="T9" fmla="*/ 18 h 51"/>
                <a:gd name="T10" fmla="*/ 26 w 57"/>
                <a:gd name="T11" fmla="*/ 0 h 51"/>
                <a:gd name="T12" fmla="*/ 45 w 57"/>
                <a:gd name="T13" fmla="*/ 0 h 51"/>
                <a:gd name="T14" fmla="*/ 42 w 57"/>
                <a:gd name="T15" fmla="*/ 18 h 51"/>
                <a:gd name="T16" fmla="*/ 30 w 57"/>
                <a:gd name="T17" fmla="*/ 26 h 51"/>
                <a:gd name="T18" fmla="*/ 30 w 57"/>
                <a:gd name="T19" fmla="*/ 50 h 51"/>
                <a:gd name="T20" fmla="*/ 19 w 57"/>
                <a:gd name="T21" fmla="*/ 34 h 51"/>
                <a:gd name="T22" fmla="*/ 0 w 57"/>
                <a:gd name="T23" fmla="*/ 37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51">
                  <a:moveTo>
                    <a:pt x="0" y="37"/>
                  </a:moveTo>
                  <a:lnTo>
                    <a:pt x="24" y="29"/>
                  </a:lnTo>
                  <a:lnTo>
                    <a:pt x="14" y="26"/>
                  </a:lnTo>
                  <a:lnTo>
                    <a:pt x="24" y="8"/>
                  </a:lnTo>
                  <a:lnTo>
                    <a:pt x="29" y="18"/>
                  </a:lnTo>
                  <a:lnTo>
                    <a:pt x="32" y="0"/>
                  </a:lnTo>
                  <a:lnTo>
                    <a:pt x="56" y="0"/>
                  </a:lnTo>
                  <a:lnTo>
                    <a:pt x="53" y="18"/>
                  </a:lnTo>
                  <a:lnTo>
                    <a:pt x="37" y="26"/>
                  </a:lnTo>
                  <a:lnTo>
                    <a:pt x="37" y="50"/>
                  </a:lnTo>
                  <a:lnTo>
                    <a:pt x="24" y="34"/>
                  </a:lnTo>
                  <a:lnTo>
                    <a:pt x="0" y="3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22" name="Freeform 286"/>
            <p:cNvSpPr>
              <a:spLocks/>
            </p:cNvSpPr>
            <p:nvPr/>
          </p:nvSpPr>
          <p:spPr bwMode="auto">
            <a:xfrm>
              <a:off x="4715" y="3473"/>
              <a:ext cx="93" cy="102"/>
            </a:xfrm>
            <a:custGeom>
              <a:avLst/>
              <a:gdLst>
                <a:gd name="T0" fmla="*/ 0 w 105"/>
                <a:gd name="T1" fmla="*/ 89 h 102"/>
                <a:gd name="T2" fmla="*/ 16 w 105"/>
                <a:gd name="T3" fmla="*/ 57 h 102"/>
                <a:gd name="T4" fmla="*/ 47 w 105"/>
                <a:gd name="T5" fmla="*/ 34 h 102"/>
                <a:gd name="T6" fmla="*/ 64 w 105"/>
                <a:gd name="T7" fmla="*/ 0 h 102"/>
                <a:gd name="T8" fmla="*/ 72 w 105"/>
                <a:gd name="T9" fmla="*/ 9 h 102"/>
                <a:gd name="T10" fmla="*/ 80 w 105"/>
                <a:gd name="T11" fmla="*/ 7 h 102"/>
                <a:gd name="T12" fmla="*/ 81 w 105"/>
                <a:gd name="T13" fmla="*/ 17 h 102"/>
                <a:gd name="T14" fmla="*/ 68 w 105"/>
                <a:gd name="T15" fmla="*/ 42 h 102"/>
                <a:gd name="T16" fmla="*/ 70 w 105"/>
                <a:gd name="T17" fmla="*/ 54 h 102"/>
                <a:gd name="T18" fmla="*/ 52 w 105"/>
                <a:gd name="T19" fmla="*/ 57 h 102"/>
                <a:gd name="T20" fmla="*/ 44 w 105"/>
                <a:gd name="T21" fmla="*/ 89 h 102"/>
                <a:gd name="T22" fmla="*/ 25 w 105"/>
                <a:gd name="T23" fmla="*/ 101 h 102"/>
                <a:gd name="T24" fmla="*/ 0 w 105"/>
                <a:gd name="T25" fmla="*/ 89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5" h="102">
                  <a:moveTo>
                    <a:pt x="0" y="89"/>
                  </a:moveTo>
                  <a:lnTo>
                    <a:pt x="20" y="57"/>
                  </a:lnTo>
                  <a:lnTo>
                    <a:pt x="60" y="34"/>
                  </a:lnTo>
                  <a:lnTo>
                    <a:pt x="81" y="0"/>
                  </a:lnTo>
                  <a:lnTo>
                    <a:pt x="92" y="9"/>
                  </a:lnTo>
                  <a:lnTo>
                    <a:pt x="102" y="7"/>
                  </a:lnTo>
                  <a:lnTo>
                    <a:pt x="104" y="17"/>
                  </a:lnTo>
                  <a:lnTo>
                    <a:pt x="87" y="42"/>
                  </a:lnTo>
                  <a:lnTo>
                    <a:pt x="89" y="54"/>
                  </a:lnTo>
                  <a:lnTo>
                    <a:pt x="67" y="57"/>
                  </a:lnTo>
                  <a:lnTo>
                    <a:pt x="57" y="89"/>
                  </a:lnTo>
                  <a:lnTo>
                    <a:pt x="32" y="101"/>
                  </a:lnTo>
                  <a:lnTo>
                    <a:pt x="0" y="89"/>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23" name="Freeform 287"/>
            <p:cNvSpPr>
              <a:spLocks/>
            </p:cNvSpPr>
            <p:nvPr/>
          </p:nvSpPr>
          <p:spPr bwMode="auto">
            <a:xfrm>
              <a:off x="4715" y="3473"/>
              <a:ext cx="98" cy="108"/>
            </a:xfrm>
            <a:custGeom>
              <a:avLst/>
              <a:gdLst>
                <a:gd name="T0" fmla="*/ 0 w 111"/>
                <a:gd name="T1" fmla="*/ 94 h 108"/>
                <a:gd name="T2" fmla="*/ 17 w 111"/>
                <a:gd name="T3" fmla="*/ 60 h 108"/>
                <a:gd name="T4" fmla="*/ 49 w 111"/>
                <a:gd name="T5" fmla="*/ 36 h 108"/>
                <a:gd name="T6" fmla="*/ 67 w 111"/>
                <a:gd name="T7" fmla="*/ 0 h 108"/>
                <a:gd name="T8" fmla="*/ 76 w 111"/>
                <a:gd name="T9" fmla="*/ 10 h 108"/>
                <a:gd name="T10" fmla="*/ 84 w 111"/>
                <a:gd name="T11" fmla="*/ 7 h 108"/>
                <a:gd name="T12" fmla="*/ 86 w 111"/>
                <a:gd name="T13" fmla="*/ 18 h 108"/>
                <a:gd name="T14" fmla="*/ 72 w 111"/>
                <a:gd name="T15" fmla="*/ 44 h 108"/>
                <a:gd name="T16" fmla="*/ 73 w 111"/>
                <a:gd name="T17" fmla="*/ 57 h 108"/>
                <a:gd name="T18" fmla="*/ 56 w 111"/>
                <a:gd name="T19" fmla="*/ 60 h 108"/>
                <a:gd name="T20" fmla="*/ 47 w 111"/>
                <a:gd name="T21" fmla="*/ 94 h 108"/>
                <a:gd name="T22" fmla="*/ 26 w 111"/>
                <a:gd name="T23" fmla="*/ 107 h 108"/>
                <a:gd name="T24" fmla="*/ 0 w 111"/>
                <a:gd name="T25" fmla="*/ 94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1" h="108">
                  <a:moveTo>
                    <a:pt x="0" y="94"/>
                  </a:moveTo>
                  <a:lnTo>
                    <a:pt x="21" y="60"/>
                  </a:lnTo>
                  <a:lnTo>
                    <a:pt x="63" y="36"/>
                  </a:lnTo>
                  <a:lnTo>
                    <a:pt x="86" y="0"/>
                  </a:lnTo>
                  <a:lnTo>
                    <a:pt x="97" y="10"/>
                  </a:lnTo>
                  <a:lnTo>
                    <a:pt x="108" y="7"/>
                  </a:lnTo>
                  <a:lnTo>
                    <a:pt x="110" y="18"/>
                  </a:lnTo>
                  <a:lnTo>
                    <a:pt x="92" y="44"/>
                  </a:lnTo>
                  <a:lnTo>
                    <a:pt x="94" y="57"/>
                  </a:lnTo>
                  <a:lnTo>
                    <a:pt x="71" y="60"/>
                  </a:lnTo>
                  <a:lnTo>
                    <a:pt x="60" y="94"/>
                  </a:lnTo>
                  <a:lnTo>
                    <a:pt x="34" y="107"/>
                  </a:lnTo>
                  <a:lnTo>
                    <a:pt x="0" y="9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24" name="Freeform 288"/>
            <p:cNvSpPr>
              <a:spLocks/>
            </p:cNvSpPr>
            <p:nvPr/>
          </p:nvSpPr>
          <p:spPr bwMode="auto">
            <a:xfrm>
              <a:off x="4794" y="3368"/>
              <a:ext cx="70" cy="112"/>
            </a:xfrm>
            <a:custGeom>
              <a:avLst/>
              <a:gdLst>
                <a:gd name="T0" fmla="*/ 0 w 79"/>
                <a:gd name="T1" fmla="*/ 0 h 112"/>
                <a:gd name="T2" fmla="*/ 16 w 79"/>
                <a:gd name="T3" fmla="*/ 12 h 112"/>
                <a:gd name="T4" fmla="*/ 21 w 79"/>
                <a:gd name="T5" fmla="*/ 37 h 112"/>
                <a:gd name="T6" fmla="*/ 28 w 79"/>
                <a:gd name="T7" fmla="*/ 42 h 112"/>
                <a:gd name="T8" fmla="*/ 33 w 79"/>
                <a:gd name="T9" fmla="*/ 34 h 112"/>
                <a:gd name="T10" fmla="*/ 36 w 79"/>
                <a:gd name="T11" fmla="*/ 49 h 112"/>
                <a:gd name="T12" fmla="*/ 61 w 79"/>
                <a:gd name="T13" fmla="*/ 49 h 112"/>
                <a:gd name="T14" fmla="*/ 56 w 79"/>
                <a:gd name="T15" fmla="*/ 74 h 112"/>
                <a:gd name="T16" fmla="*/ 45 w 79"/>
                <a:gd name="T17" fmla="*/ 79 h 112"/>
                <a:gd name="T18" fmla="*/ 33 w 79"/>
                <a:gd name="T19" fmla="*/ 111 h 112"/>
                <a:gd name="T20" fmla="*/ 24 w 79"/>
                <a:gd name="T21" fmla="*/ 111 h 112"/>
                <a:gd name="T22" fmla="*/ 27 w 79"/>
                <a:gd name="T23" fmla="*/ 100 h 112"/>
                <a:gd name="T24" fmla="*/ 12 w 79"/>
                <a:gd name="T25" fmla="*/ 77 h 112"/>
                <a:gd name="T26" fmla="*/ 24 w 79"/>
                <a:gd name="T27" fmla="*/ 60 h 112"/>
                <a:gd name="T28" fmla="*/ 24 w 79"/>
                <a:gd name="T29" fmla="*/ 39 h 112"/>
                <a:gd name="T30" fmla="*/ 0 w 79"/>
                <a:gd name="T31" fmla="*/ 0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9" h="112">
                  <a:moveTo>
                    <a:pt x="0" y="0"/>
                  </a:moveTo>
                  <a:lnTo>
                    <a:pt x="20" y="12"/>
                  </a:lnTo>
                  <a:lnTo>
                    <a:pt x="27" y="37"/>
                  </a:lnTo>
                  <a:lnTo>
                    <a:pt x="36" y="42"/>
                  </a:lnTo>
                  <a:lnTo>
                    <a:pt x="42" y="34"/>
                  </a:lnTo>
                  <a:lnTo>
                    <a:pt x="46" y="49"/>
                  </a:lnTo>
                  <a:lnTo>
                    <a:pt x="78" y="49"/>
                  </a:lnTo>
                  <a:lnTo>
                    <a:pt x="71" y="74"/>
                  </a:lnTo>
                  <a:lnTo>
                    <a:pt x="57" y="79"/>
                  </a:lnTo>
                  <a:lnTo>
                    <a:pt x="42" y="111"/>
                  </a:lnTo>
                  <a:lnTo>
                    <a:pt x="30" y="111"/>
                  </a:lnTo>
                  <a:lnTo>
                    <a:pt x="34" y="100"/>
                  </a:lnTo>
                  <a:lnTo>
                    <a:pt x="15" y="77"/>
                  </a:lnTo>
                  <a:lnTo>
                    <a:pt x="30" y="60"/>
                  </a:lnTo>
                  <a:lnTo>
                    <a:pt x="30" y="39"/>
                  </a:lnTo>
                  <a:lnTo>
                    <a:pt x="0" y="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25" name="Freeform 289"/>
            <p:cNvSpPr>
              <a:spLocks/>
            </p:cNvSpPr>
            <p:nvPr/>
          </p:nvSpPr>
          <p:spPr bwMode="auto">
            <a:xfrm>
              <a:off x="4794" y="3368"/>
              <a:ext cx="75" cy="118"/>
            </a:xfrm>
            <a:custGeom>
              <a:avLst/>
              <a:gdLst>
                <a:gd name="T0" fmla="*/ 0 w 85"/>
                <a:gd name="T1" fmla="*/ 0 h 118"/>
                <a:gd name="T2" fmla="*/ 17 w 85"/>
                <a:gd name="T3" fmla="*/ 13 h 118"/>
                <a:gd name="T4" fmla="*/ 23 w 85"/>
                <a:gd name="T5" fmla="*/ 39 h 118"/>
                <a:gd name="T6" fmla="*/ 30 w 85"/>
                <a:gd name="T7" fmla="*/ 44 h 118"/>
                <a:gd name="T8" fmla="*/ 35 w 85"/>
                <a:gd name="T9" fmla="*/ 36 h 118"/>
                <a:gd name="T10" fmla="*/ 39 w 85"/>
                <a:gd name="T11" fmla="*/ 52 h 118"/>
                <a:gd name="T12" fmla="*/ 65 w 85"/>
                <a:gd name="T13" fmla="*/ 52 h 118"/>
                <a:gd name="T14" fmla="*/ 59 w 85"/>
                <a:gd name="T15" fmla="*/ 78 h 118"/>
                <a:gd name="T16" fmla="*/ 48 w 85"/>
                <a:gd name="T17" fmla="*/ 83 h 118"/>
                <a:gd name="T18" fmla="*/ 35 w 85"/>
                <a:gd name="T19" fmla="*/ 117 h 118"/>
                <a:gd name="T20" fmla="*/ 25 w 85"/>
                <a:gd name="T21" fmla="*/ 117 h 118"/>
                <a:gd name="T22" fmla="*/ 29 w 85"/>
                <a:gd name="T23" fmla="*/ 105 h 118"/>
                <a:gd name="T24" fmla="*/ 12 w 85"/>
                <a:gd name="T25" fmla="*/ 81 h 118"/>
                <a:gd name="T26" fmla="*/ 25 w 85"/>
                <a:gd name="T27" fmla="*/ 63 h 118"/>
                <a:gd name="T28" fmla="*/ 25 w 85"/>
                <a:gd name="T29" fmla="*/ 41 h 118"/>
                <a:gd name="T30" fmla="*/ 0 w 85"/>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5" h="118">
                  <a:moveTo>
                    <a:pt x="0" y="0"/>
                  </a:moveTo>
                  <a:lnTo>
                    <a:pt x="21" y="13"/>
                  </a:lnTo>
                  <a:lnTo>
                    <a:pt x="29" y="39"/>
                  </a:lnTo>
                  <a:lnTo>
                    <a:pt x="39" y="44"/>
                  </a:lnTo>
                  <a:lnTo>
                    <a:pt x="45" y="36"/>
                  </a:lnTo>
                  <a:lnTo>
                    <a:pt x="50" y="52"/>
                  </a:lnTo>
                  <a:lnTo>
                    <a:pt x="84" y="52"/>
                  </a:lnTo>
                  <a:lnTo>
                    <a:pt x="76" y="78"/>
                  </a:lnTo>
                  <a:lnTo>
                    <a:pt x="61" y="83"/>
                  </a:lnTo>
                  <a:lnTo>
                    <a:pt x="45" y="117"/>
                  </a:lnTo>
                  <a:lnTo>
                    <a:pt x="32" y="117"/>
                  </a:lnTo>
                  <a:lnTo>
                    <a:pt x="37" y="105"/>
                  </a:lnTo>
                  <a:lnTo>
                    <a:pt x="16" y="81"/>
                  </a:lnTo>
                  <a:lnTo>
                    <a:pt x="32" y="63"/>
                  </a:lnTo>
                  <a:lnTo>
                    <a:pt x="32" y="41"/>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26" name="Freeform 290"/>
            <p:cNvSpPr>
              <a:spLocks/>
            </p:cNvSpPr>
            <p:nvPr/>
          </p:nvSpPr>
          <p:spPr bwMode="auto">
            <a:xfrm>
              <a:off x="1395" y="2618"/>
              <a:ext cx="50" cy="55"/>
            </a:xfrm>
            <a:custGeom>
              <a:avLst/>
              <a:gdLst>
                <a:gd name="T0" fmla="*/ 0 w 56"/>
                <a:gd name="T1" fmla="*/ 28 h 55"/>
                <a:gd name="T2" fmla="*/ 18 w 56"/>
                <a:gd name="T3" fmla="*/ 52 h 55"/>
                <a:gd name="T4" fmla="*/ 40 w 56"/>
                <a:gd name="T5" fmla="*/ 54 h 55"/>
                <a:gd name="T6" fmla="*/ 44 w 56"/>
                <a:gd name="T7" fmla="*/ 0 h 55"/>
                <a:gd name="T8" fmla="*/ 26 w 56"/>
                <a:gd name="T9" fmla="*/ 3 h 55"/>
                <a:gd name="T10" fmla="*/ 0 w 56"/>
                <a:gd name="T11" fmla="*/ 28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5">
                  <a:moveTo>
                    <a:pt x="0" y="28"/>
                  </a:moveTo>
                  <a:lnTo>
                    <a:pt x="22" y="52"/>
                  </a:lnTo>
                  <a:lnTo>
                    <a:pt x="50" y="54"/>
                  </a:lnTo>
                  <a:lnTo>
                    <a:pt x="55" y="0"/>
                  </a:lnTo>
                  <a:lnTo>
                    <a:pt x="33" y="3"/>
                  </a:lnTo>
                  <a:lnTo>
                    <a:pt x="0" y="28"/>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27" name="Freeform 291"/>
            <p:cNvSpPr>
              <a:spLocks/>
            </p:cNvSpPr>
            <p:nvPr/>
          </p:nvSpPr>
          <p:spPr bwMode="auto">
            <a:xfrm>
              <a:off x="1395" y="2618"/>
              <a:ext cx="55" cy="61"/>
            </a:xfrm>
            <a:custGeom>
              <a:avLst/>
              <a:gdLst>
                <a:gd name="T0" fmla="*/ 0 w 62"/>
                <a:gd name="T1" fmla="*/ 31 h 61"/>
                <a:gd name="T2" fmla="*/ 19 w 62"/>
                <a:gd name="T3" fmla="*/ 58 h 61"/>
                <a:gd name="T4" fmla="*/ 44 w 62"/>
                <a:gd name="T5" fmla="*/ 60 h 61"/>
                <a:gd name="T6" fmla="*/ 48 w 62"/>
                <a:gd name="T7" fmla="*/ 0 h 61"/>
                <a:gd name="T8" fmla="*/ 29 w 62"/>
                <a:gd name="T9" fmla="*/ 3 h 61"/>
                <a:gd name="T10" fmla="*/ 0 w 62"/>
                <a:gd name="T11" fmla="*/ 31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61">
                  <a:moveTo>
                    <a:pt x="0" y="31"/>
                  </a:moveTo>
                  <a:lnTo>
                    <a:pt x="24" y="58"/>
                  </a:lnTo>
                  <a:lnTo>
                    <a:pt x="56" y="60"/>
                  </a:lnTo>
                  <a:lnTo>
                    <a:pt x="61" y="0"/>
                  </a:lnTo>
                  <a:lnTo>
                    <a:pt x="37" y="3"/>
                  </a:lnTo>
                  <a:lnTo>
                    <a:pt x="0" y="3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28" name="Freeform 292"/>
            <p:cNvSpPr>
              <a:spLocks/>
            </p:cNvSpPr>
            <p:nvPr/>
          </p:nvSpPr>
          <p:spPr bwMode="auto">
            <a:xfrm>
              <a:off x="2540" y="2489"/>
              <a:ext cx="202" cy="171"/>
            </a:xfrm>
            <a:custGeom>
              <a:avLst/>
              <a:gdLst>
                <a:gd name="T0" fmla="*/ 0 w 228"/>
                <a:gd name="T1" fmla="*/ 125 h 171"/>
                <a:gd name="T2" fmla="*/ 3 w 228"/>
                <a:gd name="T3" fmla="*/ 137 h 171"/>
                <a:gd name="T4" fmla="*/ 24 w 228"/>
                <a:gd name="T5" fmla="*/ 168 h 171"/>
                <a:gd name="T6" fmla="*/ 30 w 228"/>
                <a:gd name="T7" fmla="*/ 162 h 171"/>
                <a:gd name="T8" fmla="*/ 38 w 228"/>
                <a:gd name="T9" fmla="*/ 170 h 171"/>
                <a:gd name="T10" fmla="*/ 51 w 228"/>
                <a:gd name="T11" fmla="*/ 142 h 171"/>
                <a:gd name="T12" fmla="*/ 105 w 228"/>
                <a:gd name="T13" fmla="*/ 157 h 171"/>
                <a:gd name="T14" fmla="*/ 146 w 228"/>
                <a:gd name="T15" fmla="*/ 140 h 171"/>
                <a:gd name="T16" fmla="*/ 148 w 228"/>
                <a:gd name="T17" fmla="*/ 135 h 171"/>
                <a:gd name="T18" fmla="*/ 170 w 228"/>
                <a:gd name="T19" fmla="*/ 97 h 171"/>
                <a:gd name="T20" fmla="*/ 178 w 228"/>
                <a:gd name="T21" fmla="*/ 46 h 171"/>
                <a:gd name="T22" fmla="*/ 167 w 228"/>
                <a:gd name="T23" fmla="*/ 28 h 171"/>
                <a:gd name="T24" fmla="*/ 167 w 228"/>
                <a:gd name="T25" fmla="*/ 5 h 171"/>
                <a:gd name="T26" fmla="*/ 131 w 228"/>
                <a:gd name="T27" fmla="*/ 0 h 171"/>
                <a:gd name="T28" fmla="*/ 60 w 228"/>
                <a:gd name="T29" fmla="*/ 59 h 171"/>
                <a:gd name="T30" fmla="*/ 46 w 228"/>
                <a:gd name="T31" fmla="*/ 62 h 171"/>
                <a:gd name="T32" fmla="*/ 46 w 228"/>
                <a:gd name="T33" fmla="*/ 106 h 171"/>
                <a:gd name="T34" fmla="*/ 36 w 228"/>
                <a:gd name="T35" fmla="*/ 120 h 171"/>
                <a:gd name="T36" fmla="*/ 0 w 228"/>
                <a:gd name="T37" fmla="*/ 125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8" h="171">
                  <a:moveTo>
                    <a:pt x="0" y="125"/>
                  </a:moveTo>
                  <a:lnTo>
                    <a:pt x="3" y="137"/>
                  </a:lnTo>
                  <a:lnTo>
                    <a:pt x="31" y="168"/>
                  </a:lnTo>
                  <a:lnTo>
                    <a:pt x="38" y="162"/>
                  </a:lnTo>
                  <a:lnTo>
                    <a:pt x="49" y="170"/>
                  </a:lnTo>
                  <a:lnTo>
                    <a:pt x="66" y="142"/>
                  </a:lnTo>
                  <a:lnTo>
                    <a:pt x="133" y="157"/>
                  </a:lnTo>
                  <a:lnTo>
                    <a:pt x="186" y="140"/>
                  </a:lnTo>
                  <a:lnTo>
                    <a:pt x="189" y="135"/>
                  </a:lnTo>
                  <a:lnTo>
                    <a:pt x="217" y="97"/>
                  </a:lnTo>
                  <a:lnTo>
                    <a:pt x="227" y="46"/>
                  </a:lnTo>
                  <a:lnTo>
                    <a:pt x="212" y="28"/>
                  </a:lnTo>
                  <a:lnTo>
                    <a:pt x="212" y="5"/>
                  </a:lnTo>
                  <a:lnTo>
                    <a:pt x="167" y="0"/>
                  </a:lnTo>
                  <a:lnTo>
                    <a:pt x="77" y="59"/>
                  </a:lnTo>
                  <a:lnTo>
                    <a:pt x="59" y="62"/>
                  </a:lnTo>
                  <a:lnTo>
                    <a:pt x="59" y="106"/>
                  </a:lnTo>
                  <a:lnTo>
                    <a:pt x="46" y="120"/>
                  </a:lnTo>
                  <a:lnTo>
                    <a:pt x="0" y="12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29" name="Freeform 293"/>
            <p:cNvSpPr>
              <a:spLocks/>
            </p:cNvSpPr>
            <p:nvPr/>
          </p:nvSpPr>
          <p:spPr bwMode="auto">
            <a:xfrm>
              <a:off x="2540" y="2489"/>
              <a:ext cx="208" cy="177"/>
            </a:xfrm>
            <a:custGeom>
              <a:avLst/>
              <a:gdLst>
                <a:gd name="T0" fmla="*/ 0 w 234"/>
                <a:gd name="T1" fmla="*/ 129 h 177"/>
                <a:gd name="T2" fmla="*/ 3 w 234"/>
                <a:gd name="T3" fmla="*/ 142 h 177"/>
                <a:gd name="T4" fmla="*/ 25 w 234"/>
                <a:gd name="T5" fmla="*/ 174 h 177"/>
                <a:gd name="T6" fmla="*/ 31 w 234"/>
                <a:gd name="T7" fmla="*/ 168 h 177"/>
                <a:gd name="T8" fmla="*/ 39 w 234"/>
                <a:gd name="T9" fmla="*/ 176 h 177"/>
                <a:gd name="T10" fmla="*/ 53 w 234"/>
                <a:gd name="T11" fmla="*/ 147 h 177"/>
                <a:gd name="T12" fmla="*/ 108 w 234"/>
                <a:gd name="T13" fmla="*/ 163 h 177"/>
                <a:gd name="T14" fmla="*/ 151 w 234"/>
                <a:gd name="T15" fmla="*/ 145 h 177"/>
                <a:gd name="T16" fmla="*/ 153 w 234"/>
                <a:gd name="T17" fmla="*/ 140 h 177"/>
                <a:gd name="T18" fmla="*/ 176 w 234"/>
                <a:gd name="T19" fmla="*/ 100 h 177"/>
                <a:gd name="T20" fmla="*/ 184 w 234"/>
                <a:gd name="T21" fmla="*/ 48 h 177"/>
                <a:gd name="T22" fmla="*/ 172 w 234"/>
                <a:gd name="T23" fmla="*/ 29 h 177"/>
                <a:gd name="T24" fmla="*/ 172 w 234"/>
                <a:gd name="T25" fmla="*/ 5 h 177"/>
                <a:gd name="T26" fmla="*/ 135 w 234"/>
                <a:gd name="T27" fmla="*/ 0 h 177"/>
                <a:gd name="T28" fmla="*/ 62 w 234"/>
                <a:gd name="T29" fmla="*/ 61 h 177"/>
                <a:gd name="T30" fmla="*/ 48 w 234"/>
                <a:gd name="T31" fmla="*/ 64 h 177"/>
                <a:gd name="T32" fmla="*/ 48 w 234"/>
                <a:gd name="T33" fmla="*/ 110 h 177"/>
                <a:gd name="T34" fmla="*/ 37 w 234"/>
                <a:gd name="T35" fmla="*/ 124 h 177"/>
                <a:gd name="T36" fmla="*/ 0 w 234"/>
                <a:gd name="T37" fmla="*/ 129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4" h="177">
                  <a:moveTo>
                    <a:pt x="0" y="129"/>
                  </a:moveTo>
                  <a:lnTo>
                    <a:pt x="3" y="142"/>
                  </a:lnTo>
                  <a:lnTo>
                    <a:pt x="32" y="174"/>
                  </a:lnTo>
                  <a:lnTo>
                    <a:pt x="39" y="168"/>
                  </a:lnTo>
                  <a:lnTo>
                    <a:pt x="50" y="176"/>
                  </a:lnTo>
                  <a:lnTo>
                    <a:pt x="68" y="147"/>
                  </a:lnTo>
                  <a:lnTo>
                    <a:pt x="137" y="163"/>
                  </a:lnTo>
                  <a:lnTo>
                    <a:pt x="191" y="145"/>
                  </a:lnTo>
                  <a:lnTo>
                    <a:pt x="194" y="140"/>
                  </a:lnTo>
                  <a:lnTo>
                    <a:pt x="223" y="100"/>
                  </a:lnTo>
                  <a:lnTo>
                    <a:pt x="233" y="48"/>
                  </a:lnTo>
                  <a:lnTo>
                    <a:pt x="218" y="29"/>
                  </a:lnTo>
                  <a:lnTo>
                    <a:pt x="218" y="5"/>
                  </a:lnTo>
                  <a:lnTo>
                    <a:pt x="171" y="0"/>
                  </a:lnTo>
                  <a:lnTo>
                    <a:pt x="79" y="61"/>
                  </a:lnTo>
                  <a:lnTo>
                    <a:pt x="61" y="64"/>
                  </a:lnTo>
                  <a:lnTo>
                    <a:pt x="61" y="110"/>
                  </a:lnTo>
                  <a:lnTo>
                    <a:pt x="47" y="124"/>
                  </a:lnTo>
                  <a:lnTo>
                    <a:pt x="0" y="1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30" name="Freeform 294"/>
            <p:cNvSpPr>
              <a:spLocks/>
            </p:cNvSpPr>
            <p:nvPr/>
          </p:nvSpPr>
          <p:spPr bwMode="auto">
            <a:xfrm>
              <a:off x="2573" y="2634"/>
              <a:ext cx="149" cy="139"/>
            </a:xfrm>
            <a:custGeom>
              <a:avLst/>
              <a:gdLst>
                <a:gd name="T0" fmla="*/ 0 w 168"/>
                <a:gd name="T1" fmla="*/ 107 h 139"/>
                <a:gd name="T2" fmla="*/ 11 w 168"/>
                <a:gd name="T3" fmla="*/ 30 h 139"/>
                <a:gd name="T4" fmla="*/ 24 w 168"/>
                <a:gd name="T5" fmla="*/ 2 h 139"/>
                <a:gd name="T6" fmla="*/ 76 w 168"/>
                <a:gd name="T7" fmla="*/ 17 h 139"/>
                <a:gd name="T8" fmla="*/ 117 w 168"/>
                <a:gd name="T9" fmla="*/ 0 h 139"/>
                <a:gd name="T10" fmla="*/ 125 w 168"/>
                <a:gd name="T11" fmla="*/ 20 h 139"/>
                <a:gd name="T12" fmla="*/ 131 w 168"/>
                <a:gd name="T13" fmla="*/ 33 h 139"/>
                <a:gd name="T14" fmla="*/ 120 w 168"/>
                <a:gd name="T15" fmla="*/ 40 h 139"/>
                <a:gd name="T16" fmla="*/ 96 w 168"/>
                <a:gd name="T17" fmla="*/ 105 h 139"/>
                <a:gd name="T18" fmla="*/ 77 w 168"/>
                <a:gd name="T19" fmla="*/ 101 h 139"/>
                <a:gd name="T20" fmla="*/ 64 w 168"/>
                <a:gd name="T21" fmla="*/ 130 h 139"/>
                <a:gd name="T22" fmla="*/ 38 w 168"/>
                <a:gd name="T23" fmla="*/ 138 h 139"/>
                <a:gd name="T24" fmla="*/ 24 w 168"/>
                <a:gd name="T25" fmla="*/ 110 h 139"/>
                <a:gd name="T26" fmla="*/ 0 w 168"/>
                <a:gd name="T27" fmla="*/ 107 h 1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139">
                  <a:moveTo>
                    <a:pt x="0" y="107"/>
                  </a:moveTo>
                  <a:lnTo>
                    <a:pt x="13" y="30"/>
                  </a:lnTo>
                  <a:lnTo>
                    <a:pt x="30" y="2"/>
                  </a:lnTo>
                  <a:lnTo>
                    <a:pt x="97" y="17"/>
                  </a:lnTo>
                  <a:lnTo>
                    <a:pt x="149" y="0"/>
                  </a:lnTo>
                  <a:lnTo>
                    <a:pt x="159" y="20"/>
                  </a:lnTo>
                  <a:lnTo>
                    <a:pt x="167" y="33"/>
                  </a:lnTo>
                  <a:lnTo>
                    <a:pt x="152" y="40"/>
                  </a:lnTo>
                  <a:lnTo>
                    <a:pt x="122" y="105"/>
                  </a:lnTo>
                  <a:lnTo>
                    <a:pt x="98" y="101"/>
                  </a:lnTo>
                  <a:lnTo>
                    <a:pt x="81" y="130"/>
                  </a:lnTo>
                  <a:lnTo>
                    <a:pt x="48" y="138"/>
                  </a:lnTo>
                  <a:lnTo>
                    <a:pt x="30" y="110"/>
                  </a:lnTo>
                  <a:lnTo>
                    <a:pt x="0" y="107"/>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31" name="Freeform 295"/>
            <p:cNvSpPr>
              <a:spLocks/>
            </p:cNvSpPr>
            <p:nvPr/>
          </p:nvSpPr>
          <p:spPr bwMode="auto">
            <a:xfrm>
              <a:off x="2573" y="2634"/>
              <a:ext cx="154" cy="145"/>
            </a:xfrm>
            <a:custGeom>
              <a:avLst/>
              <a:gdLst>
                <a:gd name="T0" fmla="*/ 0 w 174"/>
                <a:gd name="T1" fmla="*/ 112 h 145"/>
                <a:gd name="T2" fmla="*/ 11 w 174"/>
                <a:gd name="T3" fmla="*/ 31 h 145"/>
                <a:gd name="T4" fmla="*/ 24 w 174"/>
                <a:gd name="T5" fmla="*/ 2 h 145"/>
                <a:gd name="T6" fmla="*/ 79 w 174"/>
                <a:gd name="T7" fmla="*/ 18 h 145"/>
                <a:gd name="T8" fmla="*/ 120 w 174"/>
                <a:gd name="T9" fmla="*/ 0 h 145"/>
                <a:gd name="T10" fmla="*/ 129 w 174"/>
                <a:gd name="T11" fmla="*/ 21 h 145"/>
                <a:gd name="T12" fmla="*/ 135 w 174"/>
                <a:gd name="T13" fmla="*/ 34 h 145"/>
                <a:gd name="T14" fmla="*/ 123 w 174"/>
                <a:gd name="T15" fmla="*/ 42 h 145"/>
                <a:gd name="T16" fmla="*/ 99 w 174"/>
                <a:gd name="T17" fmla="*/ 110 h 145"/>
                <a:gd name="T18" fmla="*/ 80 w 174"/>
                <a:gd name="T19" fmla="*/ 105 h 145"/>
                <a:gd name="T20" fmla="*/ 65 w 174"/>
                <a:gd name="T21" fmla="*/ 136 h 145"/>
                <a:gd name="T22" fmla="*/ 39 w 174"/>
                <a:gd name="T23" fmla="*/ 144 h 145"/>
                <a:gd name="T24" fmla="*/ 24 w 174"/>
                <a:gd name="T25" fmla="*/ 115 h 145"/>
                <a:gd name="T26" fmla="*/ 0 w 174"/>
                <a:gd name="T27" fmla="*/ 112 h 1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4" h="145">
                  <a:moveTo>
                    <a:pt x="0" y="112"/>
                  </a:moveTo>
                  <a:lnTo>
                    <a:pt x="13" y="31"/>
                  </a:lnTo>
                  <a:lnTo>
                    <a:pt x="31" y="2"/>
                  </a:lnTo>
                  <a:lnTo>
                    <a:pt x="100" y="18"/>
                  </a:lnTo>
                  <a:lnTo>
                    <a:pt x="154" y="0"/>
                  </a:lnTo>
                  <a:lnTo>
                    <a:pt x="165" y="21"/>
                  </a:lnTo>
                  <a:lnTo>
                    <a:pt x="173" y="34"/>
                  </a:lnTo>
                  <a:lnTo>
                    <a:pt x="157" y="42"/>
                  </a:lnTo>
                  <a:lnTo>
                    <a:pt x="126" y="110"/>
                  </a:lnTo>
                  <a:lnTo>
                    <a:pt x="102" y="105"/>
                  </a:lnTo>
                  <a:lnTo>
                    <a:pt x="84" y="136"/>
                  </a:lnTo>
                  <a:lnTo>
                    <a:pt x="50" y="144"/>
                  </a:lnTo>
                  <a:lnTo>
                    <a:pt x="31" y="115"/>
                  </a:lnTo>
                  <a:lnTo>
                    <a:pt x="0" y="1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32" name="Freeform 296"/>
            <p:cNvSpPr>
              <a:spLocks/>
            </p:cNvSpPr>
            <p:nvPr/>
          </p:nvSpPr>
          <p:spPr bwMode="auto">
            <a:xfrm>
              <a:off x="2603" y="1564"/>
              <a:ext cx="336" cy="302"/>
            </a:xfrm>
            <a:custGeom>
              <a:avLst/>
              <a:gdLst>
                <a:gd name="T0" fmla="*/ 2 w 378"/>
                <a:gd name="T1" fmla="*/ 236 h 302"/>
                <a:gd name="T2" fmla="*/ 30 w 378"/>
                <a:gd name="T3" fmla="*/ 236 h 302"/>
                <a:gd name="T4" fmla="*/ 8 w 378"/>
                <a:gd name="T5" fmla="*/ 247 h 302"/>
                <a:gd name="T6" fmla="*/ 25 w 378"/>
                <a:gd name="T7" fmla="*/ 252 h 302"/>
                <a:gd name="T8" fmla="*/ 14 w 378"/>
                <a:gd name="T9" fmla="*/ 273 h 302"/>
                <a:gd name="T10" fmla="*/ 34 w 378"/>
                <a:gd name="T11" fmla="*/ 301 h 302"/>
                <a:gd name="T12" fmla="*/ 63 w 378"/>
                <a:gd name="T13" fmla="*/ 265 h 302"/>
                <a:gd name="T14" fmla="*/ 84 w 378"/>
                <a:gd name="T15" fmla="*/ 262 h 302"/>
                <a:gd name="T16" fmla="*/ 88 w 378"/>
                <a:gd name="T17" fmla="*/ 233 h 302"/>
                <a:gd name="T18" fmla="*/ 82 w 378"/>
                <a:gd name="T19" fmla="*/ 182 h 302"/>
                <a:gd name="T20" fmla="*/ 100 w 378"/>
                <a:gd name="T21" fmla="*/ 157 h 302"/>
                <a:gd name="T22" fmla="*/ 128 w 378"/>
                <a:gd name="T23" fmla="*/ 103 h 302"/>
                <a:gd name="T24" fmla="*/ 147 w 378"/>
                <a:gd name="T25" fmla="*/ 79 h 302"/>
                <a:gd name="T26" fmla="*/ 174 w 378"/>
                <a:gd name="T27" fmla="*/ 70 h 302"/>
                <a:gd name="T28" fmla="*/ 180 w 378"/>
                <a:gd name="T29" fmla="*/ 51 h 302"/>
                <a:gd name="T30" fmla="*/ 200 w 378"/>
                <a:gd name="T31" fmla="*/ 62 h 302"/>
                <a:gd name="T32" fmla="*/ 238 w 378"/>
                <a:gd name="T33" fmla="*/ 51 h 302"/>
                <a:gd name="T34" fmla="*/ 266 w 378"/>
                <a:gd name="T35" fmla="*/ 28 h 302"/>
                <a:gd name="T36" fmla="*/ 275 w 378"/>
                <a:gd name="T37" fmla="*/ 51 h 302"/>
                <a:gd name="T38" fmla="*/ 281 w 378"/>
                <a:gd name="T39" fmla="*/ 36 h 302"/>
                <a:gd name="T40" fmla="*/ 272 w 378"/>
                <a:gd name="T41" fmla="*/ 26 h 302"/>
                <a:gd name="T42" fmla="*/ 275 w 378"/>
                <a:gd name="T43" fmla="*/ 5 h 302"/>
                <a:gd name="T44" fmla="*/ 269 w 378"/>
                <a:gd name="T45" fmla="*/ 3 h 302"/>
                <a:gd name="T46" fmla="*/ 252 w 378"/>
                <a:gd name="T47" fmla="*/ 16 h 302"/>
                <a:gd name="T48" fmla="*/ 246 w 378"/>
                <a:gd name="T49" fmla="*/ 3 h 302"/>
                <a:gd name="T50" fmla="*/ 238 w 378"/>
                <a:gd name="T51" fmla="*/ 5 h 302"/>
                <a:gd name="T52" fmla="*/ 208 w 378"/>
                <a:gd name="T53" fmla="*/ 28 h 302"/>
                <a:gd name="T54" fmla="*/ 194 w 378"/>
                <a:gd name="T55" fmla="*/ 36 h 302"/>
                <a:gd name="T56" fmla="*/ 174 w 378"/>
                <a:gd name="T57" fmla="*/ 46 h 302"/>
                <a:gd name="T58" fmla="*/ 170 w 378"/>
                <a:gd name="T59" fmla="*/ 41 h 302"/>
                <a:gd name="T60" fmla="*/ 166 w 378"/>
                <a:gd name="T61" fmla="*/ 46 h 302"/>
                <a:gd name="T62" fmla="*/ 145 w 378"/>
                <a:gd name="T63" fmla="*/ 62 h 302"/>
                <a:gd name="T64" fmla="*/ 145 w 378"/>
                <a:gd name="T65" fmla="*/ 67 h 302"/>
                <a:gd name="T66" fmla="*/ 118 w 378"/>
                <a:gd name="T67" fmla="*/ 87 h 302"/>
                <a:gd name="T68" fmla="*/ 93 w 378"/>
                <a:gd name="T69" fmla="*/ 111 h 302"/>
                <a:gd name="T70" fmla="*/ 55 w 378"/>
                <a:gd name="T71" fmla="*/ 177 h 302"/>
                <a:gd name="T72" fmla="*/ 72 w 378"/>
                <a:gd name="T73" fmla="*/ 177 h 302"/>
                <a:gd name="T74" fmla="*/ 25 w 378"/>
                <a:gd name="T75" fmla="*/ 198 h 302"/>
                <a:gd name="T76" fmla="*/ 14 w 378"/>
                <a:gd name="T77" fmla="*/ 206 h 302"/>
                <a:gd name="T78" fmla="*/ 2 w 378"/>
                <a:gd name="T79" fmla="*/ 216 h 302"/>
                <a:gd name="T80" fmla="*/ 0 w 378"/>
                <a:gd name="T81" fmla="*/ 226 h 3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78" h="302">
                  <a:moveTo>
                    <a:pt x="0" y="226"/>
                  </a:moveTo>
                  <a:lnTo>
                    <a:pt x="2" y="236"/>
                  </a:lnTo>
                  <a:lnTo>
                    <a:pt x="36" y="228"/>
                  </a:lnTo>
                  <a:lnTo>
                    <a:pt x="38" y="236"/>
                  </a:lnTo>
                  <a:lnTo>
                    <a:pt x="2" y="241"/>
                  </a:lnTo>
                  <a:lnTo>
                    <a:pt x="10" y="247"/>
                  </a:lnTo>
                  <a:lnTo>
                    <a:pt x="8" y="265"/>
                  </a:lnTo>
                  <a:lnTo>
                    <a:pt x="31" y="252"/>
                  </a:lnTo>
                  <a:lnTo>
                    <a:pt x="2" y="273"/>
                  </a:lnTo>
                  <a:lnTo>
                    <a:pt x="18" y="273"/>
                  </a:lnTo>
                  <a:lnTo>
                    <a:pt x="10" y="296"/>
                  </a:lnTo>
                  <a:lnTo>
                    <a:pt x="43" y="301"/>
                  </a:lnTo>
                  <a:lnTo>
                    <a:pt x="75" y="282"/>
                  </a:lnTo>
                  <a:lnTo>
                    <a:pt x="80" y="265"/>
                  </a:lnTo>
                  <a:lnTo>
                    <a:pt x="88" y="280"/>
                  </a:lnTo>
                  <a:lnTo>
                    <a:pt x="106" y="262"/>
                  </a:lnTo>
                  <a:lnTo>
                    <a:pt x="103" y="241"/>
                  </a:lnTo>
                  <a:lnTo>
                    <a:pt x="111" y="233"/>
                  </a:lnTo>
                  <a:lnTo>
                    <a:pt x="103" y="224"/>
                  </a:lnTo>
                  <a:lnTo>
                    <a:pt x="103" y="182"/>
                  </a:lnTo>
                  <a:lnTo>
                    <a:pt x="132" y="170"/>
                  </a:lnTo>
                  <a:lnTo>
                    <a:pt x="126" y="157"/>
                  </a:lnTo>
                  <a:lnTo>
                    <a:pt x="140" y="124"/>
                  </a:lnTo>
                  <a:lnTo>
                    <a:pt x="162" y="103"/>
                  </a:lnTo>
                  <a:lnTo>
                    <a:pt x="168" y="82"/>
                  </a:lnTo>
                  <a:lnTo>
                    <a:pt x="186" y="79"/>
                  </a:lnTo>
                  <a:lnTo>
                    <a:pt x="193" y="67"/>
                  </a:lnTo>
                  <a:lnTo>
                    <a:pt x="220" y="70"/>
                  </a:lnTo>
                  <a:lnTo>
                    <a:pt x="220" y="51"/>
                  </a:lnTo>
                  <a:lnTo>
                    <a:pt x="227" y="51"/>
                  </a:lnTo>
                  <a:lnTo>
                    <a:pt x="234" y="43"/>
                  </a:lnTo>
                  <a:lnTo>
                    <a:pt x="253" y="62"/>
                  </a:lnTo>
                  <a:lnTo>
                    <a:pt x="284" y="62"/>
                  </a:lnTo>
                  <a:lnTo>
                    <a:pt x="302" y="51"/>
                  </a:lnTo>
                  <a:lnTo>
                    <a:pt x="304" y="33"/>
                  </a:lnTo>
                  <a:lnTo>
                    <a:pt x="336" y="28"/>
                  </a:lnTo>
                  <a:lnTo>
                    <a:pt x="348" y="36"/>
                  </a:lnTo>
                  <a:lnTo>
                    <a:pt x="348" y="51"/>
                  </a:lnTo>
                  <a:lnTo>
                    <a:pt x="374" y="33"/>
                  </a:lnTo>
                  <a:lnTo>
                    <a:pt x="356" y="36"/>
                  </a:lnTo>
                  <a:lnTo>
                    <a:pt x="359" y="31"/>
                  </a:lnTo>
                  <a:lnTo>
                    <a:pt x="344" y="26"/>
                  </a:lnTo>
                  <a:lnTo>
                    <a:pt x="377" y="16"/>
                  </a:lnTo>
                  <a:lnTo>
                    <a:pt x="348" y="5"/>
                  </a:lnTo>
                  <a:lnTo>
                    <a:pt x="333" y="16"/>
                  </a:lnTo>
                  <a:lnTo>
                    <a:pt x="341" y="3"/>
                  </a:lnTo>
                  <a:lnTo>
                    <a:pt x="326" y="0"/>
                  </a:lnTo>
                  <a:lnTo>
                    <a:pt x="318" y="16"/>
                  </a:lnTo>
                  <a:lnTo>
                    <a:pt x="312" y="21"/>
                  </a:lnTo>
                  <a:lnTo>
                    <a:pt x="312" y="3"/>
                  </a:lnTo>
                  <a:lnTo>
                    <a:pt x="286" y="28"/>
                  </a:lnTo>
                  <a:lnTo>
                    <a:pt x="302" y="5"/>
                  </a:lnTo>
                  <a:lnTo>
                    <a:pt x="291" y="3"/>
                  </a:lnTo>
                  <a:lnTo>
                    <a:pt x="263" y="28"/>
                  </a:lnTo>
                  <a:lnTo>
                    <a:pt x="240" y="24"/>
                  </a:lnTo>
                  <a:lnTo>
                    <a:pt x="245" y="36"/>
                  </a:lnTo>
                  <a:lnTo>
                    <a:pt x="234" y="28"/>
                  </a:lnTo>
                  <a:lnTo>
                    <a:pt x="220" y="46"/>
                  </a:lnTo>
                  <a:lnTo>
                    <a:pt x="222" y="31"/>
                  </a:lnTo>
                  <a:lnTo>
                    <a:pt x="215" y="41"/>
                  </a:lnTo>
                  <a:lnTo>
                    <a:pt x="204" y="36"/>
                  </a:lnTo>
                  <a:lnTo>
                    <a:pt x="210" y="46"/>
                  </a:lnTo>
                  <a:lnTo>
                    <a:pt x="191" y="41"/>
                  </a:lnTo>
                  <a:lnTo>
                    <a:pt x="183" y="62"/>
                  </a:lnTo>
                  <a:lnTo>
                    <a:pt x="165" y="67"/>
                  </a:lnTo>
                  <a:lnTo>
                    <a:pt x="183" y="67"/>
                  </a:lnTo>
                  <a:lnTo>
                    <a:pt x="155" y="77"/>
                  </a:lnTo>
                  <a:lnTo>
                    <a:pt x="150" y="87"/>
                  </a:lnTo>
                  <a:lnTo>
                    <a:pt x="155" y="87"/>
                  </a:lnTo>
                  <a:lnTo>
                    <a:pt x="118" y="111"/>
                  </a:lnTo>
                  <a:lnTo>
                    <a:pt x="108" y="147"/>
                  </a:lnTo>
                  <a:lnTo>
                    <a:pt x="70" y="177"/>
                  </a:lnTo>
                  <a:lnTo>
                    <a:pt x="75" y="185"/>
                  </a:lnTo>
                  <a:lnTo>
                    <a:pt x="91" y="177"/>
                  </a:lnTo>
                  <a:lnTo>
                    <a:pt x="51" y="187"/>
                  </a:lnTo>
                  <a:lnTo>
                    <a:pt x="31" y="198"/>
                  </a:lnTo>
                  <a:lnTo>
                    <a:pt x="36" y="206"/>
                  </a:lnTo>
                  <a:lnTo>
                    <a:pt x="18" y="206"/>
                  </a:lnTo>
                  <a:lnTo>
                    <a:pt x="24" y="216"/>
                  </a:lnTo>
                  <a:lnTo>
                    <a:pt x="2" y="216"/>
                  </a:lnTo>
                  <a:lnTo>
                    <a:pt x="18" y="222"/>
                  </a:lnTo>
                  <a:lnTo>
                    <a:pt x="0" y="226"/>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33" name="Freeform 297"/>
            <p:cNvSpPr>
              <a:spLocks/>
            </p:cNvSpPr>
            <p:nvPr/>
          </p:nvSpPr>
          <p:spPr bwMode="auto">
            <a:xfrm>
              <a:off x="2603" y="1564"/>
              <a:ext cx="341" cy="308"/>
            </a:xfrm>
            <a:custGeom>
              <a:avLst/>
              <a:gdLst>
                <a:gd name="T0" fmla="*/ 2 w 384"/>
                <a:gd name="T1" fmla="*/ 241 h 308"/>
                <a:gd name="T2" fmla="*/ 31 w 384"/>
                <a:gd name="T3" fmla="*/ 241 h 308"/>
                <a:gd name="T4" fmla="*/ 8 w 384"/>
                <a:gd name="T5" fmla="*/ 252 h 308"/>
                <a:gd name="T6" fmla="*/ 25 w 384"/>
                <a:gd name="T7" fmla="*/ 257 h 308"/>
                <a:gd name="T8" fmla="*/ 14 w 384"/>
                <a:gd name="T9" fmla="*/ 278 h 308"/>
                <a:gd name="T10" fmla="*/ 35 w 384"/>
                <a:gd name="T11" fmla="*/ 307 h 308"/>
                <a:gd name="T12" fmla="*/ 64 w 384"/>
                <a:gd name="T13" fmla="*/ 270 h 308"/>
                <a:gd name="T14" fmla="*/ 85 w 384"/>
                <a:gd name="T15" fmla="*/ 267 h 308"/>
                <a:gd name="T16" fmla="*/ 89 w 384"/>
                <a:gd name="T17" fmla="*/ 238 h 308"/>
                <a:gd name="T18" fmla="*/ 83 w 384"/>
                <a:gd name="T19" fmla="*/ 186 h 308"/>
                <a:gd name="T20" fmla="*/ 101 w 384"/>
                <a:gd name="T21" fmla="*/ 160 h 308"/>
                <a:gd name="T22" fmla="*/ 131 w 384"/>
                <a:gd name="T23" fmla="*/ 105 h 308"/>
                <a:gd name="T24" fmla="*/ 149 w 384"/>
                <a:gd name="T25" fmla="*/ 81 h 308"/>
                <a:gd name="T26" fmla="*/ 176 w 384"/>
                <a:gd name="T27" fmla="*/ 71 h 308"/>
                <a:gd name="T28" fmla="*/ 182 w 384"/>
                <a:gd name="T29" fmla="*/ 52 h 308"/>
                <a:gd name="T30" fmla="*/ 202 w 384"/>
                <a:gd name="T31" fmla="*/ 63 h 308"/>
                <a:gd name="T32" fmla="*/ 242 w 384"/>
                <a:gd name="T33" fmla="*/ 52 h 308"/>
                <a:gd name="T34" fmla="*/ 269 w 384"/>
                <a:gd name="T35" fmla="*/ 29 h 308"/>
                <a:gd name="T36" fmla="*/ 279 w 384"/>
                <a:gd name="T37" fmla="*/ 52 h 308"/>
                <a:gd name="T38" fmla="*/ 285 w 384"/>
                <a:gd name="T39" fmla="*/ 37 h 308"/>
                <a:gd name="T40" fmla="*/ 275 w 384"/>
                <a:gd name="T41" fmla="*/ 27 h 308"/>
                <a:gd name="T42" fmla="*/ 279 w 384"/>
                <a:gd name="T43" fmla="*/ 5 h 308"/>
                <a:gd name="T44" fmla="*/ 273 w 384"/>
                <a:gd name="T45" fmla="*/ 3 h 308"/>
                <a:gd name="T46" fmla="*/ 255 w 384"/>
                <a:gd name="T47" fmla="*/ 16 h 308"/>
                <a:gd name="T48" fmla="*/ 250 w 384"/>
                <a:gd name="T49" fmla="*/ 3 h 308"/>
                <a:gd name="T50" fmla="*/ 242 w 384"/>
                <a:gd name="T51" fmla="*/ 5 h 308"/>
                <a:gd name="T52" fmla="*/ 210 w 384"/>
                <a:gd name="T53" fmla="*/ 29 h 308"/>
                <a:gd name="T54" fmla="*/ 196 w 384"/>
                <a:gd name="T55" fmla="*/ 37 h 308"/>
                <a:gd name="T56" fmla="*/ 176 w 384"/>
                <a:gd name="T57" fmla="*/ 47 h 308"/>
                <a:gd name="T58" fmla="*/ 172 w 384"/>
                <a:gd name="T59" fmla="*/ 42 h 308"/>
                <a:gd name="T60" fmla="*/ 168 w 384"/>
                <a:gd name="T61" fmla="*/ 47 h 308"/>
                <a:gd name="T62" fmla="*/ 147 w 384"/>
                <a:gd name="T63" fmla="*/ 63 h 308"/>
                <a:gd name="T64" fmla="*/ 147 w 384"/>
                <a:gd name="T65" fmla="*/ 68 h 308"/>
                <a:gd name="T66" fmla="*/ 120 w 384"/>
                <a:gd name="T67" fmla="*/ 89 h 308"/>
                <a:gd name="T68" fmla="*/ 95 w 384"/>
                <a:gd name="T69" fmla="*/ 113 h 308"/>
                <a:gd name="T70" fmla="*/ 56 w 384"/>
                <a:gd name="T71" fmla="*/ 181 h 308"/>
                <a:gd name="T72" fmla="*/ 73 w 384"/>
                <a:gd name="T73" fmla="*/ 181 h 308"/>
                <a:gd name="T74" fmla="*/ 25 w 384"/>
                <a:gd name="T75" fmla="*/ 202 h 308"/>
                <a:gd name="T76" fmla="*/ 14 w 384"/>
                <a:gd name="T77" fmla="*/ 210 h 308"/>
                <a:gd name="T78" fmla="*/ 2 w 384"/>
                <a:gd name="T79" fmla="*/ 220 h 308"/>
                <a:gd name="T80" fmla="*/ 0 w 384"/>
                <a:gd name="T81" fmla="*/ 231 h 3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84" h="308">
                  <a:moveTo>
                    <a:pt x="0" y="231"/>
                  </a:moveTo>
                  <a:lnTo>
                    <a:pt x="2" y="241"/>
                  </a:lnTo>
                  <a:lnTo>
                    <a:pt x="37" y="233"/>
                  </a:lnTo>
                  <a:lnTo>
                    <a:pt x="39" y="241"/>
                  </a:lnTo>
                  <a:lnTo>
                    <a:pt x="2" y="246"/>
                  </a:lnTo>
                  <a:lnTo>
                    <a:pt x="10" y="252"/>
                  </a:lnTo>
                  <a:lnTo>
                    <a:pt x="8" y="270"/>
                  </a:lnTo>
                  <a:lnTo>
                    <a:pt x="32" y="257"/>
                  </a:lnTo>
                  <a:lnTo>
                    <a:pt x="2" y="278"/>
                  </a:lnTo>
                  <a:lnTo>
                    <a:pt x="18" y="278"/>
                  </a:lnTo>
                  <a:lnTo>
                    <a:pt x="10" y="302"/>
                  </a:lnTo>
                  <a:lnTo>
                    <a:pt x="44" y="307"/>
                  </a:lnTo>
                  <a:lnTo>
                    <a:pt x="76" y="288"/>
                  </a:lnTo>
                  <a:lnTo>
                    <a:pt x="81" y="270"/>
                  </a:lnTo>
                  <a:lnTo>
                    <a:pt x="89" y="286"/>
                  </a:lnTo>
                  <a:lnTo>
                    <a:pt x="108" y="267"/>
                  </a:lnTo>
                  <a:lnTo>
                    <a:pt x="105" y="246"/>
                  </a:lnTo>
                  <a:lnTo>
                    <a:pt x="113" y="238"/>
                  </a:lnTo>
                  <a:lnTo>
                    <a:pt x="105" y="228"/>
                  </a:lnTo>
                  <a:lnTo>
                    <a:pt x="105" y="186"/>
                  </a:lnTo>
                  <a:lnTo>
                    <a:pt x="134" y="173"/>
                  </a:lnTo>
                  <a:lnTo>
                    <a:pt x="128" y="160"/>
                  </a:lnTo>
                  <a:lnTo>
                    <a:pt x="142" y="126"/>
                  </a:lnTo>
                  <a:lnTo>
                    <a:pt x="165" y="105"/>
                  </a:lnTo>
                  <a:lnTo>
                    <a:pt x="171" y="84"/>
                  </a:lnTo>
                  <a:lnTo>
                    <a:pt x="189" y="81"/>
                  </a:lnTo>
                  <a:lnTo>
                    <a:pt x="196" y="68"/>
                  </a:lnTo>
                  <a:lnTo>
                    <a:pt x="223" y="71"/>
                  </a:lnTo>
                  <a:lnTo>
                    <a:pt x="223" y="52"/>
                  </a:lnTo>
                  <a:lnTo>
                    <a:pt x="231" y="52"/>
                  </a:lnTo>
                  <a:lnTo>
                    <a:pt x="238" y="44"/>
                  </a:lnTo>
                  <a:lnTo>
                    <a:pt x="257" y="63"/>
                  </a:lnTo>
                  <a:lnTo>
                    <a:pt x="289" y="63"/>
                  </a:lnTo>
                  <a:lnTo>
                    <a:pt x="307" y="52"/>
                  </a:lnTo>
                  <a:lnTo>
                    <a:pt x="309" y="34"/>
                  </a:lnTo>
                  <a:lnTo>
                    <a:pt x="341" y="29"/>
                  </a:lnTo>
                  <a:lnTo>
                    <a:pt x="354" y="37"/>
                  </a:lnTo>
                  <a:lnTo>
                    <a:pt x="354" y="52"/>
                  </a:lnTo>
                  <a:lnTo>
                    <a:pt x="380" y="34"/>
                  </a:lnTo>
                  <a:lnTo>
                    <a:pt x="362" y="37"/>
                  </a:lnTo>
                  <a:lnTo>
                    <a:pt x="365" y="32"/>
                  </a:lnTo>
                  <a:lnTo>
                    <a:pt x="349" y="27"/>
                  </a:lnTo>
                  <a:lnTo>
                    <a:pt x="383" y="16"/>
                  </a:lnTo>
                  <a:lnTo>
                    <a:pt x="354" y="5"/>
                  </a:lnTo>
                  <a:lnTo>
                    <a:pt x="338" y="16"/>
                  </a:lnTo>
                  <a:lnTo>
                    <a:pt x="346" y="3"/>
                  </a:lnTo>
                  <a:lnTo>
                    <a:pt x="331" y="0"/>
                  </a:lnTo>
                  <a:lnTo>
                    <a:pt x="323" y="16"/>
                  </a:lnTo>
                  <a:lnTo>
                    <a:pt x="317" y="21"/>
                  </a:lnTo>
                  <a:lnTo>
                    <a:pt x="317" y="3"/>
                  </a:lnTo>
                  <a:lnTo>
                    <a:pt x="291" y="29"/>
                  </a:lnTo>
                  <a:lnTo>
                    <a:pt x="307" y="5"/>
                  </a:lnTo>
                  <a:lnTo>
                    <a:pt x="296" y="3"/>
                  </a:lnTo>
                  <a:lnTo>
                    <a:pt x="267" y="29"/>
                  </a:lnTo>
                  <a:lnTo>
                    <a:pt x="244" y="24"/>
                  </a:lnTo>
                  <a:lnTo>
                    <a:pt x="249" y="37"/>
                  </a:lnTo>
                  <a:lnTo>
                    <a:pt x="238" y="29"/>
                  </a:lnTo>
                  <a:lnTo>
                    <a:pt x="223" y="47"/>
                  </a:lnTo>
                  <a:lnTo>
                    <a:pt x="226" y="32"/>
                  </a:lnTo>
                  <a:lnTo>
                    <a:pt x="218" y="42"/>
                  </a:lnTo>
                  <a:lnTo>
                    <a:pt x="207" y="37"/>
                  </a:lnTo>
                  <a:lnTo>
                    <a:pt x="213" y="47"/>
                  </a:lnTo>
                  <a:lnTo>
                    <a:pt x="194" y="42"/>
                  </a:lnTo>
                  <a:lnTo>
                    <a:pt x="186" y="63"/>
                  </a:lnTo>
                  <a:lnTo>
                    <a:pt x="168" y="68"/>
                  </a:lnTo>
                  <a:lnTo>
                    <a:pt x="186" y="68"/>
                  </a:lnTo>
                  <a:lnTo>
                    <a:pt x="157" y="79"/>
                  </a:lnTo>
                  <a:lnTo>
                    <a:pt x="152" y="89"/>
                  </a:lnTo>
                  <a:lnTo>
                    <a:pt x="157" y="89"/>
                  </a:lnTo>
                  <a:lnTo>
                    <a:pt x="120" y="113"/>
                  </a:lnTo>
                  <a:lnTo>
                    <a:pt x="110" y="150"/>
                  </a:lnTo>
                  <a:lnTo>
                    <a:pt x="71" y="181"/>
                  </a:lnTo>
                  <a:lnTo>
                    <a:pt x="76" y="189"/>
                  </a:lnTo>
                  <a:lnTo>
                    <a:pt x="92" y="181"/>
                  </a:lnTo>
                  <a:lnTo>
                    <a:pt x="52" y="191"/>
                  </a:lnTo>
                  <a:lnTo>
                    <a:pt x="32" y="202"/>
                  </a:lnTo>
                  <a:lnTo>
                    <a:pt x="37" y="210"/>
                  </a:lnTo>
                  <a:lnTo>
                    <a:pt x="18" y="210"/>
                  </a:lnTo>
                  <a:lnTo>
                    <a:pt x="24" y="220"/>
                  </a:lnTo>
                  <a:lnTo>
                    <a:pt x="2" y="220"/>
                  </a:lnTo>
                  <a:lnTo>
                    <a:pt x="18" y="226"/>
                  </a:lnTo>
                  <a:lnTo>
                    <a:pt x="0" y="23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34" name="Freeform 298"/>
            <p:cNvSpPr>
              <a:spLocks/>
            </p:cNvSpPr>
            <p:nvPr/>
          </p:nvSpPr>
          <p:spPr bwMode="auto">
            <a:xfrm>
              <a:off x="3333" y="2269"/>
              <a:ext cx="214" cy="213"/>
            </a:xfrm>
            <a:custGeom>
              <a:avLst/>
              <a:gdLst>
                <a:gd name="T0" fmla="*/ 0 w 241"/>
                <a:gd name="T1" fmla="*/ 115 h 213"/>
                <a:gd name="T2" fmla="*/ 20 w 241"/>
                <a:gd name="T3" fmla="*/ 123 h 213"/>
                <a:gd name="T4" fmla="*/ 60 w 241"/>
                <a:gd name="T5" fmla="*/ 115 h 213"/>
                <a:gd name="T6" fmla="*/ 67 w 241"/>
                <a:gd name="T7" fmla="*/ 92 h 213"/>
                <a:gd name="T8" fmla="*/ 95 w 241"/>
                <a:gd name="T9" fmla="*/ 82 h 213"/>
                <a:gd name="T10" fmla="*/ 99 w 241"/>
                <a:gd name="T11" fmla="*/ 64 h 213"/>
                <a:gd name="T12" fmla="*/ 109 w 241"/>
                <a:gd name="T13" fmla="*/ 61 h 213"/>
                <a:gd name="T14" fmla="*/ 102 w 241"/>
                <a:gd name="T15" fmla="*/ 49 h 213"/>
                <a:gd name="T16" fmla="*/ 115 w 241"/>
                <a:gd name="T17" fmla="*/ 49 h 213"/>
                <a:gd name="T18" fmla="*/ 123 w 241"/>
                <a:gd name="T19" fmla="*/ 30 h 213"/>
                <a:gd name="T20" fmla="*/ 119 w 241"/>
                <a:gd name="T21" fmla="*/ 14 h 213"/>
                <a:gd name="T22" fmla="*/ 155 w 241"/>
                <a:gd name="T23" fmla="*/ 0 h 213"/>
                <a:gd name="T24" fmla="*/ 189 w 241"/>
                <a:gd name="T25" fmla="*/ 28 h 213"/>
                <a:gd name="T26" fmla="*/ 181 w 241"/>
                <a:gd name="T27" fmla="*/ 39 h 213"/>
                <a:gd name="T28" fmla="*/ 147 w 241"/>
                <a:gd name="T29" fmla="*/ 39 h 213"/>
                <a:gd name="T30" fmla="*/ 149 w 241"/>
                <a:gd name="T31" fmla="*/ 61 h 213"/>
                <a:gd name="T32" fmla="*/ 163 w 241"/>
                <a:gd name="T33" fmla="*/ 77 h 213"/>
                <a:gd name="T34" fmla="*/ 155 w 241"/>
                <a:gd name="T35" fmla="*/ 85 h 213"/>
                <a:gd name="T36" fmla="*/ 157 w 241"/>
                <a:gd name="T37" fmla="*/ 99 h 213"/>
                <a:gd name="T38" fmla="*/ 123 w 241"/>
                <a:gd name="T39" fmla="*/ 145 h 213"/>
                <a:gd name="T40" fmla="*/ 109 w 241"/>
                <a:gd name="T41" fmla="*/ 145 h 213"/>
                <a:gd name="T42" fmla="*/ 99 w 241"/>
                <a:gd name="T43" fmla="*/ 156 h 213"/>
                <a:gd name="T44" fmla="*/ 116 w 241"/>
                <a:gd name="T45" fmla="*/ 199 h 213"/>
                <a:gd name="T46" fmla="*/ 91 w 241"/>
                <a:gd name="T47" fmla="*/ 199 h 213"/>
                <a:gd name="T48" fmla="*/ 83 w 241"/>
                <a:gd name="T49" fmla="*/ 212 h 213"/>
                <a:gd name="T50" fmla="*/ 62 w 241"/>
                <a:gd name="T51" fmla="*/ 184 h 213"/>
                <a:gd name="T52" fmla="*/ 8 w 241"/>
                <a:gd name="T53" fmla="*/ 189 h 213"/>
                <a:gd name="T54" fmla="*/ 28 w 241"/>
                <a:gd name="T55" fmla="*/ 156 h 213"/>
                <a:gd name="T56" fmla="*/ 0 w 241"/>
                <a:gd name="T57" fmla="*/ 115 h 2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1" h="213">
                  <a:moveTo>
                    <a:pt x="0" y="115"/>
                  </a:moveTo>
                  <a:lnTo>
                    <a:pt x="25" y="123"/>
                  </a:lnTo>
                  <a:lnTo>
                    <a:pt x="77" y="115"/>
                  </a:lnTo>
                  <a:lnTo>
                    <a:pt x="84" y="92"/>
                  </a:lnTo>
                  <a:lnTo>
                    <a:pt x="120" y="82"/>
                  </a:lnTo>
                  <a:lnTo>
                    <a:pt x="125" y="64"/>
                  </a:lnTo>
                  <a:lnTo>
                    <a:pt x="138" y="61"/>
                  </a:lnTo>
                  <a:lnTo>
                    <a:pt x="130" y="49"/>
                  </a:lnTo>
                  <a:lnTo>
                    <a:pt x="146" y="49"/>
                  </a:lnTo>
                  <a:lnTo>
                    <a:pt x="156" y="30"/>
                  </a:lnTo>
                  <a:lnTo>
                    <a:pt x="151" y="14"/>
                  </a:lnTo>
                  <a:lnTo>
                    <a:pt x="197" y="0"/>
                  </a:lnTo>
                  <a:lnTo>
                    <a:pt x="240" y="28"/>
                  </a:lnTo>
                  <a:lnTo>
                    <a:pt x="230" y="39"/>
                  </a:lnTo>
                  <a:lnTo>
                    <a:pt x="186" y="39"/>
                  </a:lnTo>
                  <a:lnTo>
                    <a:pt x="189" y="61"/>
                  </a:lnTo>
                  <a:lnTo>
                    <a:pt x="207" y="77"/>
                  </a:lnTo>
                  <a:lnTo>
                    <a:pt x="197" y="85"/>
                  </a:lnTo>
                  <a:lnTo>
                    <a:pt x="199" y="99"/>
                  </a:lnTo>
                  <a:lnTo>
                    <a:pt x="156" y="145"/>
                  </a:lnTo>
                  <a:lnTo>
                    <a:pt x="138" y="145"/>
                  </a:lnTo>
                  <a:lnTo>
                    <a:pt x="125" y="156"/>
                  </a:lnTo>
                  <a:lnTo>
                    <a:pt x="148" y="199"/>
                  </a:lnTo>
                  <a:lnTo>
                    <a:pt x="115" y="199"/>
                  </a:lnTo>
                  <a:lnTo>
                    <a:pt x="105" y="212"/>
                  </a:lnTo>
                  <a:lnTo>
                    <a:pt x="79" y="184"/>
                  </a:lnTo>
                  <a:lnTo>
                    <a:pt x="10" y="189"/>
                  </a:lnTo>
                  <a:lnTo>
                    <a:pt x="36" y="156"/>
                  </a:lnTo>
                  <a:lnTo>
                    <a:pt x="0" y="115"/>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35" name="Freeform 299"/>
            <p:cNvSpPr>
              <a:spLocks/>
            </p:cNvSpPr>
            <p:nvPr/>
          </p:nvSpPr>
          <p:spPr bwMode="auto">
            <a:xfrm>
              <a:off x="3333" y="2269"/>
              <a:ext cx="219" cy="219"/>
            </a:xfrm>
            <a:custGeom>
              <a:avLst/>
              <a:gdLst>
                <a:gd name="T0" fmla="*/ 0 w 247"/>
                <a:gd name="T1" fmla="*/ 118 h 219"/>
                <a:gd name="T2" fmla="*/ 20 w 247"/>
                <a:gd name="T3" fmla="*/ 126 h 219"/>
                <a:gd name="T4" fmla="*/ 62 w 247"/>
                <a:gd name="T5" fmla="*/ 118 h 219"/>
                <a:gd name="T6" fmla="*/ 67 w 247"/>
                <a:gd name="T7" fmla="*/ 95 h 219"/>
                <a:gd name="T8" fmla="*/ 97 w 247"/>
                <a:gd name="T9" fmla="*/ 84 h 219"/>
                <a:gd name="T10" fmla="*/ 100 w 247"/>
                <a:gd name="T11" fmla="*/ 66 h 219"/>
                <a:gd name="T12" fmla="*/ 111 w 247"/>
                <a:gd name="T13" fmla="*/ 63 h 219"/>
                <a:gd name="T14" fmla="*/ 105 w 247"/>
                <a:gd name="T15" fmla="*/ 50 h 219"/>
                <a:gd name="T16" fmla="*/ 118 w 247"/>
                <a:gd name="T17" fmla="*/ 50 h 219"/>
                <a:gd name="T18" fmla="*/ 126 w 247"/>
                <a:gd name="T19" fmla="*/ 31 h 219"/>
                <a:gd name="T20" fmla="*/ 121 w 247"/>
                <a:gd name="T21" fmla="*/ 14 h 219"/>
                <a:gd name="T22" fmla="*/ 159 w 247"/>
                <a:gd name="T23" fmla="*/ 0 h 219"/>
                <a:gd name="T24" fmla="*/ 193 w 247"/>
                <a:gd name="T25" fmla="*/ 29 h 219"/>
                <a:gd name="T26" fmla="*/ 185 w 247"/>
                <a:gd name="T27" fmla="*/ 40 h 219"/>
                <a:gd name="T28" fmla="*/ 150 w 247"/>
                <a:gd name="T29" fmla="*/ 40 h 219"/>
                <a:gd name="T30" fmla="*/ 153 w 247"/>
                <a:gd name="T31" fmla="*/ 63 h 219"/>
                <a:gd name="T32" fmla="*/ 167 w 247"/>
                <a:gd name="T33" fmla="*/ 79 h 219"/>
                <a:gd name="T34" fmla="*/ 159 w 247"/>
                <a:gd name="T35" fmla="*/ 87 h 219"/>
                <a:gd name="T36" fmla="*/ 160 w 247"/>
                <a:gd name="T37" fmla="*/ 102 h 219"/>
                <a:gd name="T38" fmla="*/ 126 w 247"/>
                <a:gd name="T39" fmla="*/ 149 h 219"/>
                <a:gd name="T40" fmla="*/ 111 w 247"/>
                <a:gd name="T41" fmla="*/ 149 h 219"/>
                <a:gd name="T42" fmla="*/ 100 w 247"/>
                <a:gd name="T43" fmla="*/ 160 h 219"/>
                <a:gd name="T44" fmla="*/ 120 w 247"/>
                <a:gd name="T45" fmla="*/ 205 h 219"/>
                <a:gd name="T46" fmla="*/ 93 w 247"/>
                <a:gd name="T47" fmla="*/ 205 h 219"/>
                <a:gd name="T48" fmla="*/ 85 w 247"/>
                <a:gd name="T49" fmla="*/ 218 h 219"/>
                <a:gd name="T50" fmla="*/ 64 w 247"/>
                <a:gd name="T51" fmla="*/ 189 h 219"/>
                <a:gd name="T52" fmla="*/ 8 w 247"/>
                <a:gd name="T53" fmla="*/ 194 h 219"/>
                <a:gd name="T54" fmla="*/ 29 w 247"/>
                <a:gd name="T55" fmla="*/ 160 h 219"/>
                <a:gd name="T56" fmla="*/ 0 w 247"/>
                <a:gd name="T57" fmla="*/ 118 h 2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7" h="219">
                  <a:moveTo>
                    <a:pt x="0" y="118"/>
                  </a:moveTo>
                  <a:lnTo>
                    <a:pt x="26" y="126"/>
                  </a:lnTo>
                  <a:lnTo>
                    <a:pt x="79" y="118"/>
                  </a:lnTo>
                  <a:lnTo>
                    <a:pt x="86" y="95"/>
                  </a:lnTo>
                  <a:lnTo>
                    <a:pt x="123" y="84"/>
                  </a:lnTo>
                  <a:lnTo>
                    <a:pt x="128" y="66"/>
                  </a:lnTo>
                  <a:lnTo>
                    <a:pt x="141" y="63"/>
                  </a:lnTo>
                  <a:lnTo>
                    <a:pt x="133" y="50"/>
                  </a:lnTo>
                  <a:lnTo>
                    <a:pt x="150" y="50"/>
                  </a:lnTo>
                  <a:lnTo>
                    <a:pt x="160" y="31"/>
                  </a:lnTo>
                  <a:lnTo>
                    <a:pt x="155" y="14"/>
                  </a:lnTo>
                  <a:lnTo>
                    <a:pt x="202" y="0"/>
                  </a:lnTo>
                  <a:lnTo>
                    <a:pt x="246" y="29"/>
                  </a:lnTo>
                  <a:lnTo>
                    <a:pt x="236" y="40"/>
                  </a:lnTo>
                  <a:lnTo>
                    <a:pt x="191" y="40"/>
                  </a:lnTo>
                  <a:lnTo>
                    <a:pt x="194" y="63"/>
                  </a:lnTo>
                  <a:lnTo>
                    <a:pt x="212" y="79"/>
                  </a:lnTo>
                  <a:lnTo>
                    <a:pt x="202" y="87"/>
                  </a:lnTo>
                  <a:lnTo>
                    <a:pt x="204" y="102"/>
                  </a:lnTo>
                  <a:lnTo>
                    <a:pt x="160" y="149"/>
                  </a:lnTo>
                  <a:lnTo>
                    <a:pt x="141" y="149"/>
                  </a:lnTo>
                  <a:lnTo>
                    <a:pt x="128" y="160"/>
                  </a:lnTo>
                  <a:lnTo>
                    <a:pt x="152" y="205"/>
                  </a:lnTo>
                  <a:lnTo>
                    <a:pt x="118" y="205"/>
                  </a:lnTo>
                  <a:lnTo>
                    <a:pt x="108" y="218"/>
                  </a:lnTo>
                  <a:lnTo>
                    <a:pt x="81" y="189"/>
                  </a:lnTo>
                  <a:lnTo>
                    <a:pt x="10" y="194"/>
                  </a:lnTo>
                  <a:lnTo>
                    <a:pt x="37" y="160"/>
                  </a:lnTo>
                  <a:lnTo>
                    <a:pt x="0" y="1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36" name="Freeform 300"/>
            <p:cNvSpPr>
              <a:spLocks/>
            </p:cNvSpPr>
            <p:nvPr/>
          </p:nvSpPr>
          <p:spPr bwMode="auto">
            <a:xfrm>
              <a:off x="1453" y="2699"/>
              <a:ext cx="68" cy="29"/>
            </a:xfrm>
            <a:custGeom>
              <a:avLst/>
              <a:gdLst>
                <a:gd name="T0" fmla="*/ 0 w 76"/>
                <a:gd name="T1" fmla="*/ 13 h 29"/>
                <a:gd name="T2" fmla="*/ 4 w 76"/>
                <a:gd name="T3" fmla="*/ 0 h 29"/>
                <a:gd name="T4" fmla="*/ 18 w 76"/>
                <a:gd name="T5" fmla="*/ 9 h 29"/>
                <a:gd name="T6" fmla="*/ 38 w 76"/>
                <a:gd name="T7" fmla="*/ 0 h 29"/>
                <a:gd name="T8" fmla="*/ 60 w 76"/>
                <a:gd name="T9" fmla="*/ 11 h 29"/>
                <a:gd name="T10" fmla="*/ 55 w 76"/>
                <a:gd name="T11" fmla="*/ 28 h 29"/>
                <a:gd name="T12" fmla="*/ 55 w 76"/>
                <a:gd name="T13" fmla="*/ 13 h 29"/>
                <a:gd name="T14" fmla="*/ 38 w 76"/>
                <a:gd name="T15" fmla="*/ 7 h 29"/>
                <a:gd name="T16" fmla="*/ 27 w 76"/>
                <a:gd name="T17" fmla="*/ 15 h 29"/>
                <a:gd name="T18" fmla="*/ 31 w 76"/>
                <a:gd name="T19" fmla="*/ 26 h 29"/>
                <a:gd name="T20" fmla="*/ 25 w 76"/>
                <a:gd name="T21" fmla="*/ 28 h 29"/>
                <a:gd name="T22" fmla="*/ 0 w 76"/>
                <a:gd name="T23" fmla="*/ 13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 h="29">
                  <a:moveTo>
                    <a:pt x="0" y="13"/>
                  </a:moveTo>
                  <a:lnTo>
                    <a:pt x="5" y="0"/>
                  </a:lnTo>
                  <a:lnTo>
                    <a:pt x="22" y="9"/>
                  </a:lnTo>
                  <a:lnTo>
                    <a:pt x="48" y="0"/>
                  </a:lnTo>
                  <a:lnTo>
                    <a:pt x="75" y="11"/>
                  </a:lnTo>
                  <a:lnTo>
                    <a:pt x="69" y="28"/>
                  </a:lnTo>
                  <a:lnTo>
                    <a:pt x="69" y="13"/>
                  </a:lnTo>
                  <a:lnTo>
                    <a:pt x="48" y="7"/>
                  </a:lnTo>
                  <a:lnTo>
                    <a:pt x="34" y="15"/>
                  </a:lnTo>
                  <a:lnTo>
                    <a:pt x="39" y="26"/>
                  </a:lnTo>
                  <a:lnTo>
                    <a:pt x="31" y="28"/>
                  </a:lnTo>
                  <a:lnTo>
                    <a:pt x="0" y="13"/>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37" name="Freeform 301"/>
            <p:cNvSpPr>
              <a:spLocks/>
            </p:cNvSpPr>
            <p:nvPr/>
          </p:nvSpPr>
          <p:spPr bwMode="auto">
            <a:xfrm>
              <a:off x="1453" y="2699"/>
              <a:ext cx="73" cy="35"/>
            </a:xfrm>
            <a:custGeom>
              <a:avLst/>
              <a:gdLst>
                <a:gd name="T0" fmla="*/ 0 w 82"/>
                <a:gd name="T1" fmla="*/ 16 h 35"/>
                <a:gd name="T2" fmla="*/ 4 w 82"/>
                <a:gd name="T3" fmla="*/ 0 h 35"/>
                <a:gd name="T4" fmla="*/ 19 w 82"/>
                <a:gd name="T5" fmla="*/ 11 h 35"/>
                <a:gd name="T6" fmla="*/ 41 w 82"/>
                <a:gd name="T7" fmla="*/ 0 h 35"/>
                <a:gd name="T8" fmla="*/ 64 w 82"/>
                <a:gd name="T9" fmla="*/ 13 h 35"/>
                <a:gd name="T10" fmla="*/ 59 w 82"/>
                <a:gd name="T11" fmla="*/ 34 h 35"/>
                <a:gd name="T12" fmla="*/ 59 w 82"/>
                <a:gd name="T13" fmla="*/ 16 h 35"/>
                <a:gd name="T14" fmla="*/ 41 w 82"/>
                <a:gd name="T15" fmla="*/ 8 h 35"/>
                <a:gd name="T16" fmla="*/ 29 w 82"/>
                <a:gd name="T17" fmla="*/ 18 h 35"/>
                <a:gd name="T18" fmla="*/ 33 w 82"/>
                <a:gd name="T19" fmla="*/ 32 h 35"/>
                <a:gd name="T20" fmla="*/ 27 w 82"/>
                <a:gd name="T21" fmla="*/ 34 h 35"/>
                <a:gd name="T22" fmla="*/ 0 w 82"/>
                <a:gd name="T23" fmla="*/ 16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2" h="35">
                  <a:moveTo>
                    <a:pt x="0" y="16"/>
                  </a:moveTo>
                  <a:lnTo>
                    <a:pt x="5" y="0"/>
                  </a:lnTo>
                  <a:lnTo>
                    <a:pt x="24" y="11"/>
                  </a:lnTo>
                  <a:lnTo>
                    <a:pt x="52" y="0"/>
                  </a:lnTo>
                  <a:lnTo>
                    <a:pt x="81" y="13"/>
                  </a:lnTo>
                  <a:lnTo>
                    <a:pt x="74" y="34"/>
                  </a:lnTo>
                  <a:lnTo>
                    <a:pt x="74" y="16"/>
                  </a:lnTo>
                  <a:lnTo>
                    <a:pt x="52" y="8"/>
                  </a:lnTo>
                  <a:lnTo>
                    <a:pt x="37" y="18"/>
                  </a:lnTo>
                  <a:lnTo>
                    <a:pt x="42" y="32"/>
                  </a:lnTo>
                  <a:lnTo>
                    <a:pt x="34" y="34"/>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38" name="Freeform 302"/>
            <p:cNvSpPr>
              <a:spLocks/>
            </p:cNvSpPr>
            <p:nvPr/>
          </p:nvSpPr>
          <p:spPr bwMode="auto">
            <a:xfrm>
              <a:off x="4381" y="2880"/>
              <a:ext cx="127" cy="105"/>
            </a:xfrm>
            <a:custGeom>
              <a:avLst/>
              <a:gdLst>
                <a:gd name="T0" fmla="*/ 0 w 142"/>
                <a:gd name="T1" fmla="*/ 0 h 105"/>
                <a:gd name="T2" fmla="*/ 3 w 142"/>
                <a:gd name="T3" fmla="*/ 90 h 105"/>
                <a:gd name="T4" fmla="*/ 20 w 142"/>
                <a:gd name="T5" fmla="*/ 92 h 105"/>
                <a:gd name="T6" fmla="*/ 38 w 142"/>
                <a:gd name="T7" fmla="*/ 64 h 105"/>
                <a:gd name="T8" fmla="*/ 61 w 142"/>
                <a:gd name="T9" fmla="*/ 77 h 105"/>
                <a:gd name="T10" fmla="*/ 77 w 142"/>
                <a:gd name="T11" fmla="*/ 101 h 105"/>
                <a:gd name="T12" fmla="*/ 113 w 142"/>
                <a:gd name="T13" fmla="*/ 104 h 105"/>
                <a:gd name="T14" fmla="*/ 71 w 142"/>
                <a:gd name="T15" fmla="*/ 64 h 105"/>
                <a:gd name="T16" fmla="*/ 77 w 142"/>
                <a:gd name="T17" fmla="*/ 47 h 105"/>
                <a:gd name="T18" fmla="*/ 56 w 142"/>
                <a:gd name="T19" fmla="*/ 40 h 105"/>
                <a:gd name="T20" fmla="*/ 38 w 142"/>
                <a:gd name="T21" fmla="*/ 15 h 105"/>
                <a:gd name="T22" fmla="*/ 0 w 142"/>
                <a:gd name="T23" fmla="*/ 0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 h="105">
                  <a:moveTo>
                    <a:pt x="0" y="0"/>
                  </a:moveTo>
                  <a:lnTo>
                    <a:pt x="3" y="90"/>
                  </a:lnTo>
                  <a:lnTo>
                    <a:pt x="25" y="92"/>
                  </a:lnTo>
                  <a:lnTo>
                    <a:pt x="48" y="64"/>
                  </a:lnTo>
                  <a:lnTo>
                    <a:pt x="76" y="77"/>
                  </a:lnTo>
                  <a:lnTo>
                    <a:pt x="96" y="101"/>
                  </a:lnTo>
                  <a:lnTo>
                    <a:pt x="141" y="104"/>
                  </a:lnTo>
                  <a:lnTo>
                    <a:pt x="88" y="64"/>
                  </a:lnTo>
                  <a:lnTo>
                    <a:pt x="96" y="47"/>
                  </a:lnTo>
                  <a:lnTo>
                    <a:pt x="70" y="40"/>
                  </a:lnTo>
                  <a:lnTo>
                    <a:pt x="48" y="15"/>
                  </a:lnTo>
                  <a:lnTo>
                    <a:pt x="0"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39" name="Freeform 303"/>
            <p:cNvSpPr>
              <a:spLocks/>
            </p:cNvSpPr>
            <p:nvPr/>
          </p:nvSpPr>
          <p:spPr bwMode="auto">
            <a:xfrm>
              <a:off x="4381" y="2880"/>
              <a:ext cx="132" cy="111"/>
            </a:xfrm>
            <a:custGeom>
              <a:avLst/>
              <a:gdLst>
                <a:gd name="T0" fmla="*/ 0 w 148"/>
                <a:gd name="T1" fmla="*/ 0 h 111"/>
                <a:gd name="T2" fmla="*/ 3 w 148"/>
                <a:gd name="T3" fmla="*/ 95 h 111"/>
                <a:gd name="T4" fmla="*/ 21 w 148"/>
                <a:gd name="T5" fmla="*/ 97 h 111"/>
                <a:gd name="T6" fmla="*/ 40 w 148"/>
                <a:gd name="T7" fmla="*/ 68 h 111"/>
                <a:gd name="T8" fmla="*/ 62 w 148"/>
                <a:gd name="T9" fmla="*/ 81 h 111"/>
                <a:gd name="T10" fmla="*/ 79 w 148"/>
                <a:gd name="T11" fmla="*/ 107 h 111"/>
                <a:gd name="T12" fmla="*/ 117 w 148"/>
                <a:gd name="T13" fmla="*/ 110 h 111"/>
                <a:gd name="T14" fmla="*/ 73 w 148"/>
                <a:gd name="T15" fmla="*/ 68 h 111"/>
                <a:gd name="T16" fmla="*/ 79 w 148"/>
                <a:gd name="T17" fmla="*/ 50 h 111"/>
                <a:gd name="T18" fmla="*/ 58 w 148"/>
                <a:gd name="T19" fmla="*/ 42 h 111"/>
                <a:gd name="T20" fmla="*/ 40 w 148"/>
                <a:gd name="T21" fmla="*/ 16 h 111"/>
                <a:gd name="T22" fmla="*/ 0 w 148"/>
                <a:gd name="T23" fmla="*/ 0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8" h="111">
                  <a:moveTo>
                    <a:pt x="0" y="0"/>
                  </a:moveTo>
                  <a:lnTo>
                    <a:pt x="3" y="95"/>
                  </a:lnTo>
                  <a:lnTo>
                    <a:pt x="26" y="97"/>
                  </a:lnTo>
                  <a:lnTo>
                    <a:pt x="50" y="68"/>
                  </a:lnTo>
                  <a:lnTo>
                    <a:pt x="79" y="81"/>
                  </a:lnTo>
                  <a:lnTo>
                    <a:pt x="100" y="107"/>
                  </a:lnTo>
                  <a:lnTo>
                    <a:pt x="147" y="110"/>
                  </a:lnTo>
                  <a:lnTo>
                    <a:pt x="92" y="68"/>
                  </a:lnTo>
                  <a:lnTo>
                    <a:pt x="100" y="50"/>
                  </a:lnTo>
                  <a:lnTo>
                    <a:pt x="73" y="42"/>
                  </a:lnTo>
                  <a:lnTo>
                    <a:pt x="5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40" name="Freeform 304"/>
            <p:cNvSpPr>
              <a:spLocks/>
            </p:cNvSpPr>
            <p:nvPr/>
          </p:nvSpPr>
          <p:spPr bwMode="auto">
            <a:xfrm>
              <a:off x="4477" y="2901"/>
              <a:ext cx="47" cy="27"/>
            </a:xfrm>
            <a:custGeom>
              <a:avLst/>
              <a:gdLst>
                <a:gd name="T0" fmla="*/ 0 w 52"/>
                <a:gd name="T1" fmla="*/ 17 h 27"/>
                <a:gd name="T2" fmla="*/ 26 w 52"/>
                <a:gd name="T3" fmla="*/ 26 h 27"/>
                <a:gd name="T4" fmla="*/ 42 w 52"/>
                <a:gd name="T5" fmla="*/ 7 h 27"/>
                <a:gd name="T6" fmla="*/ 36 w 52"/>
                <a:gd name="T7" fmla="*/ 0 h 27"/>
                <a:gd name="T8" fmla="*/ 32 w 52"/>
                <a:gd name="T9" fmla="*/ 8 h 27"/>
                <a:gd name="T10" fmla="*/ 0 w 52"/>
                <a:gd name="T11" fmla="*/ 17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27">
                  <a:moveTo>
                    <a:pt x="0" y="17"/>
                  </a:moveTo>
                  <a:lnTo>
                    <a:pt x="32" y="26"/>
                  </a:lnTo>
                  <a:lnTo>
                    <a:pt x="51" y="7"/>
                  </a:lnTo>
                  <a:lnTo>
                    <a:pt x="44" y="0"/>
                  </a:lnTo>
                  <a:lnTo>
                    <a:pt x="39" y="8"/>
                  </a:lnTo>
                  <a:lnTo>
                    <a:pt x="0" y="17"/>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41" name="Freeform 305"/>
            <p:cNvSpPr>
              <a:spLocks/>
            </p:cNvSpPr>
            <p:nvPr/>
          </p:nvSpPr>
          <p:spPr bwMode="auto">
            <a:xfrm>
              <a:off x="4477" y="2901"/>
              <a:ext cx="52" cy="33"/>
            </a:xfrm>
            <a:custGeom>
              <a:avLst/>
              <a:gdLst>
                <a:gd name="T0" fmla="*/ 0 w 58"/>
                <a:gd name="T1" fmla="*/ 21 h 33"/>
                <a:gd name="T2" fmla="*/ 29 w 58"/>
                <a:gd name="T3" fmla="*/ 32 h 33"/>
                <a:gd name="T4" fmla="*/ 46 w 58"/>
                <a:gd name="T5" fmla="*/ 8 h 33"/>
                <a:gd name="T6" fmla="*/ 39 w 58"/>
                <a:gd name="T7" fmla="*/ 0 h 33"/>
                <a:gd name="T8" fmla="*/ 35 w 58"/>
                <a:gd name="T9" fmla="*/ 10 h 33"/>
                <a:gd name="T10" fmla="*/ 0 w 58"/>
                <a:gd name="T11" fmla="*/ 21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33">
                  <a:moveTo>
                    <a:pt x="0" y="21"/>
                  </a:moveTo>
                  <a:lnTo>
                    <a:pt x="36" y="32"/>
                  </a:lnTo>
                  <a:lnTo>
                    <a:pt x="57" y="8"/>
                  </a:lnTo>
                  <a:lnTo>
                    <a:pt x="49" y="0"/>
                  </a:lnTo>
                  <a:lnTo>
                    <a:pt x="44" y="10"/>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42" name="Freeform 306"/>
            <p:cNvSpPr>
              <a:spLocks/>
            </p:cNvSpPr>
            <p:nvPr/>
          </p:nvSpPr>
          <p:spPr bwMode="auto">
            <a:xfrm>
              <a:off x="4512" y="2883"/>
              <a:ext cx="24" cy="21"/>
            </a:xfrm>
            <a:custGeom>
              <a:avLst/>
              <a:gdLst>
                <a:gd name="T0" fmla="*/ 0 w 27"/>
                <a:gd name="T1" fmla="*/ 0 h 21"/>
                <a:gd name="T2" fmla="*/ 13 w 27"/>
                <a:gd name="T3" fmla="*/ 8 h 21"/>
                <a:gd name="T4" fmla="*/ 20 w 27"/>
                <a:gd name="T5" fmla="*/ 20 h 21"/>
                <a:gd name="T6" fmla="*/ 20 w 27"/>
                <a:gd name="T7" fmla="*/ 12 h 21"/>
                <a:gd name="T8" fmla="*/ 0 w 27"/>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1">
                  <a:moveTo>
                    <a:pt x="0" y="0"/>
                  </a:moveTo>
                  <a:lnTo>
                    <a:pt x="17" y="8"/>
                  </a:lnTo>
                  <a:lnTo>
                    <a:pt x="26" y="20"/>
                  </a:lnTo>
                  <a:lnTo>
                    <a:pt x="26" y="12"/>
                  </a:lnTo>
                  <a:lnTo>
                    <a:pt x="0"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43" name="Freeform 307"/>
            <p:cNvSpPr>
              <a:spLocks/>
            </p:cNvSpPr>
            <p:nvPr/>
          </p:nvSpPr>
          <p:spPr bwMode="auto">
            <a:xfrm>
              <a:off x="4512" y="2883"/>
              <a:ext cx="29" cy="27"/>
            </a:xfrm>
            <a:custGeom>
              <a:avLst/>
              <a:gdLst>
                <a:gd name="T0" fmla="*/ 0 w 33"/>
                <a:gd name="T1" fmla="*/ 0 h 27"/>
                <a:gd name="T2" fmla="*/ 16 w 33"/>
                <a:gd name="T3" fmla="*/ 10 h 27"/>
                <a:gd name="T4" fmla="*/ 25 w 33"/>
                <a:gd name="T5" fmla="*/ 26 h 27"/>
                <a:gd name="T6" fmla="*/ 25 w 33"/>
                <a:gd name="T7" fmla="*/ 16 h 27"/>
                <a:gd name="T8" fmla="*/ 0 w 33"/>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27">
                  <a:moveTo>
                    <a:pt x="0" y="0"/>
                  </a:moveTo>
                  <a:lnTo>
                    <a:pt x="21" y="10"/>
                  </a:lnTo>
                  <a:lnTo>
                    <a:pt x="32" y="26"/>
                  </a:lnTo>
                  <a:lnTo>
                    <a:pt x="32"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44" name="Freeform 308"/>
            <p:cNvSpPr>
              <a:spLocks/>
            </p:cNvSpPr>
            <p:nvPr/>
          </p:nvSpPr>
          <p:spPr bwMode="auto">
            <a:xfrm>
              <a:off x="1719" y="3127"/>
              <a:ext cx="103" cy="120"/>
            </a:xfrm>
            <a:custGeom>
              <a:avLst/>
              <a:gdLst>
                <a:gd name="T0" fmla="*/ 0 w 116"/>
                <a:gd name="T1" fmla="*/ 45 h 120"/>
                <a:gd name="T2" fmla="*/ 8 w 116"/>
                <a:gd name="T3" fmla="*/ 7 h 120"/>
                <a:gd name="T4" fmla="*/ 39 w 116"/>
                <a:gd name="T5" fmla="*/ 0 h 120"/>
                <a:gd name="T6" fmla="*/ 50 w 116"/>
                <a:gd name="T7" fmla="*/ 11 h 120"/>
                <a:gd name="T8" fmla="*/ 52 w 116"/>
                <a:gd name="T9" fmla="*/ 39 h 120"/>
                <a:gd name="T10" fmla="*/ 75 w 116"/>
                <a:gd name="T11" fmla="*/ 45 h 120"/>
                <a:gd name="T12" fmla="*/ 79 w 116"/>
                <a:gd name="T13" fmla="*/ 68 h 120"/>
                <a:gd name="T14" fmla="*/ 91 w 116"/>
                <a:gd name="T15" fmla="*/ 69 h 120"/>
                <a:gd name="T16" fmla="*/ 91 w 116"/>
                <a:gd name="T17" fmla="*/ 91 h 120"/>
                <a:gd name="T18" fmla="*/ 76 w 116"/>
                <a:gd name="T19" fmla="*/ 119 h 120"/>
                <a:gd name="T20" fmla="*/ 45 w 116"/>
                <a:gd name="T21" fmla="*/ 117 h 120"/>
                <a:gd name="T22" fmla="*/ 52 w 116"/>
                <a:gd name="T23" fmla="*/ 87 h 120"/>
                <a:gd name="T24" fmla="*/ 0 w 116"/>
                <a:gd name="T25" fmla="*/ 45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6" h="120">
                  <a:moveTo>
                    <a:pt x="0" y="45"/>
                  </a:moveTo>
                  <a:lnTo>
                    <a:pt x="10" y="7"/>
                  </a:lnTo>
                  <a:lnTo>
                    <a:pt x="49" y="0"/>
                  </a:lnTo>
                  <a:lnTo>
                    <a:pt x="63" y="11"/>
                  </a:lnTo>
                  <a:lnTo>
                    <a:pt x="65" y="39"/>
                  </a:lnTo>
                  <a:lnTo>
                    <a:pt x="95" y="45"/>
                  </a:lnTo>
                  <a:lnTo>
                    <a:pt x="100" y="68"/>
                  </a:lnTo>
                  <a:lnTo>
                    <a:pt x="115" y="69"/>
                  </a:lnTo>
                  <a:lnTo>
                    <a:pt x="115" y="91"/>
                  </a:lnTo>
                  <a:lnTo>
                    <a:pt x="97" y="119"/>
                  </a:lnTo>
                  <a:lnTo>
                    <a:pt x="57" y="117"/>
                  </a:lnTo>
                  <a:lnTo>
                    <a:pt x="65" y="87"/>
                  </a:lnTo>
                  <a:lnTo>
                    <a:pt x="0" y="45"/>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45" name="Freeform 309"/>
            <p:cNvSpPr>
              <a:spLocks/>
            </p:cNvSpPr>
            <p:nvPr/>
          </p:nvSpPr>
          <p:spPr bwMode="auto">
            <a:xfrm>
              <a:off x="1719" y="3127"/>
              <a:ext cx="109" cy="126"/>
            </a:xfrm>
            <a:custGeom>
              <a:avLst/>
              <a:gdLst>
                <a:gd name="T0" fmla="*/ 0 w 122"/>
                <a:gd name="T1" fmla="*/ 47 h 126"/>
                <a:gd name="T2" fmla="*/ 9 w 122"/>
                <a:gd name="T3" fmla="*/ 7 h 126"/>
                <a:gd name="T4" fmla="*/ 41 w 122"/>
                <a:gd name="T5" fmla="*/ 0 h 126"/>
                <a:gd name="T6" fmla="*/ 53 w 122"/>
                <a:gd name="T7" fmla="*/ 12 h 126"/>
                <a:gd name="T8" fmla="*/ 55 w 122"/>
                <a:gd name="T9" fmla="*/ 41 h 126"/>
                <a:gd name="T10" fmla="*/ 80 w 122"/>
                <a:gd name="T11" fmla="*/ 47 h 126"/>
                <a:gd name="T12" fmla="*/ 84 w 122"/>
                <a:gd name="T13" fmla="*/ 71 h 126"/>
                <a:gd name="T14" fmla="*/ 96 w 122"/>
                <a:gd name="T15" fmla="*/ 73 h 126"/>
                <a:gd name="T16" fmla="*/ 96 w 122"/>
                <a:gd name="T17" fmla="*/ 96 h 126"/>
                <a:gd name="T18" fmla="*/ 81 w 122"/>
                <a:gd name="T19" fmla="*/ 125 h 126"/>
                <a:gd name="T20" fmla="*/ 48 w 122"/>
                <a:gd name="T21" fmla="*/ 123 h 126"/>
                <a:gd name="T22" fmla="*/ 55 w 122"/>
                <a:gd name="T23" fmla="*/ 91 h 126"/>
                <a:gd name="T24" fmla="*/ 0 w 122"/>
                <a:gd name="T25" fmla="*/ 47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 h="126">
                  <a:moveTo>
                    <a:pt x="0" y="47"/>
                  </a:moveTo>
                  <a:lnTo>
                    <a:pt x="11" y="7"/>
                  </a:lnTo>
                  <a:lnTo>
                    <a:pt x="52" y="0"/>
                  </a:lnTo>
                  <a:lnTo>
                    <a:pt x="66" y="12"/>
                  </a:lnTo>
                  <a:lnTo>
                    <a:pt x="68" y="41"/>
                  </a:lnTo>
                  <a:lnTo>
                    <a:pt x="100" y="47"/>
                  </a:lnTo>
                  <a:lnTo>
                    <a:pt x="105" y="71"/>
                  </a:lnTo>
                  <a:lnTo>
                    <a:pt x="121" y="73"/>
                  </a:lnTo>
                  <a:lnTo>
                    <a:pt x="121" y="96"/>
                  </a:lnTo>
                  <a:lnTo>
                    <a:pt x="102" y="125"/>
                  </a:lnTo>
                  <a:lnTo>
                    <a:pt x="60" y="123"/>
                  </a:lnTo>
                  <a:lnTo>
                    <a:pt x="68" y="91"/>
                  </a:lnTo>
                  <a:lnTo>
                    <a:pt x="0"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46" name="Freeform 310"/>
            <p:cNvSpPr>
              <a:spLocks/>
            </p:cNvSpPr>
            <p:nvPr/>
          </p:nvSpPr>
          <p:spPr bwMode="auto">
            <a:xfrm>
              <a:off x="1477" y="2843"/>
              <a:ext cx="156" cy="260"/>
            </a:xfrm>
            <a:custGeom>
              <a:avLst/>
              <a:gdLst>
                <a:gd name="T0" fmla="*/ 0 w 176"/>
                <a:gd name="T1" fmla="*/ 60 h 260"/>
                <a:gd name="T2" fmla="*/ 3 w 176"/>
                <a:gd name="T3" fmla="*/ 82 h 260"/>
                <a:gd name="T4" fmla="*/ 26 w 176"/>
                <a:gd name="T5" fmla="*/ 118 h 260"/>
                <a:gd name="T6" fmla="*/ 57 w 176"/>
                <a:gd name="T7" fmla="*/ 203 h 260"/>
                <a:gd name="T8" fmla="*/ 121 w 176"/>
                <a:gd name="T9" fmla="*/ 259 h 260"/>
                <a:gd name="T10" fmla="*/ 129 w 176"/>
                <a:gd name="T11" fmla="*/ 251 h 260"/>
                <a:gd name="T12" fmla="*/ 134 w 176"/>
                <a:gd name="T13" fmla="*/ 231 h 260"/>
                <a:gd name="T14" fmla="*/ 126 w 176"/>
                <a:gd name="T15" fmla="*/ 226 h 260"/>
                <a:gd name="T16" fmla="*/ 131 w 176"/>
                <a:gd name="T17" fmla="*/ 221 h 260"/>
                <a:gd name="T18" fmla="*/ 137 w 176"/>
                <a:gd name="T19" fmla="*/ 175 h 260"/>
                <a:gd name="T20" fmla="*/ 128 w 176"/>
                <a:gd name="T21" fmla="*/ 154 h 260"/>
                <a:gd name="T22" fmla="*/ 121 w 176"/>
                <a:gd name="T23" fmla="*/ 154 h 260"/>
                <a:gd name="T24" fmla="*/ 121 w 176"/>
                <a:gd name="T25" fmla="*/ 131 h 260"/>
                <a:gd name="T26" fmla="*/ 105 w 176"/>
                <a:gd name="T27" fmla="*/ 141 h 260"/>
                <a:gd name="T28" fmla="*/ 92 w 176"/>
                <a:gd name="T29" fmla="*/ 131 h 260"/>
                <a:gd name="T30" fmla="*/ 82 w 176"/>
                <a:gd name="T31" fmla="*/ 106 h 260"/>
                <a:gd name="T32" fmla="*/ 98 w 176"/>
                <a:gd name="T33" fmla="*/ 72 h 260"/>
                <a:gd name="T34" fmla="*/ 126 w 176"/>
                <a:gd name="T35" fmla="*/ 57 h 260"/>
                <a:gd name="T36" fmla="*/ 121 w 176"/>
                <a:gd name="T37" fmla="*/ 52 h 260"/>
                <a:gd name="T38" fmla="*/ 122 w 176"/>
                <a:gd name="T39" fmla="*/ 36 h 260"/>
                <a:gd name="T40" fmla="*/ 92 w 176"/>
                <a:gd name="T41" fmla="*/ 31 h 260"/>
                <a:gd name="T42" fmla="*/ 66 w 176"/>
                <a:gd name="T43" fmla="*/ 0 h 260"/>
                <a:gd name="T44" fmla="*/ 62 w 176"/>
                <a:gd name="T45" fmla="*/ 21 h 260"/>
                <a:gd name="T46" fmla="*/ 36 w 176"/>
                <a:gd name="T47" fmla="*/ 44 h 260"/>
                <a:gd name="T48" fmla="*/ 22 w 176"/>
                <a:gd name="T49" fmla="*/ 66 h 260"/>
                <a:gd name="T50" fmla="*/ 9 w 176"/>
                <a:gd name="T51" fmla="*/ 62 h 260"/>
                <a:gd name="T52" fmla="*/ 9 w 176"/>
                <a:gd name="T53" fmla="*/ 47 h 260"/>
                <a:gd name="T54" fmla="*/ 0 w 176"/>
                <a:gd name="T55" fmla="*/ 60 h 2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6" h="260">
                  <a:moveTo>
                    <a:pt x="0" y="60"/>
                  </a:moveTo>
                  <a:lnTo>
                    <a:pt x="3" y="82"/>
                  </a:lnTo>
                  <a:lnTo>
                    <a:pt x="33" y="118"/>
                  </a:lnTo>
                  <a:lnTo>
                    <a:pt x="72" y="203"/>
                  </a:lnTo>
                  <a:lnTo>
                    <a:pt x="153" y="259"/>
                  </a:lnTo>
                  <a:lnTo>
                    <a:pt x="165" y="251"/>
                  </a:lnTo>
                  <a:lnTo>
                    <a:pt x="170" y="231"/>
                  </a:lnTo>
                  <a:lnTo>
                    <a:pt x="160" y="226"/>
                  </a:lnTo>
                  <a:lnTo>
                    <a:pt x="167" y="221"/>
                  </a:lnTo>
                  <a:lnTo>
                    <a:pt x="175" y="175"/>
                  </a:lnTo>
                  <a:lnTo>
                    <a:pt x="162" y="154"/>
                  </a:lnTo>
                  <a:lnTo>
                    <a:pt x="153" y="154"/>
                  </a:lnTo>
                  <a:lnTo>
                    <a:pt x="153" y="131"/>
                  </a:lnTo>
                  <a:lnTo>
                    <a:pt x="134" y="141"/>
                  </a:lnTo>
                  <a:lnTo>
                    <a:pt x="117" y="131"/>
                  </a:lnTo>
                  <a:lnTo>
                    <a:pt x="104" y="106"/>
                  </a:lnTo>
                  <a:lnTo>
                    <a:pt x="125" y="72"/>
                  </a:lnTo>
                  <a:lnTo>
                    <a:pt x="160" y="57"/>
                  </a:lnTo>
                  <a:lnTo>
                    <a:pt x="153" y="52"/>
                  </a:lnTo>
                  <a:lnTo>
                    <a:pt x="156" y="36"/>
                  </a:lnTo>
                  <a:lnTo>
                    <a:pt x="117" y="31"/>
                  </a:lnTo>
                  <a:lnTo>
                    <a:pt x="84" y="0"/>
                  </a:lnTo>
                  <a:lnTo>
                    <a:pt x="79" y="21"/>
                  </a:lnTo>
                  <a:lnTo>
                    <a:pt x="46" y="44"/>
                  </a:lnTo>
                  <a:lnTo>
                    <a:pt x="28" y="66"/>
                  </a:lnTo>
                  <a:lnTo>
                    <a:pt x="11" y="62"/>
                  </a:lnTo>
                  <a:lnTo>
                    <a:pt x="11" y="47"/>
                  </a:lnTo>
                  <a:lnTo>
                    <a:pt x="0" y="6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47" name="Freeform 311"/>
            <p:cNvSpPr>
              <a:spLocks/>
            </p:cNvSpPr>
            <p:nvPr/>
          </p:nvSpPr>
          <p:spPr bwMode="auto">
            <a:xfrm>
              <a:off x="1477" y="2843"/>
              <a:ext cx="161" cy="266"/>
            </a:xfrm>
            <a:custGeom>
              <a:avLst/>
              <a:gdLst>
                <a:gd name="T0" fmla="*/ 0 w 182"/>
                <a:gd name="T1" fmla="*/ 61 h 266"/>
                <a:gd name="T2" fmla="*/ 3 w 182"/>
                <a:gd name="T3" fmla="*/ 84 h 266"/>
                <a:gd name="T4" fmla="*/ 27 w 182"/>
                <a:gd name="T5" fmla="*/ 121 h 266"/>
                <a:gd name="T6" fmla="*/ 58 w 182"/>
                <a:gd name="T7" fmla="*/ 208 h 266"/>
                <a:gd name="T8" fmla="*/ 124 w 182"/>
                <a:gd name="T9" fmla="*/ 265 h 266"/>
                <a:gd name="T10" fmla="*/ 134 w 182"/>
                <a:gd name="T11" fmla="*/ 257 h 266"/>
                <a:gd name="T12" fmla="*/ 138 w 182"/>
                <a:gd name="T13" fmla="*/ 236 h 266"/>
                <a:gd name="T14" fmla="*/ 130 w 182"/>
                <a:gd name="T15" fmla="*/ 231 h 266"/>
                <a:gd name="T16" fmla="*/ 135 w 182"/>
                <a:gd name="T17" fmla="*/ 226 h 266"/>
                <a:gd name="T18" fmla="*/ 142 w 182"/>
                <a:gd name="T19" fmla="*/ 179 h 266"/>
                <a:gd name="T20" fmla="*/ 132 w 182"/>
                <a:gd name="T21" fmla="*/ 158 h 266"/>
                <a:gd name="T22" fmla="*/ 124 w 182"/>
                <a:gd name="T23" fmla="*/ 158 h 266"/>
                <a:gd name="T24" fmla="*/ 124 w 182"/>
                <a:gd name="T25" fmla="*/ 134 h 266"/>
                <a:gd name="T26" fmla="*/ 109 w 182"/>
                <a:gd name="T27" fmla="*/ 144 h 266"/>
                <a:gd name="T28" fmla="*/ 95 w 182"/>
                <a:gd name="T29" fmla="*/ 134 h 266"/>
                <a:gd name="T30" fmla="*/ 85 w 182"/>
                <a:gd name="T31" fmla="*/ 108 h 266"/>
                <a:gd name="T32" fmla="*/ 101 w 182"/>
                <a:gd name="T33" fmla="*/ 74 h 266"/>
                <a:gd name="T34" fmla="*/ 130 w 182"/>
                <a:gd name="T35" fmla="*/ 58 h 266"/>
                <a:gd name="T36" fmla="*/ 124 w 182"/>
                <a:gd name="T37" fmla="*/ 53 h 266"/>
                <a:gd name="T38" fmla="*/ 126 w 182"/>
                <a:gd name="T39" fmla="*/ 37 h 266"/>
                <a:gd name="T40" fmla="*/ 95 w 182"/>
                <a:gd name="T41" fmla="*/ 32 h 266"/>
                <a:gd name="T42" fmla="*/ 68 w 182"/>
                <a:gd name="T43" fmla="*/ 0 h 266"/>
                <a:gd name="T44" fmla="*/ 65 w 182"/>
                <a:gd name="T45" fmla="*/ 21 h 266"/>
                <a:gd name="T46" fmla="*/ 37 w 182"/>
                <a:gd name="T47" fmla="*/ 45 h 266"/>
                <a:gd name="T48" fmla="*/ 23 w 182"/>
                <a:gd name="T49" fmla="*/ 68 h 266"/>
                <a:gd name="T50" fmla="*/ 9 w 182"/>
                <a:gd name="T51" fmla="*/ 63 h 266"/>
                <a:gd name="T52" fmla="*/ 9 w 182"/>
                <a:gd name="T53" fmla="*/ 48 h 266"/>
                <a:gd name="T54" fmla="*/ 0 w 182"/>
                <a:gd name="T55" fmla="*/ 61 h 2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2" h="266">
                  <a:moveTo>
                    <a:pt x="0" y="61"/>
                  </a:moveTo>
                  <a:lnTo>
                    <a:pt x="3" y="84"/>
                  </a:lnTo>
                  <a:lnTo>
                    <a:pt x="34" y="121"/>
                  </a:lnTo>
                  <a:lnTo>
                    <a:pt x="74" y="208"/>
                  </a:lnTo>
                  <a:lnTo>
                    <a:pt x="158" y="265"/>
                  </a:lnTo>
                  <a:lnTo>
                    <a:pt x="171" y="257"/>
                  </a:lnTo>
                  <a:lnTo>
                    <a:pt x="176" y="236"/>
                  </a:lnTo>
                  <a:lnTo>
                    <a:pt x="166" y="231"/>
                  </a:lnTo>
                  <a:lnTo>
                    <a:pt x="173" y="226"/>
                  </a:lnTo>
                  <a:lnTo>
                    <a:pt x="181" y="179"/>
                  </a:lnTo>
                  <a:lnTo>
                    <a:pt x="168" y="158"/>
                  </a:lnTo>
                  <a:lnTo>
                    <a:pt x="158" y="158"/>
                  </a:lnTo>
                  <a:lnTo>
                    <a:pt x="158" y="134"/>
                  </a:lnTo>
                  <a:lnTo>
                    <a:pt x="139" y="144"/>
                  </a:lnTo>
                  <a:lnTo>
                    <a:pt x="121" y="134"/>
                  </a:lnTo>
                  <a:lnTo>
                    <a:pt x="108" y="108"/>
                  </a:lnTo>
                  <a:lnTo>
                    <a:pt x="129" y="74"/>
                  </a:lnTo>
                  <a:lnTo>
                    <a:pt x="166" y="58"/>
                  </a:lnTo>
                  <a:lnTo>
                    <a:pt x="158" y="53"/>
                  </a:lnTo>
                  <a:lnTo>
                    <a:pt x="161" y="37"/>
                  </a:lnTo>
                  <a:lnTo>
                    <a:pt x="121" y="32"/>
                  </a:lnTo>
                  <a:lnTo>
                    <a:pt x="87" y="0"/>
                  </a:lnTo>
                  <a:lnTo>
                    <a:pt x="82" y="21"/>
                  </a:lnTo>
                  <a:lnTo>
                    <a:pt x="48" y="45"/>
                  </a:lnTo>
                  <a:lnTo>
                    <a:pt x="29" y="68"/>
                  </a:lnTo>
                  <a:lnTo>
                    <a:pt x="11" y="63"/>
                  </a:lnTo>
                  <a:lnTo>
                    <a:pt x="11" y="48"/>
                  </a:lnTo>
                  <a:lnTo>
                    <a:pt x="0" y="6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48" name="Freeform 312"/>
            <p:cNvSpPr>
              <a:spLocks/>
            </p:cNvSpPr>
            <p:nvPr/>
          </p:nvSpPr>
          <p:spPr bwMode="auto">
            <a:xfrm>
              <a:off x="4069" y="2670"/>
              <a:ext cx="26" cy="40"/>
            </a:xfrm>
            <a:custGeom>
              <a:avLst/>
              <a:gdLst>
                <a:gd name="T0" fmla="*/ 0 w 29"/>
                <a:gd name="T1" fmla="*/ 39 h 40"/>
                <a:gd name="T2" fmla="*/ 15 w 29"/>
                <a:gd name="T3" fmla="*/ 21 h 40"/>
                <a:gd name="T4" fmla="*/ 22 w 29"/>
                <a:gd name="T5" fmla="*/ 0 h 40"/>
                <a:gd name="T6" fmla="*/ 0 w 29"/>
                <a:gd name="T7" fmla="*/ 39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40">
                  <a:moveTo>
                    <a:pt x="0" y="39"/>
                  </a:moveTo>
                  <a:lnTo>
                    <a:pt x="19" y="21"/>
                  </a:lnTo>
                  <a:lnTo>
                    <a:pt x="28" y="0"/>
                  </a:lnTo>
                  <a:lnTo>
                    <a:pt x="0" y="39"/>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49" name="Freeform 313"/>
            <p:cNvSpPr>
              <a:spLocks/>
            </p:cNvSpPr>
            <p:nvPr/>
          </p:nvSpPr>
          <p:spPr bwMode="auto">
            <a:xfrm>
              <a:off x="4069" y="2670"/>
              <a:ext cx="32" cy="46"/>
            </a:xfrm>
            <a:custGeom>
              <a:avLst/>
              <a:gdLst>
                <a:gd name="T0" fmla="*/ 0 w 35"/>
                <a:gd name="T1" fmla="*/ 45 h 46"/>
                <a:gd name="T2" fmla="*/ 19 w 35"/>
                <a:gd name="T3" fmla="*/ 24 h 46"/>
                <a:gd name="T4" fmla="*/ 28 w 35"/>
                <a:gd name="T5" fmla="*/ 0 h 46"/>
                <a:gd name="T6" fmla="*/ 0 w 35"/>
                <a:gd name="T7" fmla="*/ 45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46">
                  <a:moveTo>
                    <a:pt x="0" y="45"/>
                  </a:moveTo>
                  <a:lnTo>
                    <a:pt x="23" y="24"/>
                  </a:lnTo>
                  <a:lnTo>
                    <a:pt x="34" y="0"/>
                  </a:lnTo>
                  <a:lnTo>
                    <a:pt x="0" y="4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50" name="Freeform 314"/>
            <p:cNvSpPr>
              <a:spLocks/>
            </p:cNvSpPr>
            <p:nvPr/>
          </p:nvSpPr>
          <p:spPr bwMode="auto">
            <a:xfrm>
              <a:off x="4107" y="2565"/>
              <a:ext cx="49" cy="85"/>
            </a:xfrm>
            <a:custGeom>
              <a:avLst/>
              <a:gdLst>
                <a:gd name="T0" fmla="*/ 0 w 55"/>
                <a:gd name="T1" fmla="*/ 32 h 85"/>
                <a:gd name="T2" fmla="*/ 4 w 55"/>
                <a:gd name="T3" fmla="*/ 0 h 85"/>
                <a:gd name="T4" fmla="*/ 22 w 55"/>
                <a:gd name="T5" fmla="*/ 0 h 85"/>
                <a:gd name="T6" fmla="*/ 26 w 55"/>
                <a:gd name="T7" fmla="*/ 22 h 85"/>
                <a:gd name="T8" fmla="*/ 14 w 55"/>
                <a:gd name="T9" fmla="*/ 47 h 85"/>
                <a:gd name="T10" fmla="*/ 17 w 55"/>
                <a:gd name="T11" fmla="*/ 57 h 85"/>
                <a:gd name="T12" fmla="*/ 40 w 55"/>
                <a:gd name="T13" fmla="*/ 64 h 85"/>
                <a:gd name="T14" fmla="*/ 43 w 55"/>
                <a:gd name="T15" fmla="*/ 84 h 85"/>
                <a:gd name="T16" fmla="*/ 28 w 55"/>
                <a:gd name="T17" fmla="*/ 64 h 85"/>
                <a:gd name="T18" fmla="*/ 28 w 55"/>
                <a:gd name="T19" fmla="*/ 76 h 85"/>
                <a:gd name="T20" fmla="*/ 4 w 55"/>
                <a:gd name="T21" fmla="*/ 64 h 85"/>
                <a:gd name="T22" fmla="*/ 0 w 55"/>
                <a:gd name="T23" fmla="*/ 32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85">
                  <a:moveTo>
                    <a:pt x="0" y="32"/>
                  </a:moveTo>
                  <a:lnTo>
                    <a:pt x="6" y="0"/>
                  </a:lnTo>
                  <a:lnTo>
                    <a:pt x="28" y="0"/>
                  </a:lnTo>
                  <a:lnTo>
                    <a:pt x="32" y="22"/>
                  </a:lnTo>
                  <a:lnTo>
                    <a:pt x="18" y="47"/>
                  </a:lnTo>
                  <a:lnTo>
                    <a:pt x="21" y="57"/>
                  </a:lnTo>
                  <a:lnTo>
                    <a:pt x="51" y="64"/>
                  </a:lnTo>
                  <a:lnTo>
                    <a:pt x="54" y="84"/>
                  </a:lnTo>
                  <a:lnTo>
                    <a:pt x="35" y="64"/>
                  </a:lnTo>
                  <a:lnTo>
                    <a:pt x="35" y="76"/>
                  </a:lnTo>
                  <a:lnTo>
                    <a:pt x="6" y="64"/>
                  </a:lnTo>
                  <a:lnTo>
                    <a:pt x="0" y="3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51" name="Freeform 315"/>
            <p:cNvSpPr>
              <a:spLocks/>
            </p:cNvSpPr>
            <p:nvPr/>
          </p:nvSpPr>
          <p:spPr bwMode="auto">
            <a:xfrm>
              <a:off x="4107" y="2565"/>
              <a:ext cx="54" cy="91"/>
            </a:xfrm>
            <a:custGeom>
              <a:avLst/>
              <a:gdLst>
                <a:gd name="T0" fmla="*/ 0 w 61"/>
                <a:gd name="T1" fmla="*/ 34 h 91"/>
                <a:gd name="T2" fmla="*/ 5 w 61"/>
                <a:gd name="T3" fmla="*/ 0 h 91"/>
                <a:gd name="T4" fmla="*/ 24 w 61"/>
                <a:gd name="T5" fmla="*/ 0 h 91"/>
                <a:gd name="T6" fmla="*/ 28 w 61"/>
                <a:gd name="T7" fmla="*/ 24 h 91"/>
                <a:gd name="T8" fmla="*/ 16 w 61"/>
                <a:gd name="T9" fmla="*/ 50 h 91"/>
                <a:gd name="T10" fmla="*/ 18 w 61"/>
                <a:gd name="T11" fmla="*/ 61 h 91"/>
                <a:gd name="T12" fmla="*/ 44 w 61"/>
                <a:gd name="T13" fmla="*/ 69 h 91"/>
                <a:gd name="T14" fmla="*/ 47 w 61"/>
                <a:gd name="T15" fmla="*/ 90 h 91"/>
                <a:gd name="T16" fmla="*/ 31 w 61"/>
                <a:gd name="T17" fmla="*/ 69 h 91"/>
                <a:gd name="T18" fmla="*/ 31 w 61"/>
                <a:gd name="T19" fmla="*/ 81 h 91"/>
                <a:gd name="T20" fmla="*/ 5 w 61"/>
                <a:gd name="T21" fmla="*/ 69 h 91"/>
                <a:gd name="T22" fmla="*/ 0 w 61"/>
                <a:gd name="T23" fmla="*/ 34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1" h="91">
                  <a:moveTo>
                    <a:pt x="0" y="34"/>
                  </a:moveTo>
                  <a:lnTo>
                    <a:pt x="7" y="0"/>
                  </a:lnTo>
                  <a:lnTo>
                    <a:pt x="31" y="0"/>
                  </a:lnTo>
                  <a:lnTo>
                    <a:pt x="36" y="24"/>
                  </a:lnTo>
                  <a:lnTo>
                    <a:pt x="20" y="50"/>
                  </a:lnTo>
                  <a:lnTo>
                    <a:pt x="23" y="61"/>
                  </a:lnTo>
                  <a:lnTo>
                    <a:pt x="57" y="69"/>
                  </a:lnTo>
                  <a:lnTo>
                    <a:pt x="60" y="90"/>
                  </a:lnTo>
                  <a:lnTo>
                    <a:pt x="39" y="69"/>
                  </a:lnTo>
                  <a:lnTo>
                    <a:pt x="39" y="81"/>
                  </a:lnTo>
                  <a:lnTo>
                    <a:pt x="7" y="69"/>
                  </a:lnTo>
                  <a:lnTo>
                    <a:pt x="0" y="3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52" name="Freeform 316"/>
            <p:cNvSpPr>
              <a:spLocks/>
            </p:cNvSpPr>
            <p:nvPr/>
          </p:nvSpPr>
          <p:spPr bwMode="auto">
            <a:xfrm>
              <a:off x="4109" y="2639"/>
              <a:ext cx="11" cy="16"/>
            </a:xfrm>
            <a:custGeom>
              <a:avLst/>
              <a:gdLst>
                <a:gd name="T0" fmla="*/ 0 w 13"/>
                <a:gd name="T1" fmla="*/ 0 h 16"/>
                <a:gd name="T2" fmla="*/ 5 w 13"/>
                <a:gd name="T3" fmla="*/ 0 h 16"/>
                <a:gd name="T4" fmla="*/ 8 w 13"/>
                <a:gd name="T5" fmla="*/ 5 h 16"/>
                <a:gd name="T6" fmla="*/ 8 w 13"/>
                <a:gd name="T7" fmla="*/ 15 h 16"/>
                <a:gd name="T8" fmla="*/ 0 w 13"/>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6">
                  <a:moveTo>
                    <a:pt x="0" y="0"/>
                  </a:moveTo>
                  <a:lnTo>
                    <a:pt x="7" y="0"/>
                  </a:lnTo>
                  <a:lnTo>
                    <a:pt x="12" y="5"/>
                  </a:lnTo>
                  <a:lnTo>
                    <a:pt x="11" y="15"/>
                  </a:lnTo>
                  <a:lnTo>
                    <a:pt x="0"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53" name="Freeform 317"/>
            <p:cNvSpPr>
              <a:spLocks/>
            </p:cNvSpPr>
            <p:nvPr/>
          </p:nvSpPr>
          <p:spPr bwMode="auto">
            <a:xfrm>
              <a:off x="4109" y="2639"/>
              <a:ext cx="16" cy="22"/>
            </a:xfrm>
            <a:custGeom>
              <a:avLst/>
              <a:gdLst>
                <a:gd name="T0" fmla="*/ 0 w 19"/>
                <a:gd name="T1" fmla="*/ 0 h 22"/>
                <a:gd name="T2" fmla="*/ 7 w 19"/>
                <a:gd name="T3" fmla="*/ 0 h 22"/>
                <a:gd name="T4" fmla="*/ 13 w 19"/>
                <a:gd name="T5" fmla="*/ 7 h 22"/>
                <a:gd name="T6" fmla="*/ 11 w 19"/>
                <a:gd name="T7" fmla="*/ 21 h 22"/>
                <a:gd name="T8" fmla="*/ 0 w 1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0" y="0"/>
                  </a:moveTo>
                  <a:lnTo>
                    <a:pt x="10" y="0"/>
                  </a:lnTo>
                  <a:lnTo>
                    <a:pt x="18" y="7"/>
                  </a:lnTo>
                  <a:lnTo>
                    <a:pt x="16" y="21"/>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54" name="Freeform 318"/>
            <p:cNvSpPr>
              <a:spLocks/>
            </p:cNvSpPr>
            <p:nvPr/>
          </p:nvSpPr>
          <p:spPr bwMode="auto">
            <a:xfrm>
              <a:off x="4132" y="2665"/>
              <a:ext cx="9" cy="19"/>
            </a:xfrm>
            <a:custGeom>
              <a:avLst/>
              <a:gdLst>
                <a:gd name="T0" fmla="*/ 0 w 11"/>
                <a:gd name="T1" fmla="*/ 0 h 19"/>
                <a:gd name="T2" fmla="*/ 0 w 11"/>
                <a:gd name="T3" fmla="*/ 18 h 19"/>
                <a:gd name="T4" fmla="*/ 7 w 11"/>
                <a:gd name="T5" fmla="*/ 8 h 19"/>
                <a:gd name="T6" fmla="*/ 0 w 11"/>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9">
                  <a:moveTo>
                    <a:pt x="0" y="0"/>
                  </a:moveTo>
                  <a:lnTo>
                    <a:pt x="0" y="18"/>
                  </a:lnTo>
                  <a:lnTo>
                    <a:pt x="10" y="8"/>
                  </a:lnTo>
                  <a:lnTo>
                    <a:pt x="0"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55" name="Freeform 319"/>
            <p:cNvSpPr>
              <a:spLocks/>
            </p:cNvSpPr>
            <p:nvPr/>
          </p:nvSpPr>
          <p:spPr bwMode="auto">
            <a:xfrm>
              <a:off x="4132" y="2665"/>
              <a:ext cx="15" cy="25"/>
            </a:xfrm>
            <a:custGeom>
              <a:avLst/>
              <a:gdLst>
                <a:gd name="T0" fmla="*/ 0 w 17"/>
                <a:gd name="T1" fmla="*/ 0 h 25"/>
                <a:gd name="T2" fmla="*/ 0 w 17"/>
                <a:gd name="T3" fmla="*/ 24 h 25"/>
                <a:gd name="T4" fmla="*/ 12 w 17"/>
                <a:gd name="T5" fmla="*/ 11 h 25"/>
                <a:gd name="T6" fmla="*/ 0 w 17"/>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5">
                  <a:moveTo>
                    <a:pt x="0" y="0"/>
                  </a:moveTo>
                  <a:lnTo>
                    <a:pt x="0" y="24"/>
                  </a:lnTo>
                  <a:lnTo>
                    <a:pt x="16" y="11"/>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56" name="Freeform 320"/>
            <p:cNvSpPr>
              <a:spLocks/>
            </p:cNvSpPr>
            <p:nvPr/>
          </p:nvSpPr>
          <p:spPr bwMode="auto">
            <a:xfrm>
              <a:off x="4132" y="2697"/>
              <a:ext cx="54" cy="55"/>
            </a:xfrm>
            <a:custGeom>
              <a:avLst/>
              <a:gdLst>
                <a:gd name="T0" fmla="*/ 0 w 61"/>
                <a:gd name="T1" fmla="*/ 38 h 55"/>
                <a:gd name="T2" fmla="*/ 11 w 61"/>
                <a:gd name="T3" fmla="*/ 16 h 55"/>
                <a:gd name="T4" fmla="*/ 23 w 61"/>
                <a:gd name="T5" fmla="*/ 18 h 55"/>
                <a:gd name="T6" fmla="*/ 37 w 61"/>
                <a:gd name="T7" fmla="*/ 0 h 55"/>
                <a:gd name="T8" fmla="*/ 47 w 61"/>
                <a:gd name="T9" fmla="*/ 12 h 55"/>
                <a:gd name="T10" fmla="*/ 43 w 61"/>
                <a:gd name="T11" fmla="*/ 44 h 55"/>
                <a:gd name="T12" fmla="*/ 39 w 61"/>
                <a:gd name="T13" fmla="*/ 31 h 55"/>
                <a:gd name="T14" fmla="*/ 35 w 61"/>
                <a:gd name="T15" fmla="*/ 54 h 55"/>
                <a:gd name="T16" fmla="*/ 24 w 61"/>
                <a:gd name="T17" fmla="*/ 47 h 55"/>
                <a:gd name="T18" fmla="*/ 17 w 61"/>
                <a:gd name="T19" fmla="*/ 25 h 55"/>
                <a:gd name="T20" fmla="*/ 0 w 61"/>
                <a:gd name="T21" fmla="*/ 38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55">
                  <a:moveTo>
                    <a:pt x="0" y="38"/>
                  </a:moveTo>
                  <a:lnTo>
                    <a:pt x="13" y="16"/>
                  </a:lnTo>
                  <a:lnTo>
                    <a:pt x="29" y="18"/>
                  </a:lnTo>
                  <a:lnTo>
                    <a:pt x="48" y="0"/>
                  </a:lnTo>
                  <a:lnTo>
                    <a:pt x="60" y="12"/>
                  </a:lnTo>
                  <a:lnTo>
                    <a:pt x="55" y="44"/>
                  </a:lnTo>
                  <a:lnTo>
                    <a:pt x="50" y="31"/>
                  </a:lnTo>
                  <a:lnTo>
                    <a:pt x="45" y="54"/>
                  </a:lnTo>
                  <a:lnTo>
                    <a:pt x="31" y="47"/>
                  </a:lnTo>
                  <a:lnTo>
                    <a:pt x="22" y="25"/>
                  </a:lnTo>
                  <a:lnTo>
                    <a:pt x="0" y="3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57" name="Freeform 321"/>
            <p:cNvSpPr>
              <a:spLocks/>
            </p:cNvSpPr>
            <p:nvPr/>
          </p:nvSpPr>
          <p:spPr bwMode="auto">
            <a:xfrm>
              <a:off x="4132" y="2697"/>
              <a:ext cx="59" cy="61"/>
            </a:xfrm>
            <a:custGeom>
              <a:avLst/>
              <a:gdLst>
                <a:gd name="T0" fmla="*/ 0 w 67"/>
                <a:gd name="T1" fmla="*/ 42 h 61"/>
                <a:gd name="T2" fmla="*/ 11 w 67"/>
                <a:gd name="T3" fmla="*/ 18 h 61"/>
                <a:gd name="T4" fmla="*/ 25 w 67"/>
                <a:gd name="T5" fmla="*/ 20 h 61"/>
                <a:gd name="T6" fmla="*/ 41 w 67"/>
                <a:gd name="T7" fmla="*/ 0 h 61"/>
                <a:gd name="T8" fmla="*/ 51 w 67"/>
                <a:gd name="T9" fmla="*/ 13 h 61"/>
                <a:gd name="T10" fmla="*/ 48 w 67"/>
                <a:gd name="T11" fmla="*/ 49 h 61"/>
                <a:gd name="T12" fmla="*/ 42 w 67"/>
                <a:gd name="T13" fmla="*/ 34 h 61"/>
                <a:gd name="T14" fmla="*/ 39 w 67"/>
                <a:gd name="T15" fmla="*/ 60 h 61"/>
                <a:gd name="T16" fmla="*/ 26 w 67"/>
                <a:gd name="T17" fmla="*/ 52 h 61"/>
                <a:gd name="T18" fmla="*/ 18 w 67"/>
                <a:gd name="T19" fmla="*/ 28 h 61"/>
                <a:gd name="T20" fmla="*/ 0 w 67"/>
                <a:gd name="T21" fmla="*/ 42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1">
                  <a:moveTo>
                    <a:pt x="0" y="42"/>
                  </a:moveTo>
                  <a:lnTo>
                    <a:pt x="14" y="18"/>
                  </a:lnTo>
                  <a:lnTo>
                    <a:pt x="32" y="20"/>
                  </a:lnTo>
                  <a:lnTo>
                    <a:pt x="53" y="0"/>
                  </a:lnTo>
                  <a:lnTo>
                    <a:pt x="66" y="13"/>
                  </a:lnTo>
                  <a:lnTo>
                    <a:pt x="61" y="49"/>
                  </a:lnTo>
                  <a:lnTo>
                    <a:pt x="55" y="34"/>
                  </a:lnTo>
                  <a:lnTo>
                    <a:pt x="50" y="60"/>
                  </a:lnTo>
                  <a:lnTo>
                    <a:pt x="34" y="52"/>
                  </a:lnTo>
                  <a:lnTo>
                    <a:pt x="24" y="28"/>
                  </a:lnTo>
                  <a:lnTo>
                    <a:pt x="0" y="4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58" name="Freeform 322"/>
            <p:cNvSpPr>
              <a:spLocks/>
            </p:cNvSpPr>
            <p:nvPr/>
          </p:nvSpPr>
          <p:spPr bwMode="auto">
            <a:xfrm>
              <a:off x="4137" y="2678"/>
              <a:ext cx="9" cy="22"/>
            </a:xfrm>
            <a:custGeom>
              <a:avLst/>
              <a:gdLst>
                <a:gd name="T0" fmla="*/ 0 w 10"/>
                <a:gd name="T1" fmla="*/ 15 h 22"/>
                <a:gd name="T2" fmla="*/ 3 w 10"/>
                <a:gd name="T3" fmla="*/ 10 h 22"/>
                <a:gd name="T4" fmla="*/ 7 w 10"/>
                <a:gd name="T5" fmla="*/ 0 h 22"/>
                <a:gd name="T6" fmla="*/ 5 w 10"/>
                <a:gd name="T7" fmla="*/ 21 h 22"/>
                <a:gd name="T8" fmla="*/ 0 w 10"/>
                <a:gd name="T9" fmla="*/ 15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2">
                  <a:moveTo>
                    <a:pt x="0" y="15"/>
                  </a:moveTo>
                  <a:lnTo>
                    <a:pt x="3" y="10"/>
                  </a:lnTo>
                  <a:lnTo>
                    <a:pt x="9" y="0"/>
                  </a:lnTo>
                  <a:lnTo>
                    <a:pt x="6" y="21"/>
                  </a:lnTo>
                  <a:lnTo>
                    <a:pt x="0" y="1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59" name="Freeform 323"/>
            <p:cNvSpPr>
              <a:spLocks/>
            </p:cNvSpPr>
            <p:nvPr/>
          </p:nvSpPr>
          <p:spPr bwMode="auto">
            <a:xfrm>
              <a:off x="4137" y="2678"/>
              <a:ext cx="14" cy="28"/>
            </a:xfrm>
            <a:custGeom>
              <a:avLst/>
              <a:gdLst>
                <a:gd name="T0" fmla="*/ 0 w 16"/>
                <a:gd name="T1" fmla="*/ 19 h 28"/>
                <a:gd name="T2" fmla="*/ 4 w 16"/>
                <a:gd name="T3" fmla="*/ 13 h 28"/>
                <a:gd name="T4" fmla="*/ 11 w 16"/>
                <a:gd name="T5" fmla="*/ 0 h 28"/>
                <a:gd name="T6" fmla="*/ 8 w 16"/>
                <a:gd name="T7" fmla="*/ 27 h 28"/>
                <a:gd name="T8" fmla="*/ 0 w 16"/>
                <a:gd name="T9" fmla="*/ 19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8">
                  <a:moveTo>
                    <a:pt x="0" y="19"/>
                  </a:moveTo>
                  <a:lnTo>
                    <a:pt x="5" y="13"/>
                  </a:lnTo>
                  <a:lnTo>
                    <a:pt x="15" y="0"/>
                  </a:lnTo>
                  <a:lnTo>
                    <a:pt x="10" y="27"/>
                  </a:lnTo>
                  <a:lnTo>
                    <a:pt x="0" y="1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60" name="Freeform 324"/>
            <p:cNvSpPr>
              <a:spLocks/>
            </p:cNvSpPr>
            <p:nvPr/>
          </p:nvSpPr>
          <p:spPr bwMode="auto">
            <a:xfrm>
              <a:off x="2722" y="1944"/>
              <a:ext cx="126" cy="105"/>
            </a:xfrm>
            <a:custGeom>
              <a:avLst/>
              <a:gdLst>
                <a:gd name="T0" fmla="*/ 0 w 142"/>
                <a:gd name="T1" fmla="*/ 17 h 105"/>
                <a:gd name="T2" fmla="*/ 8 w 142"/>
                <a:gd name="T3" fmla="*/ 72 h 105"/>
                <a:gd name="T4" fmla="*/ 65 w 142"/>
                <a:gd name="T5" fmla="*/ 99 h 105"/>
                <a:gd name="T6" fmla="*/ 93 w 142"/>
                <a:gd name="T7" fmla="*/ 104 h 105"/>
                <a:gd name="T8" fmla="*/ 111 w 142"/>
                <a:gd name="T9" fmla="*/ 77 h 105"/>
                <a:gd name="T10" fmla="*/ 101 w 142"/>
                <a:gd name="T11" fmla="*/ 44 h 105"/>
                <a:gd name="T12" fmla="*/ 108 w 142"/>
                <a:gd name="T13" fmla="*/ 37 h 105"/>
                <a:gd name="T14" fmla="*/ 104 w 142"/>
                <a:gd name="T15" fmla="*/ 12 h 105"/>
                <a:gd name="T16" fmla="*/ 59 w 142"/>
                <a:gd name="T17" fmla="*/ 5 h 105"/>
                <a:gd name="T18" fmla="*/ 35 w 142"/>
                <a:gd name="T19" fmla="*/ 0 h 105"/>
                <a:gd name="T20" fmla="*/ 0 w 142"/>
                <a:gd name="T21" fmla="*/ 17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2" h="105">
                  <a:moveTo>
                    <a:pt x="0" y="17"/>
                  </a:moveTo>
                  <a:lnTo>
                    <a:pt x="10" y="72"/>
                  </a:lnTo>
                  <a:lnTo>
                    <a:pt x="82" y="99"/>
                  </a:lnTo>
                  <a:lnTo>
                    <a:pt x="118" y="104"/>
                  </a:lnTo>
                  <a:lnTo>
                    <a:pt x="141" y="77"/>
                  </a:lnTo>
                  <a:lnTo>
                    <a:pt x="128" y="44"/>
                  </a:lnTo>
                  <a:lnTo>
                    <a:pt x="138" y="37"/>
                  </a:lnTo>
                  <a:lnTo>
                    <a:pt x="132" y="12"/>
                  </a:lnTo>
                  <a:lnTo>
                    <a:pt x="76" y="5"/>
                  </a:lnTo>
                  <a:lnTo>
                    <a:pt x="45" y="0"/>
                  </a:lnTo>
                  <a:lnTo>
                    <a:pt x="0" y="17"/>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61" name="Freeform 325"/>
            <p:cNvSpPr>
              <a:spLocks/>
            </p:cNvSpPr>
            <p:nvPr/>
          </p:nvSpPr>
          <p:spPr bwMode="auto">
            <a:xfrm>
              <a:off x="2722" y="1944"/>
              <a:ext cx="131" cy="111"/>
            </a:xfrm>
            <a:custGeom>
              <a:avLst/>
              <a:gdLst>
                <a:gd name="T0" fmla="*/ 0 w 148"/>
                <a:gd name="T1" fmla="*/ 18 h 111"/>
                <a:gd name="T2" fmla="*/ 8 w 148"/>
                <a:gd name="T3" fmla="*/ 76 h 111"/>
                <a:gd name="T4" fmla="*/ 67 w 148"/>
                <a:gd name="T5" fmla="*/ 105 h 111"/>
                <a:gd name="T6" fmla="*/ 96 w 148"/>
                <a:gd name="T7" fmla="*/ 110 h 111"/>
                <a:gd name="T8" fmla="*/ 115 w 148"/>
                <a:gd name="T9" fmla="*/ 81 h 111"/>
                <a:gd name="T10" fmla="*/ 104 w 148"/>
                <a:gd name="T11" fmla="*/ 47 h 111"/>
                <a:gd name="T12" fmla="*/ 112 w 148"/>
                <a:gd name="T13" fmla="*/ 39 h 111"/>
                <a:gd name="T14" fmla="*/ 108 w 148"/>
                <a:gd name="T15" fmla="*/ 13 h 111"/>
                <a:gd name="T16" fmla="*/ 62 w 148"/>
                <a:gd name="T17" fmla="*/ 5 h 111"/>
                <a:gd name="T18" fmla="*/ 37 w 148"/>
                <a:gd name="T19" fmla="*/ 0 h 111"/>
                <a:gd name="T20" fmla="*/ 0 w 148"/>
                <a:gd name="T21" fmla="*/ 18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8" h="111">
                  <a:moveTo>
                    <a:pt x="0" y="18"/>
                  </a:moveTo>
                  <a:lnTo>
                    <a:pt x="10" y="76"/>
                  </a:lnTo>
                  <a:lnTo>
                    <a:pt x="86" y="105"/>
                  </a:lnTo>
                  <a:lnTo>
                    <a:pt x="123" y="110"/>
                  </a:lnTo>
                  <a:lnTo>
                    <a:pt x="147" y="81"/>
                  </a:lnTo>
                  <a:lnTo>
                    <a:pt x="133" y="47"/>
                  </a:lnTo>
                  <a:lnTo>
                    <a:pt x="144" y="39"/>
                  </a:lnTo>
                  <a:lnTo>
                    <a:pt x="138" y="13"/>
                  </a:lnTo>
                  <a:lnTo>
                    <a:pt x="79" y="5"/>
                  </a:lnTo>
                  <a:lnTo>
                    <a:pt x="47" y="0"/>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62" name="Freeform 326"/>
            <p:cNvSpPr>
              <a:spLocks/>
            </p:cNvSpPr>
            <p:nvPr/>
          </p:nvSpPr>
          <p:spPr bwMode="auto">
            <a:xfrm>
              <a:off x="2416" y="2188"/>
              <a:ext cx="38" cy="76"/>
            </a:xfrm>
            <a:custGeom>
              <a:avLst/>
              <a:gdLst>
                <a:gd name="T0" fmla="*/ 0 w 43"/>
                <a:gd name="T1" fmla="*/ 49 h 76"/>
                <a:gd name="T2" fmla="*/ 8 w 43"/>
                <a:gd name="T3" fmla="*/ 0 h 76"/>
                <a:gd name="T4" fmla="*/ 33 w 43"/>
                <a:gd name="T5" fmla="*/ 2 h 76"/>
                <a:gd name="T6" fmla="*/ 19 w 43"/>
                <a:gd name="T7" fmla="*/ 36 h 76"/>
                <a:gd name="T8" fmla="*/ 19 w 43"/>
                <a:gd name="T9" fmla="*/ 72 h 76"/>
                <a:gd name="T10" fmla="*/ 5 w 43"/>
                <a:gd name="T11" fmla="*/ 75 h 76"/>
                <a:gd name="T12" fmla="*/ 8 w 43"/>
                <a:gd name="T13" fmla="*/ 51 h 76"/>
                <a:gd name="T14" fmla="*/ 0 w 43"/>
                <a:gd name="T15" fmla="*/ 49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76">
                  <a:moveTo>
                    <a:pt x="0" y="49"/>
                  </a:moveTo>
                  <a:lnTo>
                    <a:pt x="10" y="0"/>
                  </a:lnTo>
                  <a:lnTo>
                    <a:pt x="42" y="2"/>
                  </a:lnTo>
                  <a:lnTo>
                    <a:pt x="25" y="36"/>
                  </a:lnTo>
                  <a:lnTo>
                    <a:pt x="25" y="72"/>
                  </a:lnTo>
                  <a:lnTo>
                    <a:pt x="7" y="75"/>
                  </a:lnTo>
                  <a:lnTo>
                    <a:pt x="10" y="51"/>
                  </a:lnTo>
                  <a:lnTo>
                    <a:pt x="0" y="49"/>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63" name="Freeform 327"/>
            <p:cNvSpPr>
              <a:spLocks/>
            </p:cNvSpPr>
            <p:nvPr/>
          </p:nvSpPr>
          <p:spPr bwMode="auto">
            <a:xfrm>
              <a:off x="2416" y="2188"/>
              <a:ext cx="44" cy="82"/>
            </a:xfrm>
            <a:custGeom>
              <a:avLst/>
              <a:gdLst>
                <a:gd name="T0" fmla="*/ 0 w 49"/>
                <a:gd name="T1" fmla="*/ 53 h 82"/>
                <a:gd name="T2" fmla="*/ 9 w 49"/>
                <a:gd name="T3" fmla="*/ 0 h 82"/>
                <a:gd name="T4" fmla="*/ 39 w 49"/>
                <a:gd name="T5" fmla="*/ 2 h 82"/>
                <a:gd name="T6" fmla="*/ 23 w 49"/>
                <a:gd name="T7" fmla="*/ 39 h 82"/>
                <a:gd name="T8" fmla="*/ 23 w 49"/>
                <a:gd name="T9" fmla="*/ 78 h 82"/>
                <a:gd name="T10" fmla="*/ 6 w 49"/>
                <a:gd name="T11" fmla="*/ 81 h 82"/>
                <a:gd name="T12" fmla="*/ 9 w 49"/>
                <a:gd name="T13" fmla="*/ 55 h 82"/>
                <a:gd name="T14" fmla="*/ 0 w 49"/>
                <a:gd name="T15" fmla="*/ 53 h 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82">
                  <a:moveTo>
                    <a:pt x="0" y="53"/>
                  </a:moveTo>
                  <a:lnTo>
                    <a:pt x="11" y="0"/>
                  </a:lnTo>
                  <a:lnTo>
                    <a:pt x="48" y="2"/>
                  </a:lnTo>
                  <a:lnTo>
                    <a:pt x="29" y="39"/>
                  </a:lnTo>
                  <a:lnTo>
                    <a:pt x="29" y="78"/>
                  </a:lnTo>
                  <a:lnTo>
                    <a:pt x="8" y="81"/>
                  </a:lnTo>
                  <a:lnTo>
                    <a:pt x="11" y="55"/>
                  </a:lnTo>
                  <a:lnTo>
                    <a:pt x="0" y="5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64" name="Freeform 328"/>
            <p:cNvSpPr>
              <a:spLocks/>
            </p:cNvSpPr>
            <p:nvPr/>
          </p:nvSpPr>
          <p:spPr bwMode="auto">
            <a:xfrm>
              <a:off x="2318" y="2652"/>
              <a:ext cx="36" cy="19"/>
            </a:xfrm>
            <a:custGeom>
              <a:avLst/>
              <a:gdLst>
                <a:gd name="T0" fmla="*/ 0 w 40"/>
                <a:gd name="T1" fmla="*/ 4 h 19"/>
                <a:gd name="T2" fmla="*/ 9 w 40"/>
                <a:gd name="T3" fmla="*/ 12 h 19"/>
                <a:gd name="T4" fmla="*/ 21 w 40"/>
                <a:gd name="T5" fmla="*/ 8 h 19"/>
                <a:gd name="T6" fmla="*/ 13 w 40"/>
                <a:gd name="T7" fmla="*/ 12 h 19"/>
                <a:gd name="T8" fmla="*/ 16 w 40"/>
                <a:gd name="T9" fmla="*/ 18 h 19"/>
                <a:gd name="T10" fmla="*/ 32 w 40"/>
                <a:gd name="T11" fmla="*/ 12 h 19"/>
                <a:gd name="T12" fmla="*/ 32 w 40"/>
                <a:gd name="T13" fmla="*/ 0 h 19"/>
                <a:gd name="T14" fmla="*/ 0 w 40"/>
                <a:gd name="T15" fmla="*/ 4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19">
                  <a:moveTo>
                    <a:pt x="0" y="4"/>
                  </a:moveTo>
                  <a:lnTo>
                    <a:pt x="11" y="12"/>
                  </a:lnTo>
                  <a:lnTo>
                    <a:pt x="25" y="8"/>
                  </a:lnTo>
                  <a:lnTo>
                    <a:pt x="16" y="12"/>
                  </a:lnTo>
                  <a:lnTo>
                    <a:pt x="20" y="18"/>
                  </a:lnTo>
                  <a:lnTo>
                    <a:pt x="39" y="12"/>
                  </a:lnTo>
                  <a:lnTo>
                    <a:pt x="39" y="0"/>
                  </a:lnTo>
                  <a:lnTo>
                    <a:pt x="0" y="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65" name="Freeform 329"/>
            <p:cNvSpPr>
              <a:spLocks/>
            </p:cNvSpPr>
            <p:nvPr/>
          </p:nvSpPr>
          <p:spPr bwMode="auto">
            <a:xfrm>
              <a:off x="2318" y="2652"/>
              <a:ext cx="41" cy="25"/>
            </a:xfrm>
            <a:custGeom>
              <a:avLst/>
              <a:gdLst>
                <a:gd name="T0" fmla="*/ 0 w 46"/>
                <a:gd name="T1" fmla="*/ 5 h 25"/>
                <a:gd name="T2" fmla="*/ 11 w 46"/>
                <a:gd name="T3" fmla="*/ 16 h 25"/>
                <a:gd name="T4" fmla="*/ 23 w 46"/>
                <a:gd name="T5" fmla="*/ 11 h 25"/>
                <a:gd name="T6" fmla="*/ 14 w 46"/>
                <a:gd name="T7" fmla="*/ 16 h 25"/>
                <a:gd name="T8" fmla="*/ 19 w 46"/>
                <a:gd name="T9" fmla="*/ 24 h 25"/>
                <a:gd name="T10" fmla="*/ 36 w 46"/>
                <a:gd name="T11" fmla="*/ 16 h 25"/>
                <a:gd name="T12" fmla="*/ 36 w 46"/>
                <a:gd name="T13" fmla="*/ 0 h 25"/>
                <a:gd name="T14" fmla="*/ 0 w 46"/>
                <a:gd name="T15" fmla="*/ 5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25">
                  <a:moveTo>
                    <a:pt x="0" y="5"/>
                  </a:moveTo>
                  <a:lnTo>
                    <a:pt x="13" y="16"/>
                  </a:lnTo>
                  <a:lnTo>
                    <a:pt x="29" y="11"/>
                  </a:lnTo>
                  <a:lnTo>
                    <a:pt x="18" y="16"/>
                  </a:lnTo>
                  <a:lnTo>
                    <a:pt x="23" y="24"/>
                  </a:lnTo>
                  <a:lnTo>
                    <a:pt x="45" y="16"/>
                  </a:lnTo>
                  <a:lnTo>
                    <a:pt x="45" y="0"/>
                  </a:lnTo>
                  <a:lnTo>
                    <a:pt x="0" y="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66" name="Freeform 330"/>
            <p:cNvSpPr>
              <a:spLocks/>
            </p:cNvSpPr>
            <p:nvPr/>
          </p:nvSpPr>
          <p:spPr bwMode="auto">
            <a:xfrm>
              <a:off x="3200" y="2447"/>
              <a:ext cx="5" cy="19"/>
            </a:xfrm>
            <a:custGeom>
              <a:avLst/>
              <a:gdLst>
                <a:gd name="T0" fmla="*/ 0 w 5"/>
                <a:gd name="T1" fmla="*/ 17 h 19"/>
                <a:gd name="T2" fmla="*/ 2 w 5"/>
                <a:gd name="T3" fmla="*/ 18 h 19"/>
                <a:gd name="T4" fmla="*/ 4 w 5"/>
                <a:gd name="T5" fmla="*/ 17 h 19"/>
                <a:gd name="T6" fmla="*/ 3 w 5"/>
                <a:gd name="T7" fmla="*/ 0 h 19"/>
                <a:gd name="T8" fmla="*/ 0 w 5"/>
                <a:gd name="T9" fmla="*/ 17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9">
                  <a:moveTo>
                    <a:pt x="0" y="17"/>
                  </a:moveTo>
                  <a:lnTo>
                    <a:pt x="2" y="18"/>
                  </a:lnTo>
                  <a:lnTo>
                    <a:pt x="4" y="17"/>
                  </a:lnTo>
                  <a:lnTo>
                    <a:pt x="3" y="0"/>
                  </a:lnTo>
                  <a:lnTo>
                    <a:pt x="0" y="17"/>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67" name="Freeform 331"/>
            <p:cNvSpPr>
              <a:spLocks/>
            </p:cNvSpPr>
            <p:nvPr/>
          </p:nvSpPr>
          <p:spPr bwMode="auto">
            <a:xfrm>
              <a:off x="3200" y="2447"/>
              <a:ext cx="10" cy="25"/>
            </a:xfrm>
            <a:custGeom>
              <a:avLst/>
              <a:gdLst>
                <a:gd name="T0" fmla="*/ 0 w 11"/>
                <a:gd name="T1" fmla="*/ 22 h 25"/>
                <a:gd name="T2" fmla="*/ 5 w 11"/>
                <a:gd name="T3" fmla="*/ 24 h 25"/>
                <a:gd name="T4" fmla="*/ 8 w 11"/>
                <a:gd name="T5" fmla="*/ 22 h 25"/>
                <a:gd name="T6" fmla="*/ 5 w 11"/>
                <a:gd name="T7" fmla="*/ 0 h 25"/>
                <a:gd name="T8" fmla="*/ 0 w 11"/>
                <a:gd name="T9" fmla="*/ 22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5">
                  <a:moveTo>
                    <a:pt x="0" y="22"/>
                  </a:moveTo>
                  <a:lnTo>
                    <a:pt x="5" y="24"/>
                  </a:lnTo>
                  <a:lnTo>
                    <a:pt x="10" y="22"/>
                  </a:lnTo>
                  <a:lnTo>
                    <a:pt x="7" y="0"/>
                  </a:lnTo>
                  <a:lnTo>
                    <a:pt x="0" y="2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68" name="Freeform 332"/>
            <p:cNvSpPr>
              <a:spLocks/>
            </p:cNvSpPr>
            <p:nvPr/>
          </p:nvSpPr>
          <p:spPr bwMode="auto">
            <a:xfrm>
              <a:off x="2804" y="2070"/>
              <a:ext cx="116" cy="76"/>
            </a:xfrm>
            <a:custGeom>
              <a:avLst/>
              <a:gdLst>
                <a:gd name="T0" fmla="*/ 0 w 131"/>
                <a:gd name="T1" fmla="*/ 36 h 76"/>
                <a:gd name="T2" fmla="*/ 27 w 131"/>
                <a:gd name="T3" fmla="*/ 70 h 76"/>
                <a:gd name="T4" fmla="*/ 92 w 131"/>
                <a:gd name="T5" fmla="*/ 75 h 76"/>
                <a:gd name="T6" fmla="*/ 102 w 131"/>
                <a:gd name="T7" fmla="*/ 49 h 76"/>
                <a:gd name="T8" fmla="*/ 86 w 131"/>
                <a:gd name="T9" fmla="*/ 46 h 76"/>
                <a:gd name="T10" fmla="*/ 86 w 131"/>
                <a:gd name="T11" fmla="*/ 24 h 76"/>
                <a:gd name="T12" fmla="*/ 71 w 131"/>
                <a:gd name="T13" fmla="*/ 0 h 76"/>
                <a:gd name="T14" fmla="*/ 27 w 131"/>
                <a:gd name="T15" fmla="*/ 5 h 76"/>
                <a:gd name="T16" fmla="*/ 0 w 131"/>
                <a:gd name="T17" fmla="*/ 36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 h="76">
                  <a:moveTo>
                    <a:pt x="0" y="36"/>
                  </a:moveTo>
                  <a:lnTo>
                    <a:pt x="34" y="70"/>
                  </a:lnTo>
                  <a:lnTo>
                    <a:pt x="118" y="75"/>
                  </a:lnTo>
                  <a:lnTo>
                    <a:pt x="130" y="49"/>
                  </a:lnTo>
                  <a:lnTo>
                    <a:pt x="110" y="46"/>
                  </a:lnTo>
                  <a:lnTo>
                    <a:pt x="110" y="24"/>
                  </a:lnTo>
                  <a:lnTo>
                    <a:pt x="90" y="0"/>
                  </a:lnTo>
                  <a:lnTo>
                    <a:pt x="34" y="5"/>
                  </a:lnTo>
                  <a:lnTo>
                    <a:pt x="0" y="36"/>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69" name="Freeform 333"/>
            <p:cNvSpPr>
              <a:spLocks/>
            </p:cNvSpPr>
            <p:nvPr/>
          </p:nvSpPr>
          <p:spPr bwMode="auto">
            <a:xfrm>
              <a:off x="2804" y="2070"/>
              <a:ext cx="121" cy="82"/>
            </a:xfrm>
            <a:custGeom>
              <a:avLst/>
              <a:gdLst>
                <a:gd name="T0" fmla="*/ 0 w 137"/>
                <a:gd name="T1" fmla="*/ 39 h 82"/>
                <a:gd name="T2" fmla="*/ 28 w 137"/>
                <a:gd name="T3" fmla="*/ 76 h 82"/>
                <a:gd name="T4" fmla="*/ 96 w 137"/>
                <a:gd name="T5" fmla="*/ 81 h 82"/>
                <a:gd name="T6" fmla="*/ 106 w 137"/>
                <a:gd name="T7" fmla="*/ 53 h 82"/>
                <a:gd name="T8" fmla="*/ 90 w 137"/>
                <a:gd name="T9" fmla="*/ 50 h 82"/>
                <a:gd name="T10" fmla="*/ 90 w 137"/>
                <a:gd name="T11" fmla="*/ 26 h 82"/>
                <a:gd name="T12" fmla="*/ 73 w 137"/>
                <a:gd name="T13" fmla="*/ 0 h 82"/>
                <a:gd name="T14" fmla="*/ 28 w 137"/>
                <a:gd name="T15" fmla="*/ 5 h 82"/>
                <a:gd name="T16" fmla="*/ 0 w 137"/>
                <a:gd name="T17" fmla="*/ 39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 h="82">
                  <a:moveTo>
                    <a:pt x="0" y="39"/>
                  </a:moveTo>
                  <a:lnTo>
                    <a:pt x="36" y="76"/>
                  </a:lnTo>
                  <a:lnTo>
                    <a:pt x="123" y="81"/>
                  </a:lnTo>
                  <a:lnTo>
                    <a:pt x="136" y="53"/>
                  </a:lnTo>
                  <a:lnTo>
                    <a:pt x="115" y="50"/>
                  </a:lnTo>
                  <a:lnTo>
                    <a:pt x="115" y="26"/>
                  </a:lnTo>
                  <a:lnTo>
                    <a:pt x="94" y="0"/>
                  </a:lnTo>
                  <a:lnTo>
                    <a:pt x="36" y="5"/>
                  </a:lnTo>
                  <a:lnTo>
                    <a:pt x="0" y="3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70" name="Freeform 334"/>
            <p:cNvSpPr>
              <a:spLocks/>
            </p:cNvSpPr>
            <p:nvPr/>
          </p:nvSpPr>
          <p:spPr bwMode="auto">
            <a:xfrm>
              <a:off x="2917" y="2854"/>
              <a:ext cx="17" cy="21"/>
            </a:xfrm>
            <a:custGeom>
              <a:avLst/>
              <a:gdLst>
                <a:gd name="T0" fmla="*/ 0 w 19"/>
                <a:gd name="T1" fmla="*/ 20 h 21"/>
                <a:gd name="T2" fmla="*/ 6 w 19"/>
                <a:gd name="T3" fmla="*/ 4 h 21"/>
                <a:gd name="T4" fmla="*/ 13 w 19"/>
                <a:gd name="T5" fmla="*/ 0 h 21"/>
                <a:gd name="T6" fmla="*/ 14 w 19"/>
                <a:gd name="T7" fmla="*/ 16 h 21"/>
                <a:gd name="T8" fmla="*/ 0 w 19"/>
                <a:gd name="T9" fmla="*/ 2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1">
                  <a:moveTo>
                    <a:pt x="0" y="20"/>
                  </a:moveTo>
                  <a:lnTo>
                    <a:pt x="8" y="4"/>
                  </a:lnTo>
                  <a:lnTo>
                    <a:pt x="16" y="0"/>
                  </a:lnTo>
                  <a:lnTo>
                    <a:pt x="18" y="16"/>
                  </a:lnTo>
                  <a:lnTo>
                    <a:pt x="0" y="2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71" name="Freeform 335"/>
            <p:cNvSpPr>
              <a:spLocks/>
            </p:cNvSpPr>
            <p:nvPr/>
          </p:nvSpPr>
          <p:spPr bwMode="auto">
            <a:xfrm>
              <a:off x="2917" y="2854"/>
              <a:ext cx="23" cy="27"/>
            </a:xfrm>
            <a:custGeom>
              <a:avLst/>
              <a:gdLst>
                <a:gd name="T0" fmla="*/ 0 w 25"/>
                <a:gd name="T1" fmla="*/ 26 h 27"/>
                <a:gd name="T2" fmla="*/ 9 w 25"/>
                <a:gd name="T3" fmla="*/ 5 h 27"/>
                <a:gd name="T4" fmla="*/ 17 w 25"/>
                <a:gd name="T5" fmla="*/ 0 h 27"/>
                <a:gd name="T6" fmla="*/ 20 w 25"/>
                <a:gd name="T7" fmla="*/ 21 h 27"/>
                <a:gd name="T8" fmla="*/ 0 w 25"/>
                <a:gd name="T9" fmla="*/ 26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7">
                  <a:moveTo>
                    <a:pt x="0" y="26"/>
                  </a:moveTo>
                  <a:lnTo>
                    <a:pt x="11" y="5"/>
                  </a:lnTo>
                  <a:lnTo>
                    <a:pt x="21" y="0"/>
                  </a:lnTo>
                  <a:lnTo>
                    <a:pt x="24" y="21"/>
                  </a:lnTo>
                  <a:lnTo>
                    <a:pt x="0" y="2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72" name="Freeform 336"/>
            <p:cNvSpPr>
              <a:spLocks/>
            </p:cNvSpPr>
            <p:nvPr/>
          </p:nvSpPr>
          <p:spPr bwMode="auto">
            <a:xfrm>
              <a:off x="2989" y="2351"/>
              <a:ext cx="272" cy="254"/>
            </a:xfrm>
            <a:custGeom>
              <a:avLst/>
              <a:gdLst>
                <a:gd name="T0" fmla="*/ 0 w 305"/>
                <a:gd name="T1" fmla="*/ 63 h 254"/>
                <a:gd name="T2" fmla="*/ 4 w 305"/>
                <a:gd name="T3" fmla="*/ 43 h 254"/>
                <a:gd name="T4" fmla="*/ 19 w 305"/>
                <a:gd name="T5" fmla="*/ 46 h 254"/>
                <a:gd name="T6" fmla="*/ 33 w 305"/>
                <a:gd name="T7" fmla="*/ 33 h 254"/>
                <a:gd name="T8" fmla="*/ 39 w 305"/>
                <a:gd name="T9" fmla="*/ 24 h 254"/>
                <a:gd name="T10" fmla="*/ 26 w 305"/>
                <a:gd name="T11" fmla="*/ 8 h 254"/>
                <a:gd name="T12" fmla="*/ 54 w 305"/>
                <a:gd name="T13" fmla="*/ 0 h 254"/>
                <a:gd name="T14" fmla="*/ 102 w 305"/>
                <a:gd name="T15" fmla="*/ 27 h 254"/>
                <a:gd name="T16" fmla="*/ 102 w 305"/>
                <a:gd name="T17" fmla="*/ 38 h 254"/>
                <a:gd name="T18" fmla="*/ 117 w 305"/>
                <a:gd name="T19" fmla="*/ 46 h 254"/>
                <a:gd name="T20" fmla="*/ 128 w 305"/>
                <a:gd name="T21" fmla="*/ 56 h 254"/>
                <a:gd name="T22" fmla="*/ 139 w 305"/>
                <a:gd name="T23" fmla="*/ 46 h 254"/>
                <a:gd name="T24" fmla="*/ 158 w 305"/>
                <a:gd name="T25" fmla="*/ 59 h 254"/>
                <a:gd name="T26" fmla="*/ 185 w 305"/>
                <a:gd name="T27" fmla="*/ 115 h 254"/>
                <a:gd name="T28" fmla="*/ 188 w 305"/>
                <a:gd name="T29" fmla="*/ 117 h 254"/>
                <a:gd name="T30" fmla="*/ 201 w 305"/>
                <a:gd name="T31" fmla="*/ 143 h 254"/>
                <a:gd name="T32" fmla="*/ 238 w 305"/>
                <a:gd name="T33" fmla="*/ 146 h 254"/>
                <a:gd name="T34" fmla="*/ 242 w 305"/>
                <a:gd name="T35" fmla="*/ 156 h 254"/>
                <a:gd name="T36" fmla="*/ 235 w 305"/>
                <a:gd name="T37" fmla="*/ 187 h 254"/>
                <a:gd name="T38" fmla="*/ 201 w 305"/>
                <a:gd name="T39" fmla="*/ 202 h 254"/>
                <a:gd name="T40" fmla="*/ 161 w 305"/>
                <a:gd name="T41" fmla="*/ 212 h 254"/>
                <a:gd name="T42" fmla="*/ 134 w 305"/>
                <a:gd name="T43" fmla="*/ 253 h 254"/>
                <a:gd name="T44" fmla="*/ 134 w 305"/>
                <a:gd name="T45" fmla="*/ 235 h 254"/>
                <a:gd name="T46" fmla="*/ 114 w 305"/>
                <a:gd name="T47" fmla="*/ 228 h 254"/>
                <a:gd name="T48" fmla="*/ 93 w 305"/>
                <a:gd name="T49" fmla="*/ 237 h 254"/>
                <a:gd name="T50" fmla="*/ 71 w 305"/>
                <a:gd name="T51" fmla="*/ 194 h 254"/>
                <a:gd name="T52" fmla="*/ 55 w 305"/>
                <a:gd name="T53" fmla="*/ 176 h 254"/>
                <a:gd name="T54" fmla="*/ 45 w 305"/>
                <a:gd name="T55" fmla="*/ 128 h 254"/>
                <a:gd name="T56" fmla="*/ 0 w 305"/>
                <a:gd name="T57" fmla="*/ 63 h 2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5" h="254">
                  <a:moveTo>
                    <a:pt x="0" y="63"/>
                  </a:moveTo>
                  <a:lnTo>
                    <a:pt x="6" y="43"/>
                  </a:lnTo>
                  <a:lnTo>
                    <a:pt x="24" y="46"/>
                  </a:lnTo>
                  <a:lnTo>
                    <a:pt x="42" y="33"/>
                  </a:lnTo>
                  <a:lnTo>
                    <a:pt x="49" y="24"/>
                  </a:lnTo>
                  <a:lnTo>
                    <a:pt x="33" y="8"/>
                  </a:lnTo>
                  <a:lnTo>
                    <a:pt x="67" y="0"/>
                  </a:lnTo>
                  <a:lnTo>
                    <a:pt x="128" y="27"/>
                  </a:lnTo>
                  <a:lnTo>
                    <a:pt x="128" y="38"/>
                  </a:lnTo>
                  <a:lnTo>
                    <a:pt x="147" y="46"/>
                  </a:lnTo>
                  <a:lnTo>
                    <a:pt x="160" y="56"/>
                  </a:lnTo>
                  <a:lnTo>
                    <a:pt x="175" y="46"/>
                  </a:lnTo>
                  <a:lnTo>
                    <a:pt x="198" y="59"/>
                  </a:lnTo>
                  <a:lnTo>
                    <a:pt x="232" y="115"/>
                  </a:lnTo>
                  <a:lnTo>
                    <a:pt x="237" y="117"/>
                  </a:lnTo>
                  <a:lnTo>
                    <a:pt x="252" y="143"/>
                  </a:lnTo>
                  <a:lnTo>
                    <a:pt x="299" y="146"/>
                  </a:lnTo>
                  <a:lnTo>
                    <a:pt x="304" y="156"/>
                  </a:lnTo>
                  <a:lnTo>
                    <a:pt x="296" y="187"/>
                  </a:lnTo>
                  <a:lnTo>
                    <a:pt x="252" y="202"/>
                  </a:lnTo>
                  <a:lnTo>
                    <a:pt x="203" y="212"/>
                  </a:lnTo>
                  <a:lnTo>
                    <a:pt x="168" y="253"/>
                  </a:lnTo>
                  <a:lnTo>
                    <a:pt x="168" y="235"/>
                  </a:lnTo>
                  <a:lnTo>
                    <a:pt x="144" y="228"/>
                  </a:lnTo>
                  <a:lnTo>
                    <a:pt x="117" y="237"/>
                  </a:lnTo>
                  <a:lnTo>
                    <a:pt x="90" y="194"/>
                  </a:lnTo>
                  <a:lnTo>
                    <a:pt x="70" y="176"/>
                  </a:lnTo>
                  <a:lnTo>
                    <a:pt x="57" y="128"/>
                  </a:lnTo>
                  <a:lnTo>
                    <a:pt x="0" y="6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73" name="Freeform 337"/>
            <p:cNvSpPr>
              <a:spLocks/>
            </p:cNvSpPr>
            <p:nvPr/>
          </p:nvSpPr>
          <p:spPr bwMode="auto">
            <a:xfrm>
              <a:off x="2989" y="2351"/>
              <a:ext cx="277" cy="260"/>
            </a:xfrm>
            <a:custGeom>
              <a:avLst/>
              <a:gdLst>
                <a:gd name="T0" fmla="*/ 0 w 311"/>
                <a:gd name="T1" fmla="*/ 65 h 260"/>
                <a:gd name="T2" fmla="*/ 4 w 311"/>
                <a:gd name="T3" fmla="*/ 44 h 260"/>
                <a:gd name="T4" fmla="*/ 19 w 311"/>
                <a:gd name="T5" fmla="*/ 47 h 260"/>
                <a:gd name="T6" fmla="*/ 34 w 311"/>
                <a:gd name="T7" fmla="*/ 34 h 260"/>
                <a:gd name="T8" fmla="*/ 40 w 311"/>
                <a:gd name="T9" fmla="*/ 25 h 260"/>
                <a:gd name="T10" fmla="*/ 27 w 311"/>
                <a:gd name="T11" fmla="*/ 8 h 260"/>
                <a:gd name="T12" fmla="*/ 54 w 311"/>
                <a:gd name="T13" fmla="*/ 0 h 260"/>
                <a:gd name="T14" fmla="*/ 104 w 311"/>
                <a:gd name="T15" fmla="*/ 28 h 260"/>
                <a:gd name="T16" fmla="*/ 104 w 311"/>
                <a:gd name="T17" fmla="*/ 39 h 260"/>
                <a:gd name="T18" fmla="*/ 119 w 311"/>
                <a:gd name="T19" fmla="*/ 47 h 260"/>
                <a:gd name="T20" fmla="*/ 129 w 311"/>
                <a:gd name="T21" fmla="*/ 57 h 260"/>
                <a:gd name="T22" fmla="*/ 142 w 311"/>
                <a:gd name="T23" fmla="*/ 47 h 260"/>
                <a:gd name="T24" fmla="*/ 160 w 311"/>
                <a:gd name="T25" fmla="*/ 60 h 260"/>
                <a:gd name="T26" fmla="*/ 188 w 311"/>
                <a:gd name="T27" fmla="*/ 118 h 260"/>
                <a:gd name="T28" fmla="*/ 192 w 311"/>
                <a:gd name="T29" fmla="*/ 120 h 260"/>
                <a:gd name="T30" fmla="*/ 204 w 311"/>
                <a:gd name="T31" fmla="*/ 146 h 260"/>
                <a:gd name="T32" fmla="*/ 242 w 311"/>
                <a:gd name="T33" fmla="*/ 149 h 260"/>
                <a:gd name="T34" fmla="*/ 246 w 311"/>
                <a:gd name="T35" fmla="*/ 160 h 260"/>
                <a:gd name="T36" fmla="*/ 240 w 311"/>
                <a:gd name="T37" fmla="*/ 191 h 260"/>
                <a:gd name="T38" fmla="*/ 204 w 311"/>
                <a:gd name="T39" fmla="*/ 207 h 260"/>
                <a:gd name="T40" fmla="*/ 164 w 311"/>
                <a:gd name="T41" fmla="*/ 217 h 260"/>
                <a:gd name="T42" fmla="*/ 135 w 311"/>
                <a:gd name="T43" fmla="*/ 259 h 260"/>
                <a:gd name="T44" fmla="*/ 135 w 311"/>
                <a:gd name="T45" fmla="*/ 241 h 260"/>
                <a:gd name="T46" fmla="*/ 117 w 311"/>
                <a:gd name="T47" fmla="*/ 233 h 260"/>
                <a:gd name="T48" fmla="*/ 94 w 311"/>
                <a:gd name="T49" fmla="*/ 243 h 260"/>
                <a:gd name="T50" fmla="*/ 73 w 311"/>
                <a:gd name="T51" fmla="*/ 199 h 260"/>
                <a:gd name="T52" fmla="*/ 56 w 311"/>
                <a:gd name="T53" fmla="*/ 180 h 260"/>
                <a:gd name="T54" fmla="*/ 46 w 311"/>
                <a:gd name="T55" fmla="*/ 131 h 260"/>
                <a:gd name="T56" fmla="*/ 0 w 311"/>
                <a:gd name="T57" fmla="*/ 65 h 2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11" h="260">
                  <a:moveTo>
                    <a:pt x="0" y="65"/>
                  </a:moveTo>
                  <a:lnTo>
                    <a:pt x="6" y="44"/>
                  </a:lnTo>
                  <a:lnTo>
                    <a:pt x="24" y="47"/>
                  </a:lnTo>
                  <a:lnTo>
                    <a:pt x="43" y="34"/>
                  </a:lnTo>
                  <a:lnTo>
                    <a:pt x="50" y="25"/>
                  </a:lnTo>
                  <a:lnTo>
                    <a:pt x="34" y="8"/>
                  </a:lnTo>
                  <a:lnTo>
                    <a:pt x="68" y="0"/>
                  </a:lnTo>
                  <a:lnTo>
                    <a:pt x="131" y="28"/>
                  </a:lnTo>
                  <a:lnTo>
                    <a:pt x="131" y="39"/>
                  </a:lnTo>
                  <a:lnTo>
                    <a:pt x="150" y="47"/>
                  </a:lnTo>
                  <a:lnTo>
                    <a:pt x="163" y="57"/>
                  </a:lnTo>
                  <a:lnTo>
                    <a:pt x="178" y="47"/>
                  </a:lnTo>
                  <a:lnTo>
                    <a:pt x="202" y="60"/>
                  </a:lnTo>
                  <a:lnTo>
                    <a:pt x="237" y="118"/>
                  </a:lnTo>
                  <a:lnTo>
                    <a:pt x="242" y="120"/>
                  </a:lnTo>
                  <a:lnTo>
                    <a:pt x="257" y="146"/>
                  </a:lnTo>
                  <a:lnTo>
                    <a:pt x="305" y="149"/>
                  </a:lnTo>
                  <a:lnTo>
                    <a:pt x="310" y="160"/>
                  </a:lnTo>
                  <a:lnTo>
                    <a:pt x="302" y="191"/>
                  </a:lnTo>
                  <a:lnTo>
                    <a:pt x="257" y="207"/>
                  </a:lnTo>
                  <a:lnTo>
                    <a:pt x="207" y="217"/>
                  </a:lnTo>
                  <a:lnTo>
                    <a:pt x="171" y="259"/>
                  </a:lnTo>
                  <a:lnTo>
                    <a:pt x="171" y="241"/>
                  </a:lnTo>
                  <a:lnTo>
                    <a:pt x="147" y="233"/>
                  </a:lnTo>
                  <a:lnTo>
                    <a:pt x="119" y="243"/>
                  </a:lnTo>
                  <a:lnTo>
                    <a:pt x="92" y="199"/>
                  </a:lnTo>
                  <a:lnTo>
                    <a:pt x="71" y="180"/>
                  </a:lnTo>
                  <a:lnTo>
                    <a:pt x="58" y="131"/>
                  </a:lnTo>
                  <a:lnTo>
                    <a:pt x="0" y="6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74" name="Freeform 338"/>
            <p:cNvSpPr>
              <a:spLocks/>
            </p:cNvSpPr>
            <p:nvPr/>
          </p:nvSpPr>
          <p:spPr bwMode="auto">
            <a:xfrm>
              <a:off x="2309" y="2592"/>
              <a:ext cx="78" cy="60"/>
            </a:xfrm>
            <a:custGeom>
              <a:avLst/>
              <a:gdLst>
                <a:gd name="T0" fmla="*/ 0 w 88"/>
                <a:gd name="T1" fmla="*/ 26 h 60"/>
                <a:gd name="T2" fmla="*/ 11 w 88"/>
                <a:gd name="T3" fmla="*/ 40 h 60"/>
                <a:gd name="T4" fmla="*/ 41 w 88"/>
                <a:gd name="T5" fmla="*/ 43 h 60"/>
                <a:gd name="T6" fmla="*/ 8 w 88"/>
                <a:gd name="T7" fmla="*/ 49 h 60"/>
                <a:gd name="T8" fmla="*/ 8 w 88"/>
                <a:gd name="T9" fmla="*/ 59 h 60"/>
                <a:gd name="T10" fmla="*/ 41 w 88"/>
                <a:gd name="T11" fmla="*/ 54 h 60"/>
                <a:gd name="T12" fmla="*/ 68 w 88"/>
                <a:gd name="T13" fmla="*/ 59 h 60"/>
                <a:gd name="T14" fmla="*/ 59 w 88"/>
                <a:gd name="T15" fmla="*/ 26 h 60"/>
                <a:gd name="T16" fmla="*/ 35 w 88"/>
                <a:gd name="T17" fmla="*/ 0 h 60"/>
                <a:gd name="T18" fmla="*/ 11 w 88"/>
                <a:gd name="T19" fmla="*/ 6 h 60"/>
                <a:gd name="T20" fmla="*/ 0 w 88"/>
                <a:gd name="T21" fmla="*/ 26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 h="60">
                  <a:moveTo>
                    <a:pt x="0" y="26"/>
                  </a:moveTo>
                  <a:lnTo>
                    <a:pt x="13" y="40"/>
                  </a:lnTo>
                  <a:lnTo>
                    <a:pt x="52" y="43"/>
                  </a:lnTo>
                  <a:lnTo>
                    <a:pt x="10" y="49"/>
                  </a:lnTo>
                  <a:lnTo>
                    <a:pt x="10" y="59"/>
                  </a:lnTo>
                  <a:lnTo>
                    <a:pt x="52" y="54"/>
                  </a:lnTo>
                  <a:lnTo>
                    <a:pt x="87" y="59"/>
                  </a:lnTo>
                  <a:lnTo>
                    <a:pt x="74" y="26"/>
                  </a:lnTo>
                  <a:lnTo>
                    <a:pt x="45" y="0"/>
                  </a:lnTo>
                  <a:lnTo>
                    <a:pt x="13" y="6"/>
                  </a:lnTo>
                  <a:lnTo>
                    <a:pt x="0" y="2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75" name="Freeform 339"/>
            <p:cNvSpPr>
              <a:spLocks/>
            </p:cNvSpPr>
            <p:nvPr/>
          </p:nvSpPr>
          <p:spPr bwMode="auto">
            <a:xfrm>
              <a:off x="2309" y="2592"/>
              <a:ext cx="83" cy="66"/>
            </a:xfrm>
            <a:custGeom>
              <a:avLst/>
              <a:gdLst>
                <a:gd name="T0" fmla="*/ 0 w 94"/>
                <a:gd name="T1" fmla="*/ 29 h 66"/>
                <a:gd name="T2" fmla="*/ 11 w 94"/>
                <a:gd name="T3" fmla="*/ 44 h 66"/>
                <a:gd name="T4" fmla="*/ 43 w 94"/>
                <a:gd name="T5" fmla="*/ 47 h 66"/>
                <a:gd name="T6" fmla="*/ 9 w 94"/>
                <a:gd name="T7" fmla="*/ 54 h 66"/>
                <a:gd name="T8" fmla="*/ 9 w 94"/>
                <a:gd name="T9" fmla="*/ 65 h 66"/>
                <a:gd name="T10" fmla="*/ 43 w 94"/>
                <a:gd name="T11" fmla="*/ 60 h 66"/>
                <a:gd name="T12" fmla="*/ 72 w 94"/>
                <a:gd name="T13" fmla="*/ 65 h 66"/>
                <a:gd name="T14" fmla="*/ 62 w 94"/>
                <a:gd name="T15" fmla="*/ 29 h 66"/>
                <a:gd name="T16" fmla="*/ 37 w 94"/>
                <a:gd name="T17" fmla="*/ 0 h 66"/>
                <a:gd name="T18" fmla="*/ 11 w 94"/>
                <a:gd name="T19" fmla="*/ 7 h 66"/>
                <a:gd name="T20" fmla="*/ 0 w 94"/>
                <a:gd name="T21" fmla="*/ 29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4" h="66">
                  <a:moveTo>
                    <a:pt x="0" y="29"/>
                  </a:moveTo>
                  <a:lnTo>
                    <a:pt x="14" y="44"/>
                  </a:lnTo>
                  <a:lnTo>
                    <a:pt x="56" y="47"/>
                  </a:lnTo>
                  <a:lnTo>
                    <a:pt x="11" y="54"/>
                  </a:lnTo>
                  <a:lnTo>
                    <a:pt x="11" y="65"/>
                  </a:lnTo>
                  <a:lnTo>
                    <a:pt x="56" y="60"/>
                  </a:lnTo>
                  <a:lnTo>
                    <a:pt x="93" y="65"/>
                  </a:lnTo>
                  <a:lnTo>
                    <a:pt x="79" y="29"/>
                  </a:lnTo>
                  <a:lnTo>
                    <a:pt x="48" y="0"/>
                  </a:lnTo>
                  <a:lnTo>
                    <a:pt x="14" y="7"/>
                  </a:lnTo>
                  <a:lnTo>
                    <a:pt x="0" y="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76" name="Freeform 340"/>
            <p:cNvSpPr>
              <a:spLocks/>
            </p:cNvSpPr>
            <p:nvPr/>
          </p:nvSpPr>
          <p:spPr bwMode="auto">
            <a:xfrm>
              <a:off x="2365" y="2694"/>
              <a:ext cx="32" cy="37"/>
            </a:xfrm>
            <a:custGeom>
              <a:avLst/>
              <a:gdLst>
                <a:gd name="T0" fmla="*/ 0 w 36"/>
                <a:gd name="T1" fmla="*/ 9 h 37"/>
                <a:gd name="T2" fmla="*/ 2 w 36"/>
                <a:gd name="T3" fmla="*/ 27 h 37"/>
                <a:gd name="T4" fmla="*/ 18 w 36"/>
                <a:gd name="T5" fmla="*/ 36 h 37"/>
                <a:gd name="T6" fmla="*/ 28 w 36"/>
                <a:gd name="T7" fmla="*/ 18 h 37"/>
                <a:gd name="T8" fmla="*/ 20 w 36"/>
                <a:gd name="T9" fmla="*/ 0 h 37"/>
                <a:gd name="T10" fmla="*/ 0 w 36"/>
                <a:gd name="T11" fmla="*/ 9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7">
                  <a:moveTo>
                    <a:pt x="0" y="9"/>
                  </a:moveTo>
                  <a:lnTo>
                    <a:pt x="2" y="27"/>
                  </a:lnTo>
                  <a:lnTo>
                    <a:pt x="22" y="36"/>
                  </a:lnTo>
                  <a:lnTo>
                    <a:pt x="35" y="18"/>
                  </a:lnTo>
                  <a:lnTo>
                    <a:pt x="25" y="0"/>
                  </a:lnTo>
                  <a:lnTo>
                    <a:pt x="0" y="9"/>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77" name="Freeform 341"/>
            <p:cNvSpPr>
              <a:spLocks/>
            </p:cNvSpPr>
            <p:nvPr/>
          </p:nvSpPr>
          <p:spPr bwMode="auto">
            <a:xfrm>
              <a:off x="2365" y="2694"/>
              <a:ext cx="38" cy="43"/>
            </a:xfrm>
            <a:custGeom>
              <a:avLst/>
              <a:gdLst>
                <a:gd name="T0" fmla="*/ 0 w 42"/>
                <a:gd name="T1" fmla="*/ 11 h 43"/>
                <a:gd name="T2" fmla="*/ 2 w 42"/>
                <a:gd name="T3" fmla="*/ 31 h 43"/>
                <a:gd name="T4" fmla="*/ 22 w 42"/>
                <a:gd name="T5" fmla="*/ 42 h 43"/>
                <a:gd name="T6" fmla="*/ 33 w 42"/>
                <a:gd name="T7" fmla="*/ 21 h 43"/>
                <a:gd name="T8" fmla="*/ 24 w 42"/>
                <a:gd name="T9" fmla="*/ 0 h 43"/>
                <a:gd name="T10" fmla="*/ 0 w 42"/>
                <a:gd name="T11" fmla="*/ 11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43">
                  <a:moveTo>
                    <a:pt x="0" y="11"/>
                  </a:moveTo>
                  <a:lnTo>
                    <a:pt x="2" y="31"/>
                  </a:lnTo>
                  <a:lnTo>
                    <a:pt x="26" y="42"/>
                  </a:lnTo>
                  <a:lnTo>
                    <a:pt x="41" y="21"/>
                  </a:lnTo>
                  <a:lnTo>
                    <a:pt x="29" y="0"/>
                  </a:lnTo>
                  <a:lnTo>
                    <a:pt x="0" y="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78" name="Freeform 342"/>
            <p:cNvSpPr>
              <a:spLocks/>
            </p:cNvSpPr>
            <p:nvPr/>
          </p:nvSpPr>
          <p:spPr bwMode="auto">
            <a:xfrm>
              <a:off x="3076" y="2665"/>
              <a:ext cx="126" cy="194"/>
            </a:xfrm>
            <a:custGeom>
              <a:avLst/>
              <a:gdLst>
                <a:gd name="T0" fmla="*/ 0 w 142"/>
                <a:gd name="T1" fmla="*/ 183 h 194"/>
                <a:gd name="T2" fmla="*/ 0 w 142"/>
                <a:gd name="T3" fmla="*/ 127 h 194"/>
                <a:gd name="T4" fmla="*/ 9 w 142"/>
                <a:gd name="T5" fmla="*/ 114 h 194"/>
                <a:gd name="T6" fmla="*/ 44 w 142"/>
                <a:gd name="T7" fmla="*/ 99 h 194"/>
                <a:gd name="T8" fmla="*/ 75 w 142"/>
                <a:gd name="T9" fmla="*/ 56 h 194"/>
                <a:gd name="T10" fmla="*/ 31 w 142"/>
                <a:gd name="T11" fmla="*/ 39 h 194"/>
                <a:gd name="T12" fmla="*/ 18 w 142"/>
                <a:gd name="T13" fmla="*/ 13 h 194"/>
                <a:gd name="T14" fmla="*/ 22 w 142"/>
                <a:gd name="T15" fmla="*/ 5 h 194"/>
                <a:gd name="T16" fmla="*/ 43 w 142"/>
                <a:gd name="T17" fmla="*/ 23 h 194"/>
                <a:gd name="T18" fmla="*/ 107 w 142"/>
                <a:gd name="T19" fmla="*/ 0 h 194"/>
                <a:gd name="T20" fmla="*/ 111 w 142"/>
                <a:gd name="T21" fmla="*/ 23 h 194"/>
                <a:gd name="T22" fmla="*/ 72 w 142"/>
                <a:gd name="T23" fmla="*/ 113 h 194"/>
                <a:gd name="T24" fmla="*/ 4 w 142"/>
                <a:gd name="T25" fmla="*/ 193 h 194"/>
                <a:gd name="T26" fmla="*/ 0 w 142"/>
                <a:gd name="T27" fmla="*/ 183 h 1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2" h="194">
                  <a:moveTo>
                    <a:pt x="0" y="183"/>
                  </a:moveTo>
                  <a:lnTo>
                    <a:pt x="0" y="127"/>
                  </a:lnTo>
                  <a:lnTo>
                    <a:pt x="11" y="114"/>
                  </a:lnTo>
                  <a:lnTo>
                    <a:pt x="56" y="99"/>
                  </a:lnTo>
                  <a:lnTo>
                    <a:pt x="96" y="56"/>
                  </a:lnTo>
                  <a:lnTo>
                    <a:pt x="40" y="39"/>
                  </a:lnTo>
                  <a:lnTo>
                    <a:pt x="23" y="13"/>
                  </a:lnTo>
                  <a:lnTo>
                    <a:pt x="28" y="5"/>
                  </a:lnTo>
                  <a:lnTo>
                    <a:pt x="54" y="23"/>
                  </a:lnTo>
                  <a:lnTo>
                    <a:pt x="136" y="0"/>
                  </a:lnTo>
                  <a:lnTo>
                    <a:pt x="141" y="23"/>
                  </a:lnTo>
                  <a:lnTo>
                    <a:pt x="91" y="113"/>
                  </a:lnTo>
                  <a:lnTo>
                    <a:pt x="5" y="193"/>
                  </a:lnTo>
                  <a:lnTo>
                    <a:pt x="0" y="18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79" name="Freeform 343"/>
            <p:cNvSpPr>
              <a:spLocks/>
            </p:cNvSpPr>
            <p:nvPr/>
          </p:nvSpPr>
          <p:spPr bwMode="auto">
            <a:xfrm>
              <a:off x="3076" y="2665"/>
              <a:ext cx="131" cy="200"/>
            </a:xfrm>
            <a:custGeom>
              <a:avLst/>
              <a:gdLst>
                <a:gd name="T0" fmla="*/ 0 w 148"/>
                <a:gd name="T1" fmla="*/ 189 h 200"/>
                <a:gd name="T2" fmla="*/ 0 w 148"/>
                <a:gd name="T3" fmla="*/ 131 h 200"/>
                <a:gd name="T4" fmla="*/ 9 w 148"/>
                <a:gd name="T5" fmla="*/ 118 h 200"/>
                <a:gd name="T6" fmla="*/ 45 w 148"/>
                <a:gd name="T7" fmla="*/ 102 h 200"/>
                <a:gd name="T8" fmla="*/ 79 w 148"/>
                <a:gd name="T9" fmla="*/ 58 h 200"/>
                <a:gd name="T10" fmla="*/ 33 w 148"/>
                <a:gd name="T11" fmla="*/ 40 h 200"/>
                <a:gd name="T12" fmla="*/ 19 w 148"/>
                <a:gd name="T13" fmla="*/ 13 h 200"/>
                <a:gd name="T14" fmla="*/ 23 w 148"/>
                <a:gd name="T15" fmla="*/ 5 h 200"/>
                <a:gd name="T16" fmla="*/ 44 w 148"/>
                <a:gd name="T17" fmla="*/ 24 h 200"/>
                <a:gd name="T18" fmla="*/ 112 w 148"/>
                <a:gd name="T19" fmla="*/ 0 h 200"/>
                <a:gd name="T20" fmla="*/ 115 w 148"/>
                <a:gd name="T21" fmla="*/ 24 h 200"/>
                <a:gd name="T22" fmla="*/ 74 w 148"/>
                <a:gd name="T23" fmla="*/ 116 h 200"/>
                <a:gd name="T24" fmla="*/ 4 w 148"/>
                <a:gd name="T25" fmla="*/ 199 h 200"/>
                <a:gd name="T26" fmla="*/ 0 w 148"/>
                <a:gd name="T27" fmla="*/ 189 h 2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200">
                  <a:moveTo>
                    <a:pt x="0" y="189"/>
                  </a:moveTo>
                  <a:lnTo>
                    <a:pt x="0" y="131"/>
                  </a:lnTo>
                  <a:lnTo>
                    <a:pt x="11" y="118"/>
                  </a:lnTo>
                  <a:lnTo>
                    <a:pt x="58" y="102"/>
                  </a:lnTo>
                  <a:lnTo>
                    <a:pt x="100" y="58"/>
                  </a:lnTo>
                  <a:lnTo>
                    <a:pt x="42" y="40"/>
                  </a:lnTo>
                  <a:lnTo>
                    <a:pt x="24" y="13"/>
                  </a:lnTo>
                  <a:lnTo>
                    <a:pt x="29" y="5"/>
                  </a:lnTo>
                  <a:lnTo>
                    <a:pt x="56" y="24"/>
                  </a:lnTo>
                  <a:lnTo>
                    <a:pt x="142" y="0"/>
                  </a:lnTo>
                  <a:lnTo>
                    <a:pt x="147" y="24"/>
                  </a:lnTo>
                  <a:lnTo>
                    <a:pt x="95" y="116"/>
                  </a:lnTo>
                  <a:lnTo>
                    <a:pt x="5" y="199"/>
                  </a:lnTo>
                  <a:lnTo>
                    <a:pt x="0" y="18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80" name="Freeform 344"/>
            <p:cNvSpPr>
              <a:spLocks/>
            </p:cNvSpPr>
            <p:nvPr/>
          </p:nvSpPr>
          <p:spPr bwMode="auto">
            <a:xfrm>
              <a:off x="2866" y="3069"/>
              <a:ext cx="96" cy="102"/>
            </a:xfrm>
            <a:custGeom>
              <a:avLst/>
              <a:gdLst>
                <a:gd name="T0" fmla="*/ 0 w 108"/>
                <a:gd name="T1" fmla="*/ 32 h 102"/>
                <a:gd name="T2" fmla="*/ 20 w 108"/>
                <a:gd name="T3" fmla="*/ 32 h 102"/>
                <a:gd name="T4" fmla="*/ 39 w 108"/>
                <a:gd name="T5" fmla="*/ 15 h 102"/>
                <a:gd name="T6" fmla="*/ 39 w 108"/>
                <a:gd name="T7" fmla="*/ 8 h 102"/>
                <a:gd name="T8" fmla="*/ 55 w 108"/>
                <a:gd name="T9" fmla="*/ 0 h 102"/>
                <a:gd name="T10" fmla="*/ 83 w 108"/>
                <a:gd name="T11" fmla="*/ 15 h 102"/>
                <a:gd name="T12" fmla="*/ 84 w 108"/>
                <a:gd name="T13" fmla="*/ 27 h 102"/>
                <a:gd name="T14" fmla="*/ 84 w 108"/>
                <a:gd name="T15" fmla="*/ 64 h 102"/>
                <a:gd name="T16" fmla="*/ 71 w 108"/>
                <a:gd name="T17" fmla="*/ 101 h 102"/>
                <a:gd name="T18" fmla="*/ 46 w 108"/>
                <a:gd name="T19" fmla="*/ 96 h 102"/>
                <a:gd name="T20" fmla="*/ 32 w 108"/>
                <a:gd name="T21" fmla="*/ 87 h 102"/>
                <a:gd name="T22" fmla="*/ 0 w 108"/>
                <a:gd name="T23" fmla="*/ 32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8" h="102">
                  <a:moveTo>
                    <a:pt x="0" y="32"/>
                  </a:moveTo>
                  <a:lnTo>
                    <a:pt x="26" y="32"/>
                  </a:lnTo>
                  <a:lnTo>
                    <a:pt x="50" y="15"/>
                  </a:lnTo>
                  <a:lnTo>
                    <a:pt x="50" y="8"/>
                  </a:lnTo>
                  <a:lnTo>
                    <a:pt x="70" y="0"/>
                  </a:lnTo>
                  <a:lnTo>
                    <a:pt x="105" y="15"/>
                  </a:lnTo>
                  <a:lnTo>
                    <a:pt x="107" y="27"/>
                  </a:lnTo>
                  <a:lnTo>
                    <a:pt x="107" y="64"/>
                  </a:lnTo>
                  <a:lnTo>
                    <a:pt x="90" y="101"/>
                  </a:lnTo>
                  <a:lnTo>
                    <a:pt x="58" y="96"/>
                  </a:lnTo>
                  <a:lnTo>
                    <a:pt x="40" y="87"/>
                  </a:lnTo>
                  <a:lnTo>
                    <a:pt x="0" y="3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81" name="Freeform 345"/>
            <p:cNvSpPr>
              <a:spLocks/>
            </p:cNvSpPr>
            <p:nvPr/>
          </p:nvSpPr>
          <p:spPr bwMode="auto">
            <a:xfrm>
              <a:off x="2866" y="3069"/>
              <a:ext cx="101" cy="108"/>
            </a:xfrm>
            <a:custGeom>
              <a:avLst/>
              <a:gdLst>
                <a:gd name="T0" fmla="*/ 0 w 114"/>
                <a:gd name="T1" fmla="*/ 34 h 108"/>
                <a:gd name="T2" fmla="*/ 21 w 114"/>
                <a:gd name="T3" fmla="*/ 34 h 108"/>
                <a:gd name="T4" fmla="*/ 42 w 114"/>
                <a:gd name="T5" fmla="*/ 16 h 108"/>
                <a:gd name="T6" fmla="*/ 42 w 114"/>
                <a:gd name="T7" fmla="*/ 8 h 108"/>
                <a:gd name="T8" fmla="*/ 58 w 114"/>
                <a:gd name="T9" fmla="*/ 0 h 108"/>
                <a:gd name="T10" fmla="*/ 87 w 114"/>
                <a:gd name="T11" fmla="*/ 16 h 108"/>
                <a:gd name="T12" fmla="*/ 89 w 114"/>
                <a:gd name="T13" fmla="*/ 29 h 108"/>
                <a:gd name="T14" fmla="*/ 89 w 114"/>
                <a:gd name="T15" fmla="*/ 68 h 108"/>
                <a:gd name="T16" fmla="*/ 74 w 114"/>
                <a:gd name="T17" fmla="*/ 107 h 108"/>
                <a:gd name="T18" fmla="*/ 48 w 114"/>
                <a:gd name="T19" fmla="*/ 102 h 108"/>
                <a:gd name="T20" fmla="*/ 33 w 114"/>
                <a:gd name="T21" fmla="*/ 92 h 108"/>
                <a:gd name="T22" fmla="*/ 0 w 114"/>
                <a:gd name="T23" fmla="*/ 34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4" h="108">
                  <a:moveTo>
                    <a:pt x="0" y="34"/>
                  </a:moveTo>
                  <a:lnTo>
                    <a:pt x="27" y="34"/>
                  </a:lnTo>
                  <a:lnTo>
                    <a:pt x="53" y="16"/>
                  </a:lnTo>
                  <a:lnTo>
                    <a:pt x="53" y="8"/>
                  </a:lnTo>
                  <a:lnTo>
                    <a:pt x="74" y="0"/>
                  </a:lnTo>
                  <a:lnTo>
                    <a:pt x="111" y="16"/>
                  </a:lnTo>
                  <a:lnTo>
                    <a:pt x="113" y="29"/>
                  </a:lnTo>
                  <a:lnTo>
                    <a:pt x="113" y="68"/>
                  </a:lnTo>
                  <a:lnTo>
                    <a:pt x="95" y="107"/>
                  </a:lnTo>
                  <a:lnTo>
                    <a:pt x="61" y="102"/>
                  </a:lnTo>
                  <a:lnTo>
                    <a:pt x="42" y="92"/>
                  </a:lnTo>
                  <a:lnTo>
                    <a:pt x="0" y="3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82" name="Freeform 346"/>
            <p:cNvSpPr>
              <a:spLocks/>
            </p:cNvSpPr>
            <p:nvPr/>
          </p:nvSpPr>
          <p:spPr bwMode="auto">
            <a:xfrm>
              <a:off x="3104" y="2558"/>
              <a:ext cx="122" cy="89"/>
            </a:xfrm>
            <a:custGeom>
              <a:avLst/>
              <a:gdLst>
                <a:gd name="T0" fmla="*/ 0 w 137"/>
                <a:gd name="T1" fmla="*/ 88 h 89"/>
                <a:gd name="T2" fmla="*/ 28 w 137"/>
                <a:gd name="T3" fmla="*/ 68 h 89"/>
                <a:gd name="T4" fmla="*/ 25 w 137"/>
                <a:gd name="T5" fmla="*/ 59 h 89"/>
                <a:gd name="T6" fmla="*/ 32 w 137"/>
                <a:gd name="T7" fmla="*/ 49 h 89"/>
                <a:gd name="T8" fmla="*/ 60 w 137"/>
                <a:gd name="T9" fmla="*/ 9 h 89"/>
                <a:gd name="T10" fmla="*/ 98 w 137"/>
                <a:gd name="T11" fmla="*/ 0 h 89"/>
                <a:gd name="T12" fmla="*/ 108 w 137"/>
                <a:gd name="T13" fmla="*/ 32 h 89"/>
                <a:gd name="T14" fmla="*/ 99 w 137"/>
                <a:gd name="T15" fmla="*/ 49 h 89"/>
                <a:gd name="T16" fmla="*/ 58 w 137"/>
                <a:gd name="T17" fmla="*/ 71 h 89"/>
                <a:gd name="T18" fmla="*/ 0 w 137"/>
                <a:gd name="T19" fmla="*/ 88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 h="89">
                  <a:moveTo>
                    <a:pt x="0" y="88"/>
                  </a:moveTo>
                  <a:lnTo>
                    <a:pt x="35" y="68"/>
                  </a:lnTo>
                  <a:lnTo>
                    <a:pt x="31" y="59"/>
                  </a:lnTo>
                  <a:lnTo>
                    <a:pt x="40" y="49"/>
                  </a:lnTo>
                  <a:lnTo>
                    <a:pt x="75" y="9"/>
                  </a:lnTo>
                  <a:lnTo>
                    <a:pt x="123" y="0"/>
                  </a:lnTo>
                  <a:lnTo>
                    <a:pt x="136" y="32"/>
                  </a:lnTo>
                  <a:lnTo>
                    <a:pt x="125" y="49"/>
                  </a:lnTo>
                  <a:lnTo>
                    <a:pt x="73" y="71"/>
                  </a:lnTo>
                  <a:lnTo>
                    <a:pt x="0" y="88"/>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83" name="Freeform 347"/>
            <p:cNvSpPr>
              <a:spLocks/>
            </p:cNvSpPr>
            <p:nvPr/>
          </p:nvSpPr>
          <p:spPr bwMode="auto">
            <a:xfrm>
              <a:off x="3104" y="2558"/>
              <a:ext cx="127" cy="95"/>
            </a:xfrm>
            <a:custGeom>
              <a:avLst/>
              <a:gdLst>
                <a:gd name="T0" fmla="*/ 0 w 143"/>
                <a:gd name="T1" fmla="*/ 94 h 95"/>
                <a:gd name="T2" fmla="*/ 29 w 143"/>
                <a:gd name="T3" fmla="*/ 73 h 95"/>
                <a:gd name="T4" fmla="*/ 25 w 143"/>
                <a:gd name="T5" fmla="*/ 63 h 95"/>
                <a:gd name="T6" fmla="*/ 33 w 143"/>
                <a:gd name="T7" fmla="*/ 52 h 95"/>
                <a:gd name="T8" fmla="*/ 61 w 143"/>
                <a:gd name="T9" fmla="*/ 10 h 95"/>
                <a:gd name="T10" fmla="*/ 101 w 143"/>
                <a:gd name="T11" fmla="*/ 0 h 95"/>
                <a:gd name="T12" fmla="*/ 112 w 143"/>
                <a:gd name="T13" fmla="*/ 34 h 95"/>
                <a:gd name="T14" fmla="*/ 103 w 143"/>
                <a:gd name="T15" fmla="*/ 52 h 95"/>
                <a:gd name="T16" fmla="*/ 60 w 143"/>
                <a:gd name="T17" fmla="*/ 76 h 95"/>
                <a:gd name="T18" fmla="*/ 0 w 143"/>
                <a:gd name="T19" fmla="*/ 94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3" h="95">
                  <a:moveTo>
                    <a:pt x="0" y="94"/>
                  </a:moveTo>
                  <a:lnTo>
                    <a:pt x="37" y="73"/>
                  </a:lnTo>
                  <a:lnTo>
                    <a:pt x="32" y="63"/>
                  </a:lnTo>
                  <a:lnTo>
                    <a:pt x="42" y="52"/>
                  </a:lnTo>
                  <a:lnTo>
                    <a:pt x="78" y="10"/>
                  </a:lnTo>
                  <a:lnTo>
                    <a:pt x="128" y="0"/>
                  </a:lnTo>
                  <a:lnTo>
                    <a:pt x="142" y="34"/>
                  </a:lnTo>
                  <a:lnTo>
                    <a:pt x="131" y="52"/>
                  </a:lnTo>
                  <a:lnTo>
                    <a:pt x="76" y="76"/>
                  </a:lnTo>
                  <a:lnTo>
                    <a:pt x="0" y="9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84" name="Freeform 348"/>
            <p:cNvSpPr>
              <a:spLocks/>
            </p:cNvSpPr>
            <p:nvPr/>
          </p:nvSpPr>
          <p:spPr bwMode="auto">
            <a:xfrm>
              <a:off x="2692" y="3090"/>
              <a:ext cx="169" cy="184"/>
            </a:xfrm>
            <a:custGeom>
              <a:avLst/>
              <a:gdLst>
                <a:gd name="T0" fmla="*/ 0 w 191"/>
                <a:gd name="T1" fmla="*/ 8 h 184"/>
                <a:gd name="T2" fmla="*/ 13 w 191"/>
                <a:gd name="T3" fmla="*/ 0 h 184"/>
                <a:gd name="T4" fmla="*/ 107 w 191"/>
                <a:gd name="T5" fmla="*/ 17 h 184"/>
                <a:gd name="T6" fmla="*/ 127 w 191"/>
                <a:gd name="T7" fmla="*/ 10 h 184"/>
                <a:gd name="T8" fmla="*/ 149 w 191"/>
                <a:gd name="T9" fmla="*/ 13 h 184"/>
                <a:gd name="T10" fmla="*/ 131 w 191"/>
                <a:gd name="T11" fmla="*/ 28 h 184"/>
                <a:gd name="T12" fmla="*/ 123 w 191"/>
                <a:gd name="T13" fmla="*/ 17 h 184"/>
                <a:gd name="T14" fmla="*/ 101 w 191"/>
                <a:gd name="T15" fmla="*/ 25 h 184"/>
                <a:gd name="T16" fmla="*/ 101 w 191"/>
                <a:gd name="T17" fmla="*/ 76 h 184"/>
                <a:gd name="T18" fmla="*/ 91 w 191"/>
                <a:gd name="T19" fmla="*/ 76 h 184"/>
                <a:gd name="T20" fmla="*/ 91 w 191"/>
                <a:gd name="T21" fmla="*/ 116 h 184"/>
                <a:gd name="T22" fmla="*/ 91 w 191"/>
                <a:gd name="T23" fmla="*/ 175 h 184"/>
                <a:gd name="T24" fmla="*/ 80 w 191"/>
                <a:gd name="T25" fmla="*/ 183 h 184"/>
                <a:gd name="T26" fmla="*/ 65 w 191"/>
                <a:gd name="T27" fmla="*/ 183 h 184"/>
                <a:gd name="T28" fmla="*/ 60 w 191"/>
                <a:gd name="T29" fmla="*/ 169 h 184"/>
                <a:gd name="T30" fmla="*/ 51 w 191"/>
                <a:gd name="T31" fmla="*/ 178 h 184"/>
                <a:gd name="T32" fmla="*/ 37 w 191"/>
                <a:gd name="T33" fmla="*/ 157 h 184"/>
                <a:gd name="T34" fmla="*/ 30 w 191"/>
                <a:gd name="T35" fmla="*/ 94 h 184"/>
                <a:gd name="T36" fmla="*/ 30 w 191"/>
                <a:gd name="T37" fmla="*/ 86 h 184"/>
                <a:gd name="T38" fmla="*/ 0 w 191"/>
                <a:gd name="T39" fmla="*/ 8 h 1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1" h="184">
                  <a:moveTo>
                    <a:pt x="0" y="8"/>
                  </a:moveTo>
                  <a:lnTo>
                    <a:pt x="17" y="0"/>
                  </a:lnTo>
                  <a:lnTo>
                    <a:pt x="137" y="17"/>
                  </a:lnTo>
                  <a:lnTo>
                    <a:pt x="162" y="10"/>
                  </a:lnTo>
                  <a:lnTo>
                    <a:pt x="190" y="13"/>
                  </a:lnTo>
                  <a:lnTo>
                    <a:pt x="167" y="28"/>
                  </a:lnTo>
                  <a:lnTo>
                    <a:pt x="157" y="17"/>
                  </a:lnTo>
                  <a:lnTo>
                    <a:pt x="129" y="25"/>
                  </a:lnTo>
                  <a:lnTo>
                    <a:pt x="129" y="76"/>
                  </a:lnTo>
                  <a:lnTo>
                    <a:pt x="116" y="76"/>
                  </a:lnTo>
                  <a:lnTo>
                    <a:pt x="116" y="116"/>
                  </a:lnTo>
                  <a:lnTo>
                    <a:pt x="116" y="175"/>
                  </a:lnTo>
                  <a:lnTo>
                    <a:pt x="102" y="183"/>
                  </a:lnTo>
                  <a:lnTo>
                    <a:pt x="83" y="183"/>
                  </a:lnTo>
                  <a:lnTo>
                    <a:pt x="77" y="169"/>
                  </a:lnTo>
                  <a:lnTo>
                    <a:pt x="66" y="178"/>
                  </a:lnTo>
                  <a:lnTo>
                    <a:pt x="48" y="157"/>
                  </a:lnTo>
                  <a:lnTo>
                    <a:pt x="38" y="94"/>
                  </a:lnTo>
                  <a:lnTo>
                    <a:pt x="38" y="86"/>
                  </a:lnTo>
                  <a:lnTo>
                    <a:pt x="0" y="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85" name="Freeform 349"/>
            <p:cNvSpPr>
              <a:spLocks/>
            </p:cNvSpPr>
            <p:nvPr/>
          </p:nvSpPr>
          <p:spPr bwMode="auto">
            <a:xfrm>
              <a:off x="2692" y="3090"/>
              <a:ext cx="175" cy="190"/>
            </a:xfrm>
            <a:custGeom>
              <a:avLst/>
              <a:gdLst>
                <a:gd name="T0" fmla="*/ 0 w 197"/>
                <a:gd name="T1" fmla="*/ 8 h 190"/>
                <a:gd name="T2" fmla="*/ 14 w 197"/>
                <a:gd name="T3" fmla="*/ 0 h 190"/>
                <a:gd name="T4" fmla="*/ 111 w 197"/>
                <a:gd name="T5" fmla="*/ 18 h 190"/>
                <a:gd name="T6" fmla="*/ 131 w 197"/>
                <a:gd name="T7" fmla="*/ 10 h 190"/>
                <a:gd name="T8" fmla="*/ 155 w 197"/>
                <a:gd name="T9" fmla="*/ 13 h 190"/>
                <a:gd name="T10" fmla="*/ 136 w 197"/>
                <a:gd name="T11" fmla="*/ 29 h 190"/>
                <a:gd name="T12" fmla="*/ 128 w 197"/>
                <a:gd name="T13" fmla="*/ 18 h 190"/>
                <a:gd name="T14" fmla="*/ 105 w 197"/>
                <a:gd name="T15" fmla="*/ 26 h 190"/>
                <a:gd name="T16" fmla="*/ 105 w 197"/>
                <a:gd name="T17" fmla="*/ 78 h 190"/>
                <a:gd name="T18" fmla="*/ 95 w 197"/>
                <a:gd name="T19" fmla="*/ 78 h 190"/>
                <a:gd name="T20" fmla="*/ 95 w 197"/>
                <a:gd name="T21" fmla="*/ 120 h 190"/>
                <a:gd name="T22" fmla="*/ 95 w 197"/>
                <a:gd name="T23" fmla="*/ 181 h 190"/>
                <a:gd name="T24" fmla="*/ 83 w 197"/>
                <a:gd name="T25" fmla="*/ 189 h 190"/>
                <a:gd name="T26" fmla="*/ 68 w 197"/>
                <a:gd name="T27" fmla="*/ 189 h 190"/>
                <a:gd name="T28" fmla="*/ 62 w 197"/>
                <a:gd name="T29" fmla="*/ 175 h 190"/>
                <a:gd name="T30" fmla="*/ 53 w 197"/>
                <a:gd name="T31" fmla="*/ 184 h 190"/>
                <a:gd name="T32" fmla="*/ 39 w 197"/>
                <a:gd name="T33" fmla="*/ 162 h 190"/>
                <a:gd name="T34" fmla="*/ 31 w 197"/>
                <a:gd name="T35" fmla="*/ 97 h 190"/>
                <a:gd name="T36" fmla="*/ 31 w 197"/>
                <a:gd name="T37" fmla="*/ 89 h 190"/>
                <a:gd name="T38" fmla="*/ 0 w 197"/>
                <a:gd name="T39" fmla="*/ 8 h 1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7" h="190">
                  <a:moveTo>
                    <a:pt x="0" y="8"/>
                  </a:moveTo>
                  <a:lnTo>
                    <a:pt x="18" y="0"/>
                  </a:lnTo>
                  <a:lnTo>
                    <a:pt x="141" y="18"/>
                  </a:lnTo>
                  <a:lnTo>
                    <a:pt x="167" y="10"/>
                  </a:lnTo>
                  <a:lnTo>
                    <a:pt x="196" y="13"/>
                  </a:lnTo>
                  <a:lnTo>
                    <a:pt x="172" y="29"/>
                  </a:lnTo>
                  <a:lnTo>
                    <a:pt x="162" y="18"/>
                  </a:lnTo>
                  <a:lnTo>
                    <a:pt x="133" y="26"/>
                  </a:lnTo>
                  <a:lnTo>
                    <a:pt x="133" y="78"/>
                  </a:lnTo>
                  <a:lnTo>
                    <a:pt x="120" y="78"/>
                  </a:lnTo>
                  <a:lnTo>
                    <a:pt x="120" y="120"/>
                  </a:lnTo>
                  <a:lnTo>
                    <a:pt x="120" y="181"/>
                  </a:lnTo>
                  <a:lnTo>
                    <a:pt x="105" y="189"/>
                  </a:lnTo>
                  <a:lnTo>
                    <a:pt x="86" y="189"/>
                  </a:lnTo>
                  <a:lnTo>
                    <a:pt x="79" y="175"/>
                  </a:lnTo>
                  <a:lnTo>
                    <a:pt x="68" y="184"/>
                  </a:lnTo>
                  <a:lnTo>
                    <a:pt x="49" y="162"/>
                  </a:lnTo>
                  <a:lnTo>
                    <a:pt x="39" y="97"/>
                  </a:lnTo>
                  <a:lnTo>
                    <a:pt x="39" y="89"/>
                  </a:lnTo>
                  <a:lnTo>
                    <a:pt x="0"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86" name="Freeform 350"/>
            <p:cNvSpPr>
              <a:spLocks/>
            </p:cNvSpPr>
            <p:nvPr/>
          </p:nvSpPr>
          <p:spPr bwMode="auto">
            <a:xfrm>
              <a:off x="2792" y="1373"/>
              <a:ext cx="2226" cy="922"/>
            </a:xfrm>
            <a:custGeom>
              <a:avLst/>
              <a:gdLst>
                <a:gd name="T0" fmla="*/ 25 w 2504"/>
                <a:gd name="T1" fmla="*/ 508 h 922"/>
                <a:gd name="T2" fmla="*/ 124 w 2504"/>
                <a:gd name="T3" fmla="*/ 458 h 922"/>
                <a:gd name="T4" fmla="*/ 122 w 2504"/>
                <a:gd name="T5" fmla="*/ 323 h 922"/>
                <a:gd name="T6" fmla="*/ 145 w 2504"/>
                <a:gd name="T7" fmla="*/ 222 h 922"/>
                <a:gd name="T8" fmla="*/ 252 w 2504"/>
                <a:gd name="T9" fmla="*/ 299 h 922"/>
                <a:gd name="T10" fmla="*/ 217 w 2504"/>
                <a:gd name="T11" fmla="*/ 370 h 922"/>
                <a:gd name="T12" fmla="*/ 236 w 2504"/>
                <a:gd name="T13" fmla="*/ 328 h 922"/>
                <a:gd name="T14" fmla="*/ 316 w 2504"/>
                <a:gd name="T15" fmla="*/ 273 h 922"/>
                <a:gd name="T16" fmla="*/ 396 w 2504"/>
                <a:gd name="T17" fmla="*/ 249 h 922"/>
                <a:gd name="T18" fmla="*/ 480 w 2504"/>
                <a:gd name="T19" fmla="*/ 224 h 922"/>
                <a:gd name="T20" fmla="*/ 556 w 2504"/>
                <a:gd name="T21" fmla="*/ 200 h 922"/>
                <a:gd name="T22" fmla="*/ 616 w 2504"/>
                <a:gd name="T23" fmla="*/ 146 h 922"/>
                <a:gd name="T24" fmla="*/ 602 w 2504"/>
                <a:gd name="T25" fmla="*/ 292 h 922"/>
                <a:gd name="T26" fmla="*/ 646 w 2504"/>
                <a:gd name="T27" fmla="*/ 249 h 922"/>
                <a:gd name="T28" fmla="*/ 680 w 2504"/>
                <a:gd name="T29" fmla="*/ 262 h 922"/>
                <a:gd name="T30" fmla="*/ 640 w 2504"/>
                <a:gd name="T31" fmla="*/ 143 h 922"/>
                <a:gd name="T32" fmla="*/ 676 w 2504"/>
                <a:gd name="T33" fmla="*/ 172 h 922"/>
                <a:gd name="T34" fmla="*/ 738 w 2504"/>
                <a:gd name="T35" fmla="*/ 219 h 922"/>
                <a:gd name="T36" fmla="*/ 780 w 2504"/>
                <a:gd name="T37" fmla="*/ 93 h 922"/>
                <a:gd name="T38" fmla="*/ 882 w 2504"/>
                <a:gd name="T39" fmla="*/ 57 h 922"/>
                <a:gd name="T40" fmla="*/ 946 w 2504"/>
                <a:gd name="T41" fmla="*/ 21 h 922"/>
                <a:gd name="T42" fmla="*/ 1062 w 2504"/>
                <a:gd name="T43" fmla="*/ 29 h 922"/>
                <a:gd name="T44" fmla="*/ 981 w 2504"/>
                <a:gd name="T45" fmla="*/ 151 h 922"/>
                <a:gd name="T46" fmla="*/ 1077 w 2504"/>
                <a:gd name="T47" fmla="*/ 116 h 922"/>
                <a:gd name="T48" fmla="*/ 1151 w 2504"/>
                <a:gd name="T49" fmla="*/ 122 h 922"/>
                <a:gd name="T50" fmla="*/ 1275 w 2504"/>
                <a:gd name="T51" fmla="*/ 138 h 922"/>
                <a:gd name="T52" fmla="*/ 1375 w 2504"/>
                <a:gd name="T53" fmla="*/ 187 h 922"/>
                <a:gd name="T54" fmla="*/ 1500 w 2504"/>
                <a:gd name="T55" fmla="*/ 174 h 922"/>
                <a:gd name="T56" fmla="*/ 1645 w 2504"/>
                <a:gd name="T57" fmla="*/ 233 h 922"/>
                <a:gd name="T58" fmla="*/ 1755 w 2504"/>
                <a:gd name="T59" fmla="*/ 241 h 922"/>
                <a:gd name="T60" fmla="*/ 1931 w 2504"/>
                <a:gd name="T61" fmla="*/ 309 h 922"/>
                <a:gd name="T62" fmla="*/ 1945 w 2504"/>
                <a:gd name="T63" fmla="*/ 339 h 922"/>
                <a:gd name="T64" fmla="*/ 1914 w 2504"/>
                <a:gd name="T65" fmla="*/ 349 h 922"/>
                <a:gd name="T66" fmla="*/ 1862 w 2504"/>
                <a:gd name="T67" fmla="*/ 315 h 922"/>
                <a:gd name="T68" fmla="*/ 1847 w 2504"/>
                <a:gd name="T69" fmla="*/ 406 h 922"/>
                <a:gd name="T70" fmla="*/ 1699 w 2504"/>
                <a:gd name="T71" fmla="*/ 461 h 922"/>
                <a:gd name="T72" fmla="*/ 1660 w 2504"/>
                <a:gd name="T73" fmla="*/ 516 h 922"/>
                <a:gd name="T74" fmla="*/ 1629 w 2504"/>
                <a:gd name="T75" fmla="*/ 596 h 922"/>
                <a:gd name="T76" fmla="*/ 1593 w 2504"/>
                <a:gd name="T77" fmla="*/ 502 h 922"/>
                <a:gd name="T78" fmla="*/ 1670 w 2504"/>
                <a:gd name="T79" fmla="*/ 398 h 922"/>
                <a:gd name="T80" fmla="*/ 1569 w 2504"/>
                <a:gd name="T81" fmla="*/ 474 h 922"/>
                <a:gd name="T82" fmla="*/ 1429 w 2504"/>
                <a:gd name="T83" fmla="*/ 474 h 922"/>
                <a:gd name="T84" fmla="*/ 1379 w 2504"/>
                <a:gd name="T85" fmla="*/ 583 h 922"/>
                <a:gd name="T86" fmla="*/ 1410 w 2504"/>
                <a:gd name="T87" fmla="*/ 604 h 922"/>
                <a:gd name="T88" fmla="*/ 1304 w 2504"/>
                <a:gd name="T89" fmla="*/ 781 h 922"/>
                <a:gd name="T90" fmla="*/ 1337 w 2504"/>
                <a:gd name="T91" fmla="*/ 690 h 922"/>
                <a:gd name="T92" fmla="*/ 1165 w 2504"/>
                <a:gd name="T93" fmla="*/ 609 h 922"/>
                <a:gd name="T94" fmla="*/ 1046 w 2504"/>
                <a:gd name="T95" fmla="*/ 672 h 922"/>
                <a:gd name="T96" fmla="*/ 908 w 2504"/>
                <a:gd name="T97" fmla="*/ 659 h 922"/>
                <a:gd name="T98" fmla="*/ 730 w 2504"/>
                <a:gd name="T99" fmla="*/ 747 h 922"/>
                <a:gd name="T100" fmla="*/ 629 w 2504"/>
                <a:gd name="T101" fmla="*/ 859 h 922"/>
                <a:gd name="T102" fmla="*/ 579 w 2504"/>
                <a:gd name="T103" fmla="*/ 887 h 922"/>
                <a:gd name="T104" fmla="*/ 398 w 2504"/>
                <a:gd name="T105" fmla="*/ 882 h 922"/>
                <a:gd name="T106" fmla="*/ 403 w 2504"/>
                <a:gd name="T107" fmla="*/ 828 h 922"/>
                <a:gd name="T108" fmla="*/ 356 w 2504"/>
                <a:gd name="T109" fmla="*/ 760 h 922"/>
                <a:gd name="T110" fmla="*/ 337 w 2504"/>
                <a:gd name="T111" fmla="*/ 723 h 922"/>
                <a:gd name="T112" fmla="*/ 334 w 2504"/>
                <a:gd name="T113" fmla="*/ 807 h 922"/>
                <a:gd name="T114" fmla="*/ 308 w 2504"/>
                <a:gd name="T115" fmla="*/ 859 h 922"/>
                <a:gd name="T116" fmla="*/ 220 w 2504"/>
                <a:gd name="T117" fmla="*/ 731 h 922"/>
                <a:gd name="T118" fmla="*/ 181 w 2504"/>
                <a:gd name="T119" fmla="*/ 745 h 922"/>
                <a:gd name="T120" fmla="*/ 145 w 2504"/>
                <a:gd name="T121" fmla="*/ 721 h 922"/>
                <a:gd name="T122" fmla="*/ 39 w 2504"/>
                <a:gd name="T123" fmla="*/ 697 h 922"/>
                <a:gd name="T124" fmla="*/ 46 w 2504"/>
                <a:gd name="T125" fmla="*/ 580 h 9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04" h="922">
                  <a:moveTo>
                    <a:pt x="0" y="572"/>
                  </a:moveTo>
                  <a:lnTo>
                    <a:pt x="23" y="551"/>
                  </a:lnTo>
                  <a:lnTo>
                    <a:pt x="18" y="562"/>
                  </a:lnTo>
                  <a:lnTo>
                    <a:pt x="25" y="562"/>
                  </a:lnTo>
                  <a:lnTo>
                    <a:pt x="23" y="526"/>
                  </a:lnTo>
                  <a:lnTo>
                    <a:pt x="31" y="508"/>
                  </a:lnTo>
                  <a:lnTo>
                    <a:pt x="44" y="505"/>
                  </a:lnTo>
                  <a:lnTo>
                    <a:pt x="68" y="519"/>
                  </a:lnTo>
                  <a:lnTo>
                    <a:pt x="73" y="492"/>
                  </a:lnTo>
                  <a:lnTo>
                    <a:pt x="62" y="492"/>
                  </a:lnTo>
                  <a:lnTo>
                    <a:pt x="59" y="471"/>
                  </a:lnTo>
                  <a:lnTo>
                    <a:pt x="157" y="458"/>
                  </a:lnTo>
                  <a:lnTo>
                    <a:pt x="133" y="450"/>
                  </a:lnTo>
                  <a:lnTo>
                    <a:pt x="136" y="437"/>
                  </a:lnTo>
                  <a:lnTo>
                    <a:pt x="118" y="445"/>
                  </a:lnTo>
                  <a:lnTo>
                    <a:pt x="175" y="395"/>
                  </a:lnTo>
                  <a:lnTo>
                    <a:pt x="152" y="346"/>
                  </a:lnTo>
                  <a:lnTo>
                    <a:pt x="154" y="323"/>
                  </a:lnTo>
                  <a:lnTo>
                    <a:pt x="144" y="297"/>
                  </a:lnTo>
                  <a:lnTo>
                    <a:pt x="154" y="278"/>
                  </a:lnTo>
                  <a:lnTo>
                    <a:pt x="133" y="260"/>
                  </a:lnTo>
                  <a:lnTo>
                    <a:pt x="141" y="241"/>
                  </a:lnTo>
                  <a:lnTo>
                    <a:pt x="167" y="224"/>
                  </a:lnTo>
                  <a:lnTo>
                    <a:pt x="183" y="222"/>
                  </a:lnTo>
                  <a:lnTo>
                    <a:pt x="201" y="227"/>
                  </a:lnTo>
                  <a:lnTo>
                    <a:pt x="183" y="229"/>
                  </a:lnTo>
                  <a:lnTo>
                    <a:pt x="196" y="236"/>
                  </a:lnTo>
                  <a:lnTo>
                    <a:pt x="242" y="239"/>
                  </a:lnTo>
                  <a:lnTo>
                    <a:pt x="318" y="278"/>
                  </a:lnTo>
                  <a:lnTo>
                    <a:pt x="318" y="299"/>
                  </a:lnTo>
                  <a:lnTo>
                    <a:pt x="284" y="315"/>
                  </a:lnTo>
                  <a:lnTo>
                    <a:pt x="183" y="294"/>
                  </a:lnTo>
                  <a:lnTo>
                    <a:pt x="224" y="320"/>
                  </a:lnTo>
                  <a:lnTo>
                    <a:pt x="221" y="354"/>
                  </a:lnTo>
                  <a:lnTo>
                    <a:pt x="264" y="373"/>
                  </a:lnTo>
                  <a:lnTo>
                    <a:pt x="274" y="370"/>
                  </a:lnTo>
                  <a:lnTo>
                    <a:pt x="269" y="354"/>
                  </a:lnTo>
                  <a:lnTo>
                    <a:pt x="253" y="349"/>
                  </a:lnTo>
                  <a:lnTo>
                    <a:pt x="255" y="339"/>
                  </a:lnTo>
                  <a:lnTo>
                    <a:pt x="274" y="351"/>
                  </a:lnTo>
                  <a:lnTo>
                    <a:pt x="313" y="354"/>
                  </a:lnTo>
                  <a:lnTo>
                    <a:pt x="298" y="328"/>
                  </a:lnTo>
                  <a:lnTo>
                    <a:pt x="334" y="307"/>
                  </a:lnTo>
                  <a:lnTo>
                    <a:pt x="363" y="320"/>
                  </a:lnTo>
                  <a:lnTo>
                    <a:pt x="363" y="260"/>
                  </a:lnTo>
                  <a:lnTo>
                    <a:pt x="347" y="252"/>
                  </a:lnTo>
                  <a:lnTo>
                    <a:pt x="397" y="265"/>
                  </a:lnTo>
                  <a:lnTo>
                    <a:pt x="399" y="273"/>
                  </a:lnTo>
                  <a:lnTo>
                    <a:pt x="374" y="283"/>
                  </a:lnTo>
                  <a:lnTo>
                    <a:pt x="399" y="302"/>
                  </a:lnTo>
                  <a:lnTo>
                    <a:pt x="418" y="278"/>
                  </a:lnTo>
                  <a:lnTo>
                    <a:pt x="502" y="244"/>
                  </a:lnTo>
                  <a:lnTo>
                    <a:pt x="518" y="241"/>
                  </a:lnTo>
                  <a:lnTo>
                    <a:pt x="502" y="249"/>
                  </a:lnTo>
                  <a:lnTo>
                    <a:pt x="518" y="265"/>
                  </a:lnTo>
                  <a:lnTo>
                    <a:pt x="578" y="241"/>
                  </a:lnTo>
                  <a:lnTo>
                    <a:pt x="594" y="260"/>
                  </a:lnTo>
                  <a:lnTo>
                    <a:pt x="607" y="244"/>
                  </a:lnTo>
                  <a:lnTo>
                    <a:pt x="602" y="229"/>
                  </a:lnTo>
                  <a:lnTo>
                    <a:pt x="607" y="224"/>
                  </a:lnTo>
                  <a:lnTo>
                    <a:pt x="653" y="231"/>
                  </a:lnTo>
                  <a:lnTo>
                    <a:pt x="716" y="265"/>
                  </a:lnTo>
                  <a:lnTo>
                    <a:pt x="727" y="249"/>
                  </a:lnTo>
                  <a:lnTo>
                    <a:pt x="714" y="231"/>
                  </a:lnTo>
                  <a:lnTo>
                    <a:pt x="695" y="229"/>
                  </a:lnTo>
                  <a:lnTo>
                    <a:pt x="703" y="200"/>
                  </a:lnTo>
                  <a:lnTo>
                    <a:pt x="690" y="198"/>
                  </a:lnTo>
                  <a:lnTo>
                    <a:pt x="692" y="185"/>
                  </a:lnTo>
                  <a:lnTo>
                    <a:pt x="716" y="172"/>
                  </a:lnTo>
                  <a:lnTo>
                    <a:pt x="732" y="140"/>
                  </a:lnTo>
                  <a:lnTo>
                    <a:pt x="763" y="140"/>
                  </a:lnTo>
                  <a:lnTo>
                    <a:pt x="779" y="146"/>
                  </a:lnTo>
                  <a:lnTo>
                    <a:pt x="766" y="180"/>
                  </a:lnTo>
                  <a:lnTo>
                    <a:pt x="781" y="195"/>
                  </a:lnTo>
                  <a:lnTo>
                    <a:pt x="776" y="241"/>
                  </a:lnTo>
                  <a:lnTo>
                    <a:pt x="792" y="260"/>
                  </a:lnTo>
                  <a:lnTo>
                    <a:pt x="787" y="275"/>
                  </a:lnTo>
                  <a:lnTo>
                    <a:pt x="761" y="292"/>
                  </a:lnTo>
                  <a:lnTo>
                    <a:pt x="768" y="297"/>
                  </a:lnTo>
                  <a:lnTo>
                    <a:pt x="737" y="302"/>
                  </a:lnTo>
                  <a:lnTo>
                    <a:pt x="771" y="312"/>
                  </a:lnTo>
                  <a:lnTo>
                    <a:pt x="810" y="275"/>
                  </a:lnTo>
                  <a:lnTo>
                    <a:pt x="805" y="252"/>
                  </a:lnTo>
                  <a:lnTo>
                    <a:pt x="818" y="249"/>
                  </a:lnTo>
                  <a:lnTo>
                    <a:pt x="837" y="244"/>
                  </a:lnTo>
                  <a:lnTo>
                    <a:pt x="847" y="257"/>
                  </a:lnTo>
                  <a:lnTo>
                    <a:pt x="847" y="275"/>
                  </a:lnTo>
                  <a:lnTo>
                    <a:pt x="871" y="278"/>
                  </a:lnTo>
                  <a:lnTo>
                    <a:pt x="852" y="273"/>
                  </a:lnTo>
                  <a:lnTo>
                    <a:pt x="860" y="262"/>
                  </a:lnTo>
                  <a:lnTo>
                    <a:pt x="852" y="249"/>
                  </a:lnTo>
                  <a:lnTo>
                    <a:pt x="797" y="239"/>
                  </a:lnTo>
                  <a:lnTo>
                    <a:pt x="805" y="200"/>
                  </a:lnTo>
                  <a:lnTo>
                    <a:pt x="787" y="177"/>
                  </a:lnTo>
                  <a:lnTo>
                    <a:pt x="813" y="156"/>
                  </a:lnTo>
                  <a:lnTo>
                    <a:pt x="810" y="143"/>
                  </a:lnTo>
                  <a:lnTo>
                    <a:pt x="821" y="151"/>
                  </a:lnTo>
                  <a:lnTo>
                    <a:pt x="815" y="182"/>
                  </a:lnTo>
                  <a:lnTo>
                    <a:pt x="826" y="185"/>
                  </a:lnTo>
                  <a:lnTo>
                    <a:pt x="866" y="193"/>
                  </a:lnTo>
                  <a:lnTo>
                    <a:pt x="829" y="166"/>
                  </a:lnTo>
                  <a:lnTo>
                    <a:pt x="855" y="172"/>
                  </a:lnTo>
                  <a:lnTo>
                    <a:pt x="850" y="158"/>
                  </a:lnTo>
                  <a:lnTo>
                    <a:pt x="866" y="156"/>
                  </a:lnTo>
                  <a:lnTo>
                    <a:pt x="936" y="174"/>
                  </a:lnTo>
                  <a:lnTo>
                    <a:pt x="920" y="187"/>
                  </a:lnTo>
                  <a:lnTo>
                    <a:pt x="920" y="206"/>
                  </a:lnTo>
                  <a:lnTo>
                    <a:pt x="934" y="219"/>
                  </a:lnTo>
                  <a:lnTo>
                    <a:pt x="944" y="177"/>
                  </a:lnTo>
                  <a:lnTo>
                    <a:pt x="905" y="153"/>
                  </a:lnTo>
                  <a:lnTo>
                    <a:pt x="894" y="122"/>
                  </a:lnTo>
                  <a:lnTo>
                    <a:pt x="986" y="111"/>
                  </a:lnTo>
                  <a:lnTo>
                    <a:pt x="973" y="85"/>
                  </a:lnTo>
                  <a:lnTo>
                    <a:pt x="986" y="93"/>
                  </a:lnTo>
                  <a:lnTo>
                    <a:pt x="999" y="80"/>
                  </a:lnTo>
                  <a:lnTo>
                    <a:pt x="991" y="77"/>
                  </a:lnTo>
                  <a:lnTo>
                    <a:pt x="1082" y="57"/>
                  </a:lnTo>
                  <a:lnTo>
                    <a:pt x="1077" y="49"/>
                  </a:lnTo>
                  <a:lnTo>
                    <a:pt x="1119" y="47"/>
                  </a:lnTo>
                  <a:lnTo>
                    <a:pt x="1116" y="57"/>
                  </a:lnTo>
                  <a:lnTo>
                    <a:pt x="1130" y="57"/>
                  </a:lnTo>
                  <a:lnTo>
                    <a:pt x="1161" y="41"/>
                  </a:lnTo>
                  <a:lnTo>
                    <a:pt x="1174" y="49"/>
                  </a:lnTo>
                  <a:lnTo>
                    <a:pt x="1164" y="36"/>
                  </a:lnTo>
                  <a:lnTo>
                    <a:pt x="1197" y="34"/>
                  </a:lnTo>
                  <a:lnTo>
                    <a:pt x="1197" y="21"/>
                  </a:lnTo>
                  <a:lnTo>
                    <a:pt x="1242" y="0"/>
                  </a:lnTo>
                  <a:lnTo>
                    <a:pt x="1271" y="10"/>
                  </a:lnTo>
                  <a:lnTo>
                    <a:pt x="1242" y="23"/>
                  </a:lnTo>
                  <a:lnTo>
                    <a:pt x="1287" y="23"/>
                  </a:lnTo>
                  <a:lnTo>
                    <a:pt x="1271" y="36"/>
                  </a:lnTo>
                  <a:lnTo>
                    <a:pt x="1344" y="29"/>
                  </a:lnTo>
                  <a:lnTo>
                    <a:pt x="1384" y="57"/>
                  </a:lnTo>
                  <a:lnTo>
                    <a:pt x="1378" y="65"/>
                  </a:lnTo>
                  <a:lnTo>
                    <a:pt x="1363" y="57"/>
                  </a:lnTo>
                  <a:lnTo>
                    <a:pt x="1384" y="65"/>
                  </a:lnTo>
                  <a:lnTo>
                    <a:pt x="1376" y="77"/>
                  </a:lnTo>
                  <a:lnTo>
                    <a:pt x="1242" y="151"/>
                  </a:lnTo>
                  <a:lnTo>
                    <a:pt x="1282" y="143"/>
                  </a:lnTo>
                  <a:lnTo>
                    <a:pt x="1274" y="132"/>
                  </a:lnTo>
                  <a:lnTo>
                    <a:pt x="1342" y="119"/>
                  </a:lnTo>
                  <a:lnTo>
                    <a:pt x="1324" y="119"/>
                  </a:lnTo>
                  <a:lnTo>
                    <a:pt x="1326" y="109"/>
                  </a:lnTo>
                  <a:lnTo>
                    <a:pt x="1363" y="116"/>
                  </a:lnTo>
                  <a:lnTo>
                    <a:pt x="1368" y="109"/>
                  </a:lnTo>
                  <a:lnTo>
                    <a:pt x="1378" y="132"/>
                  </a:lnTo>
                  <a:lnTo>
                    <a:pt x="1397" y="135"/>
                  </a:lnTo>
                  <a:lnTo>
                    <a:pt x="1381" y="122"/>
                  </a:lnTo>
                  <a:lnTo>
                    <a:pt x="1415" y="116"/>
                  </a:lnTo>
                  <a:lnTo>
                    <a:pt x="1457" y="122"/>
                  </a:lnTo>
                  <a:lnTo>
                    <a:pt x="1454" y="132"/>
                  </a:lnTo>
                  <a:lnTo>
                    <a:pt x="1487" y="140"/>
                  </a:lnTo>
                  <a:lnTo>
                    <a:pt x="1522" y="138"/>
                  </a:lnTo>
                  <a:lnTo>
                    <a:pt x="1522" y="116"/>
                  </a:lnTo>
                  <a:lnTo>
                    <a:pt x="1532" y="114"/>
                  </a:lnTo>
                  <a:lnTo>
                    <a:pt x="1613" y="138"/>
                  </a:lnTo>
                  <a:lnTo>
                    <a:pt x="1603" y="174"/>
                  </a:lnTo>
                  <a:lnTo>
                    <a:pt x="1640" y="200"/>
                  </a:lnTo>
                  <a:lnTo>
                    <a:pt x="1661" y="164"/>
                  </a:lnTo>
                  <a:lnTo>
                    <a:pt x="1674" y="182"/>
                  </a:lnTo>
                  <a:lnTo>
                    <a:pt x="1703" y="174"/>
                  </a:lnTo>
                  <a:lnTo>
                    <a:pt x="1740" y="187"/>
                  </a:lnTo>
                  <a:lnTo>
                    <a:pt x="1768" y="180"/>
                  </a:lnTo>
                  <a:lnTo>
                    <a:pt x="1766" y="164"/>
                  </a:lnTo>
                  <a:lnTo>
                    <a:pt x="1784" y="143"/>
                  </a:lnTo>
                  <a:lnTo>
                    <a:pt x="1906" y="158"/>
                  </a:lnTo>
                  <a:lnTo>
                    <a:pt x="1914" y="172"/>
                  </a:lnTo>
                  <a:lnTo>
                    <a:pt x="1898" y="174"/>
                  </a:lnTo>
                  <a:lnTo>
                    <a:pt x="1938" y="180"/>
                  </a:lnTo>
                  <a:lnTo>
                    <a:pt x="1951" y="198"/>
                  </a:lnTo>
                  <a:lnTo>
                    <a:pt x="2045" y="193"/>
                  </a:lnTo>
                  <a:lnTo>
                    <a:pt x="2061" y="206"/>
                  </a:lnTo>
                  <a:lnTo>
                    <a:pt x="2056" y="224"/>
                  </a:lnTo>
                  <a:lnTo>
                    <a:pt x="2082" y="233"/>
                  </a:lnTo>
                  <a:lnTo>
                    <a:pt x="2095" y="227"/>
                  </a:lnTo>
                  <a:lnTo>
                    <a:pt x="2163" y="231"/>
                  </a:lnTo>
                  <a:lnTo>
                    <a:pt x="2176" y="224"/>
                  </a:lnTo>
                  <a:lnTo>
                    <a:pt x="2182" y="236"/>
                  </a:lnTo>
                  <a:lnTo>
                    <a:pt x="2210" y="252"/>
                  </a:lnTo>
                  <a:lnTo>
                    <a:pt x="2221" y="241"/>
                  </a:lnTo>
                  <a:lnTo>
                    <a:pt x="2208" y="229"/>
                  </a:lnTo>
                  <a:lnTo>
                    <a:pt x="2216" y="219"/>
                  </a:lnTo>
                  <a:lnTo>
                    <a:pt x="2330" y="231"/>
                  </a:lnTo>
                  <a:lnTo>
                    <a:pt x="2406" y="275"/>
                  </a:lnTo>
                  <a:lnTo>
                    <a:pt x="2422" y="275"/>
                  </a:lnTo>
                  <a:lnTo>
                    <a:pt x="2443" y="309"/>
                  </a:lnTo>
                  <a:lnTo>
                    <a:pt x="2435" y="294"/>
                  </a:lnTo>
                  <a:lnTo>
                    <a:pt x="2446" y="292"/>
                  </a:lnTo>
                  <a:lnTo>
                    <a:pt x="2451" y="299"/>
                  </a:lnTo>
                  <a:lnTo>
                    <a:pt x="2477" y="297"/>
                  </a:lnTo>
                  <a:lnTo>
                    <a:pt x="2503" y="315"/>
                  </a:lnTo>
                  <a:lnTo>
                    <a:pt x="2461" y="339"/>
                  </a:lnTo>
                  <a:lnTo>
                    <a:pt x="2471" y="341"/>
                  </a:lnTo>
                  <a:lnTo>
                    <a:pt x="2456" y="346"/>
                  </a:lnTo>
                  <a:lnTo>
                    <a:pt x="2469" y="354"/>
                  </a:lnTo>
                  <a:lnTo>
                    <a:pt x="2443" y="357"/>
                  </a:lnTo>
                  <a:lnTo>
                    <a:pt x="2435" y="344"/>
                  </a:lnTo>
                  <a:lnTo>
                    <a:pt x="2422" y="349"/>
                  </a:lnTo>
                  <a:lnTo>
                    <a:pt x="2406" y="328"/>
                  </a:lnTo>
                  <a:lnTo>
                    <a:pt x="2375" y="331"/>
                  </a:lnTo>
                  <a:lnTo>
                    <a:pt x="2369" y="315"/>
                  </a:lnTo>
                  <a:lnTo>
                    <a:pt x="2375" y="309"/>
                  </a:lnTo>
                  <a:lnTo>
                    <a:pt x="2364" y="309"/>
                  </a:lnTo>
                  <a:lnTo>
                    <a:pt x="2356" y="315"/>
                  </a:lnTo>
                  <a:lnTo>
                    <a:pt x="2364" y="331"/>
                  </a:lnTo>
                  <a:lnTo>
                    <a:pt x="2359" y="339"/>
                  </a:lnTo>
                  <a:lnTo>
                    <a:pt x="2333" y="351"/>
                  </a:lnTo>
                  <a:lnTo>
                    <a:pt x="2317" y="349"/>
                  </a:lnTo>
                  <a:lnTo>
                    <a:pt x="2343" y="387"/>
                  </a:lnTo>
                  <a:lnTo>
                    <a:pt x="2338" y="406"/>
                  </a:lnTo>
                  <a:lnTo>
                    <a:pt x="2309" y="390"/>
                  </a:lnTo>
                  <a:lnTo>
                    <a:pt x="2314" y="398"/>
                  </a:lnTo>
                  <a:lnTo>
                    <a:pt x="2258" y="419"/>
                  </a:lnTo>
                  <a:lnTo>
                    <a:pt x="2213" y="458"/>
                  </a:lnTo>
                  <a:lnTo>
                    <a:pt x="2179" y="445"/>
                  </a:lnTo>
                  <a:lnTo>
                    <a:pt x="2150" y="461"/>
                  </a:lnTo>
                  <a:lnTo>
                    <a:pt x="2150" y="445"/>
                  </a:lnTo>
                  <a:lnTo>
                    <a:pt x="2134" y="461"/>
                  </a:lnTo>
                  <a:lnTo>
                    <a:pt x="2111" y="458"/>
                  </a:lnTo>
                  <a:lnTo>
                    <a:pt x="2090" y="497"/>
                  </a:lnTo>
                  <a:lnTo>
                    <a:pt x="2108" y="505"/>
                  </a:lnTo>
                  <a:lnTo>
                    <a:pt x="2100" y="516"/>
                  </a:lnTo>
                  <a:lnTo>
                    <a:pt x="2108" y="538"/>
                  </a:lnTo>
                  <a:lnTo>
                    <a:pt x="2095" y="534"/>
                  </a:lnTo>
                  <a:lnTo>
                    <a:pt x="2087" y="551"/>
                  </a:lnTo>
                  <a:lnTo>
                    <a:pt x="2092" y="567"/>
                  </a:lnTo>
                  <a:lnTo>
                    <a:pt x="2058" y="580"/>
                  </a:lnTo>
                  <a:lnTo>
                    <a:pt x="2061" y="596"/>
                  </a:lnTo>
                  <a:lnTo>
                    <a:pt x="2043" y="604"/>
                  </a:lnTo>
                  <a:lnTo>
                    <a:pt x="2035" y="622"/>
                  </a:lnTo>
                  <a:lnTo>
                    <a:pt x="2014" y="643"/>
                  </a:lnTo>
                  <a:lnTo>
                    <a:pt x="1996" y="570"/>
                  </a:lnTo>
                  <a:lnTo>
                    <a:pt x="2003" y="529"/>
                  </a:lnTo>
                  <a:lnTo>
                    <a:pt x="2016" y="502"/>
                  </a:lnTo>
                  <a:lnTo>
                    <a:pt x="2040" y="497"/>
                  </a:lnTo>
                  <a:lnTo>
                    <a:pt x="2090" y="448"/>
                  </a:lnTo>
                  <a:lnTo>
                    <a:pt x="2114" y="434"/>
                  </a:lnTo>
                  <a:lnTo>
                    <a:pt x="2124" y="408"/>
                  </a:lnTo>
                  <a:lnTo>
                    <a:pt x="2134" y="398"/>
                  </a:lnTo>
                  <a:lnTo>
                    <a:pt x="2114" y="398"/>
                  </a:lnTo>
                  <a:lnTo>
                    <a:pt x="2106" y="421"/>
                  </a:lnTo>
                  <a:lnTo>
                    <a:pt x="2063" y="445"/>
                  </a:lnTo>
                  <a:lnTo>
                    <a:pt x="2066" y="414"/>
                  </a:lnTo>
                  <a:lnTo>
                    <a:pt x="2019" y="419"/>
                  </a:lnTo>
                  <a:lnTo>
                    <a:pt x="1974" y="461"/>
                  </a:lnTo>
                  <a:lnTo>
                    <a:pt x="1985" y="474"/>
                  </a:lnTo>
                  <a:lnTo>
                    <a:pt x="1935" y="479"/>
                  </a:lnTo>
                  <a:lnTo>
                    <a:pt x="1933" y="476"/>
                  </a:lnTo>
                  <a:lnTo>
                    <a:pt x="1945" y="471"/>
                  </a:lnTo>
                  <a:lnTo>
                    <a:pt x="1906" y="463"/>
                  </a:lnTo>
                  <a:lnTo>
                    <a:pt x="1896" y="471"/>
                  </a:lnTo>
                  <a:lnTo>
                    <a:pt x="1808" y="474"/>
                  </a:lnTo>
                  <a:lnTo>
                    <a:pt x="1698" y="567"/>
                  </a:lnTo>
                  <a:lnTo>
                    <a:pt x="1721" y="570"/>
                  </a:lnTo>
                  <a:lnTo>
                    <a:pt x="1721" y="585"/>
                  </a:lnTo>
                  <a:lnTo>
                    <a:pt x="1734" y="575"/>
                  </a:lnTo>
                  <a:lnTo>
                    <a:pt x="1729" y="588"/>
                  </a:lnTo>
                  <a:lnTo>
                    <a:pt x="1745" y="583"/>
                  </a:lnTo>
                  <a:lnTo>
                    <a:pt x="1745" y="591"/>
                  </a:lnTo>
                  <a:lnTo>
                    <a:pt x="1750" y="575"/>
                  </a:lnTo>
                  <a:lnTo>
                    <a:pt x="1766" y="575"/>
                  </a:lnTo>
                  <a:lnTo>
                    <a:pt x="1789" y="594"/>
                  </a:lnTo>
                  <a:lnTo>
                    <a:pt x="1768" y="596"/>
                  </a:lnTo>
                  <a:lnTo>
                    <a:pt x="1784" y="604"/>
                  </a:lnTo>
                  <a:lnTo>
                    <a:pt x="1789" y="617"/>
                  </a:lnTo>
                  <a:lnTo>
                    <a:pt x="1776" y="646"/>
                  </a:lnTo>
                  <a:lnTo>
                    <a:pt x="1774" y="690"/>
                  </a:lnTo>
                  <a:lnTo>
                    <a:pt x="1698" y="781"/>
                  </a:lnTo>
                  <a:lnTo>
                    <a:pt x="1669" y="794"/>
                  </a:lnTo>
                  <a:lnTo>
                    <a:pt x="1650" y="781"/>
                  </a:lnTo>
                  <a:lnTo>
                    <a:pt x="1632" y="799"/>
                  </a:lnTo>
                  <a:lnTo>
                    <a:pt x="1629" y="797"/>
                  </a:lnTo>
                  <a:lnTo>
                    <a:pt x="1640" y="781"/>
                  </a:lnTo>
                  <a:lnTo>
                    <a:pt x="1634" y="760"/>
                  </a:lnTo>
                  <a:lnTo>
                    <a:pt x="1666" y="750"/>
                  </a:lnTo>
                  <a:lnTo>
                    <a:pt x="1692" y="690"/>
                  </a:lnTo>
                  <a:lnTo>
                    <a:pt x="1637" y="702"/>
                  </a:lnTo>
                  <a:lnTo>
                    <a:pt x="1629" y="683"/>
                  </a:lnTo>
                  <a:lnTo>
                    <a:pt x="1585" y="667"/>
                  </a:lnTo>
                  <a:lnTo>
                    <a:pt x="1556" y="604"/>
                  </a:lnTo>
                  <a:lnTo>
                    <a:pt x="1524" y="591"/>
                  </a:lnTo>
                  <a:lnTo>
                    <a:pt x="1475" y="609"/>
                  </a:lnTo>
                  <a:lnTo>
                    <a:pt x="1482" y="622"/>
                  </a:lnTo>
                  <a:lnTo>
                    <a:pt x="1464" y="659"/>
                  </a:lnTo>
                  <a:lnTo>
                    <a:pt x="1442" y="667"/>
                  </a:lnTo>
                  <a:lnTo>
                    <a:pt x="1423" y="659"/>
                  </a:lnTo>
                  <a:lnTo>
                    <a:pt x="1394" y="656"/>
                  </a:lnTo>
                  <a:lnTo>
                    <a:pt x="1324" y="672"/>
                  </a:lnTo>
                  <a:lnTo>
                    <a:pt x="1263" y="648"/>
                  </a:lnTo>
                  <a:lnTo>
                    <a:pt x="1224" y="653"/>
                  </a:lnTo>
                  <a:lnTo>
                    <a:pt x="1208" y="630"/>
                  </a:lnTo>
                  <a:lnTo>
                    <a:pt x="1169" y="617"/>
                  </a:lnTo>
                  <a:lnTo>
                    <a:pt x="1150" y="630"/>
                  </a:lnTo>
                  <a:lnTo>
                    <a:pt x="1148" y="659"/>
                  </a:lnTo>
                  <a:lnTo>
                    <a:pt x="1061" y="648"/>
                  </a:lnTo>
                  <a:lnTo>
                    <a:pt x="1002" y="680"/>
                  </a:lnTo>
                  <a:lnTo>
                    <a:pt x="973" y="690"/>
                  </a:lnTo>
                  <a:lnTo>
                    <a:pt x="970" y="716"/>
                  </a:lnTo>
                  <a:lnTo>
                    <a:pt x="931" y="711"/>
                  </a:lnTo>
                  <a:lnTo>
                    <a:pt x="923" y="747"/>
                  </a:lnTo>
                  <a:lnTo>
                    <a:pt x="886" y="755"/>
                  </a:lnTo>
                  <a:lnTo>
                    <a:pt x="897" y="781"/>
                  </a:lnTo>
                  <a:lnTo>
                    <a:pt x="889" y="805"/>
                  </a:lnTo>
                  <a:lnTo>
                    <a:pt x="834" y="836"/>
                  </a:lnTo>
                  <a:lnTo>
                    <a:pt x="800" y="841"/>
                  </a:lnTo>
                  <a:lnTo>
                    <a:pt x="795" y="859"/>
                  </a:lnTo>
                  <a:lnTo>
                    <a:pt x="810" y="867"/>
                  </a:lnTo>
                  <a:lnTo>
                    <a:pt x="810" y="887"/>
                  </a:lnTo>
                  <a:lnTo>
                    <a:pt x="792" y="882"/>
                  </a:lnTo>
                  <a:lnTo>
                    <a:pt x="766" y="896"/>
                  </a:lnTo>
                  <a:lnTo>
                    <a:pt x="756" y="864"/>
                  </a:lnTo>
                  <a:lnTo>
                    <a:pt x="732" y="887"/>
                  </a:lnTo>
                  <a:lnTo>
                    <a:pt x="666" y="887"/>
                  </a:lnTo>
                  <a:lnTo>
                    <a:pt x="635" y="921"/>
                  </a:lnTo>
                  <a:lnTo>
                    <a:pt x="615" y="911"/>
                  </a:lnTo>
                  <a:lnTo>
                    <a:pt x="612" y="896"/>
                  </a:lnTo>
                  <a:lnTo>
                    <a:pt x="549" y="867"/>
                  </a:lnTo>
                  <a:lnTo>
                    <a:pt x="504" y="882"/>
                  </a:lnTo>
                  <a:lnTo>
                    <a:pt x="507" y="856"/>
                  </a:lnTo>
                  <a:lnTo>
                    <a:pt x="497" y="851"/>
                  </a:lnTo>
                  <a:lnTo>
                    <a:pt x="504" y="844"/>
                  </a:lnTo>
                  <a:lnTo>
                    <a:pt x="489" y="841"/>
                  </a:lnTo>
                  <a:lnTo>
                    <a:pt x="492" y="821"/>
                  </a:lnTo>
                  <a:lnTo>
                    <a:pt x="510" y="828"/>
                  </a:lnTo>
                  <a:lnTo>
                    <a:pt x="518" y="821"/>
                  </a:lnTo>
                  <a:lnTo>
                    <a:pt x="499" y="805"/>
                  </a:lnTo>
                  <a:lnTo>
                    <a:pt x="489" y="818"/>
                  </a:lnTo>
                  <a:lnTo>
                    <a:pt x="486" y="789"/>
                  </a:lnTo>
                  <a:lnTo>
                    <a:pt x="465" y="784"/>
                  </a:lnTo>
                  <a:lnTo>
                    <a:pt x="450" y="760"/>
                  </a:lnTo>
                  <a:lnTo>
                    <a:pt x="468" y="760"/>
                  </a:lnTo>
                  <a:lnTo>
                    <a:pt x="468" y="747"/>
                  </a:lnTo>
                  <a:lnTo>
                    <a:pt x="481" y="745"/>
                  </a:lnTo>
                  <a:lnTo>
                    <a:pt x="518" y="747"/>
                  </a:lnTo>
                  <a:lnTo>
                    <a:pt x="486" y="711"/>
                  </a:lnTo>
                  <a:lnTo>
                    <a:pt x="426" y="723"/>
                  </a:lnTo>
                  <a:lnTo>
                    <a:pt x="431" y="726"/>
                  </a:lnTo>
                  <a:lnTo>
                    <a:pt x="421" y="736"/>
                  </a:lnTo>
                  <a:lnTo>
                    <a:pt x="410" y="728"/>
                  </a:lnTo>
                  <a:lnTo>
                    <a:pt x="399" y="763"/>
                  </a:lnTo>
                  <a:lnTo>
                    <a:pt x="413" y="770"/>
                  </a:lnTo>
                  <a:lnTo>
                    <a:pt x="423" y="807"/>
                  </a:lnTo>
                  <a:lnTo>
                    <a:pt x="452" y="836"/>
                  </a:lnTo>
                  <a:lnTo>
                    <a:pt x="442" y="839"/>
                  </a:lnTo>
                  <a:lnTo>
                    <a:pt x="431" y="864"/>
                  </a:lnTo>
                  <a:lnTo>
                    <a:pt x="418" y="859"/>
                  </a:lnTo>
                  <a:lnTo>
                    <a:pt x="416" y="845"/>
                  </a:lnTo>
                  <a:lnTo>
                    <a:pt x="389" y="859"/>
                  </a:lnTo>
                  <a:lnTo>
                    <a:pt x="368" y="844"/>
                  </a:lnTo>
                  <a:lnTo>
                    <a:pt x="342" y="812"/>
                  </a:lnTo>
                  <a:lnTo>
                    <a:pt x="323" y="812"/>
                  </a:lnTo>
                  <a:lnTo>
                    <a:pt x="321" y="789"/>
                  </a:lnTo>
                  <a:lnTo>
                    <a:pt x="253" y="747"/>
                  </a:lnTo>
                  <a:lnTo>
                    <a:pt x="279" y="731"/>
                  </a:lnTo>
                  <a:lnTo>
                    <a:pt x="269" y="721"/>
                  </a:lnTo>
                  <a:lnTo>
                    <a:pt x="289" y="711"/>
                  </a:lnTo>
                  <a:lnTo>
                    <a:pt x="229" y="726"/>
                  </a:lnTo>
                  <a:lnTo>
                    <a:pt x="227" y="736"/>
                  </a:lnTo>
                  <a:lnTo>
                    <a:pt x="211" y="728"/>
                  </a:lnTo>
                  <a:lnTo>
                    <a:pt x="229" y="745"/>
                  </a:lnTo>
                  <a:lnTo>
                    <a:pt x="253" y="742"/>
                  </a:lnTo>
                  <a:lnTo>
                    <a:pt x="213" y="763"/>
                  </a:lnTo>
                  <a:lnTo>
                    <a:pt x="191" y="745"/>
                  </a:lnTo>
                  <a:lnTo>
                    <a:pt x="209" y="731"/>
                  </a:lnTo>
                  <a:lnTo>
                    <a:pt x="183" y="728"/>
                  </a:lnTo>
                  <a:lnTo>
                    <a:pt x="183" y="721"/>
                  </a:lnTo>
                  <a:lnTo>
                    <a:pt x="157" y="726"/>
                  </a:lnTo>
                  <a:lnTo>
                    <a:pt x="149" y="745"/>
                  </a:lnTo>
                  <a:lnTo>
                    <a:pt x="128" y="742"/>
                  </a:lnTo>
                  <a:lnTo>
                    <a:pt x="128" y="718"/>
                  </a:lnTo>
                  <a:lnTo>
                    <a:pt x="107" y="692"/>
                  </a:lnTo>
                  <a:lnTo>
                    <a:pt x="49" y="697"/>
                  </a:lnTo>
                  <a:lnTo>
                    <a:pt x="36" y="690"/>
                  </a:lnTo>
                  <a:lnTo>
                    <a:pt x="44" y="677"/>
                  </a:lnTo>
                  <a:lnTo>
                    <a:pt x="68" y="648"/>
                  </a:lnTo>
                  <a:lnTo>
                    <a:pt x="54" y="614"/>
                  </a:lnTo>
                  <a:lnTo>
                    <a:pt x="65" y="606"/>
                  </a:lnTo>
                  <a:lnTo>
                    <a:pt x="59" y="580"/>
                  </a:lnTo>
                  <a:lnTo>
                    <a:pt x="0" y="572"/>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87" name="Freeform 351"/>
            <p:cNvSpPr>
              <a:spLocks/>
            </p:cNvSpPr>
            <p:nvPr/>
          </p:nvSpPr>
          <p:spPr bwMode="auto">
            <a:xfrm>
              <a:off x="2792" y="1373"/>
              <a:ext cx="2231" cy="928"/>
            </a:xfrm>
            <a:custGeom>
              <a:avLst/>
              <a:gdLst>
                <a:gd name="T0" fmla="*/ 25 w 2510"/>
                <a:gd name="T1" fmla="*/ 511 h 928"/>
                <a:gd name="T2" fmla="*/ 124 w 2510"/>
                <a:gd name="T3" fmla="*/ 461 h 928"/>
                <a:gd name="T4" fmla="*/ 122 w 2510"/>
                <a:gd name="T5" fmla="*/ 325 h 928"/>
                <a:gd name="T6" fmla="*/ 145 w 2510"/>
                <a:gd name="T7" fmla="*/ 223 h 928"/>
                <a:gd name="T8" fmla="*/ 252 w 2510"/>
                <a:gd name="T9" fmla="*/ 301 h 928"/>
                <a:gd name="T10" fmla="*/ 217 w 2510"/>
                <a:gd name="T11" fmla="*/ 372 h 928"/>
                <a:gd name="T12" fmla="*/ 236 w 2510"/>
                <a:gd name="T13" fmla="*/ 330 h 928"/>
                <a:gd name="T14" fmla="*/ 316 w 2510"/>
                <a:gd name="T15" fmla="*/ 275 h 928"/>
                <a:gd name="T16" fmla="*/ 397 w 2510"/>
                <a:gd name="T17" fmla="*/ 251 h 928"/>
                <a:gd name="T18" fmla="*/ 480 w 2510"/>
                <a:gd name="T19" fmla="*/ 225 h 928"/>
                <a:gd name="T20" fmla="*/ 557 w 2510"/>
                <a:gd name="T21" fmla="*/ 201 h 928"/>
                <a:gd name="T22" fmla="*/ 617 w 2510"/>
                <a:gd name="T23" fmla="*/ 147 h 928"/>
                <a:gd name="T24" fmla="*/ 603 w 2510"/>
                <a:gd name="T25" fmla="*/ 294 h 928"/>
                <a:gd name="T26" fmla="*/ 648 w 2510"/>
                <a:gd name="T27" fmla="*/ 251 h 928"/>
                <a:gd name="T28" fmla="*/ 681 w 2510"/>
                <a:gd name="T29" fmla="*/ 264 h 928"/>
                <a:gd name="T30" fmla="*/ 642 w 2510"/>
                <a:gd name="T31" fmla="*/ 144 h 928"/>
                <a:gd name="T32" fmla="*/ 677 w 2510"/>
                <a:gd name="T33" fmla="*/ 173 h 928"/>
                <a:gd name="T34" fmla="*/ 740 w 2510"/>
                <a:gd name="T35" fmla="*/ 220 h 928"/>
                <a:gd name="T36" fmla="*/ 780 w 2510"/>
                <a:gd name="T37" fmla="*/ 94 h 928"/>
                <a:gd name="T38" fmla="*/ 884 w 2510"/>
                <a:gd name="T39" fmla="*/ 57 h 928"/>
                <a:gd name="T40" fmla="*/ 948 w 2510"/>
                <a:gd name="T41" fmla="*/ 21 h 928"/>
                <a:gd name="T42" fmla="*/ 1064 w 2510"/>
                <a:gd name="T43" fmla="*/ 29 h 928"/>
                <a:gd name="T44" fmla="*/ 984 w 2510"/>
                <a:gd name="T45" fmla="*/ 152 h 928"/>
                <a:gd name="T46" fmla="*/ 1079 w 2510"/>
                <a:gd name="T47" fmla="*/ 117 h 928"/>
                <a:gd name="T48" fmla="*/ 1154 w 2510"/>
                <a:gd name="T49" fmla="*/ 123 h 928"/>
                <a:gd name="T50" fmla="*/ 1277 w 2510"/>
                <a:gd name="T51" fmla="*/ 139 h 928"/>
                <a:gd name="T52" fmla="*/ 1378 w 2510"/>
                <a:gd name="T53" fmla="*/ 188 h 928"/>
                <a:gd name="T54" fmla="*/ 1503 w 2510"/>
                <a:gd name="T55" fmla="*/ 175 h 928"/>
                <a:gd name="T56" fmla="*/ 1649 w 2510"/>
                <a:gd name="T57" fmla="*/ 235 h 928"/>
                <a:gd name="T58" fmla="*/ 1759 w 2510"/>
                <a:gd name="T59" fmla="*/ 243 h 928"/>
                <a:gd name="T60" fmla="*/ 1935 w 2510"/>
                <a:gd name="T61" fmla="*/ 311 h 928"/>
                <a:gd name="T62" fmla="*/ 1949 w 2510"/>
                <a:gd name="T63" fmla="*/ 341 h 928"/>
                <a:gd name="T64" fmla="*/ 1918 w 2510"/>
                <a:gd name="T65" fmla="*/ 351 h 928"/>
                <a:gd name="T66" fmla="*/ 1866 w 2510"/>
                <a:gd name="T67" fmla="*/ 317 h 928"/>
                <a:gd name="T68" fmla="*/ 1851 w 2510"/>
                <a:gd name="T69" fmla="*/ 409 h 928"/>
                <a:gd name="T70" fmla="*/ 1702 w 2510"/>
                <a:gd name="T71" fmla="*/ 464 h 928"/>
                <a:gd name="T72" fmla="*/ 1663 w 2510"/>
                <a:gd name="T73" fmla="*/ 519 h 928"/>
                <a:gd name="T74" fmla="*/ 1632 w 2510"/>
                <a:gd name="T75" fmla="*/ 600 h 928"/>
                <a:gd name="T76" fmla="*/ 1596 w 2510"/>
                <a:gd name="T77" fmla="*/ 505 h 928"/>
                <a:gd name="T78" fmla="*/ 1674 w 2510"/>
                <a:gd name="T79" fmla="*/ 401 h 928"/>
                <a:gd name="T80" fmla="*/ 1572 w 2510"/>
                <a:gd name="T81" fmla="*/ 477 h 928"/>
                <a:gd name="T82" fmla="*/ 1432 w 2510"/>
                <a:gd name="T83" fmla="*/ 477 h 928"/>
                <a:gd name="T84" fmla="*/ 1382 w 2510"/>
                <a:gd name="T85" fmla="*/ 587 h 928"/>
                <a:gd name="T86" fmla="*/ 1412 w 2510"/>
                <a:gd name="T87" fmla="*/ 608 h 928"/>
                <a:gd name="T88" fmla="*/ 1307 w 2510"/>
                <a:gd name="T89" fmla="*/ 786 h 928"/>
                <a:gd name="T90" fmla="*/ 1339 w 2510"/>
                <a:gd name="T91" fmla="*/ 694 h 928"/>
                <a:gd name="T92" fmla="*/ 1169 w 2510"/>
                <a:gd name="T93" fmla="*/ 613 h 928"/>
                <a:gd name="T94" fmla="*/ 1048 w 2510"/>
                <a:gd name="T95" fmla="*/ 676 h 928"/>
                <a:gd name="T96" fmla="*/ 909 w 2510"/>
                <a:gd name="T97" fmla="*/ 663 h 928"/>
                <a:gd name="T98" fmla="*/ 731 w 2510"/>
                <a:gd name="T99" fmla="*/ 752 h 928"/>
                <a:gd name="T100" fmla="*/ 629 w 2510"/>
                <a:gd name="T101" fmla="*/ 865 h 928"/>
                <a:gd name="T102" fmla="*/ 580 w 2510"/>
                <a:gd name="T103" fmla="*/ 893 h 928"/>
                <a:gd name="T104" fmla="*/ 399 w 2510"/>
                <a:gd name="T105" fmla="*/ 888 h 928"/>
                <a:gd name="T106" fmla="*/ 404 w 2510"/>
                <a:gd name="T107" fmla="*/ 833 h 928"/>
                <a:gd name="T108" fmla="*/ 356 w 2510"/>
                <a:gd name="T109" fmla="*/ 765 h 928"/>
                <a:gd name="T110" fmla="*/ 338 w 2510"/>
                <a:gd name="T111" fmla="*/ 728 h 928"/>
                <a:gd name="T112" fmla="*/ 335 w 2510"/>
                <a:gd name="T113" fmla="*/ 812 h 928"/>
                <a:gd name="T114" fmla="*/ 308 w 2510"/>
                <a:gd name="T115" fmla="*/ 865 h 928"/>
                <a:gd name="T116" fmla="*/ 221 w 2510"/>
                <a:gd name="T117" fmla="*/ 736 h 928"/>
                <a:gd name="T118" fmla="*/ 181 w 2510"/>
                <a:gd name="T119" fmla="*/ 750 h 928"/>
                <a:gd name="T120" fmla="*/ 145 w 2510"/>
                <a:gd name="T121" fmla="*/ 726 h 928"/>
                <a:gd name="T122" fmla="*/ 39 w 2510"/>
                <a:gd name="T123" fmla="*/ 702 h 928"/>
                <a:gd name="T124" fmla="*/ 46 w 2510"/>
                <a:gd name="T125" fmla="*/ 584 h 9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10" h="928">
                  <a:moveTo>
                    <a:pt x="0" y="576"/>
                  </a:moveTo>
                  <a:lnTo>
                    <a:pt x="23" y="555"/>
                  </a:lnTo>
                  <a:lnTo>
                    <a:pt x="18" y="566"/>
                  </a:lnTo>
                  <a:lnTo>
                    <a:pt x="25" y="566"/>
                  </a:lnTo>
                  <a:lnTo>
                    <a:pt x="23" y="529"/>
                  </a:lnTo>
                  <a:lnTo>
                    <a:pt x="31" y="511"/>
                  </a:lnTo>
                  <a:lnTo>
                    <a:pt x="44" y="508"/>
                  </a:lnTo>
                  <a:lnTo>
                    <a:pt x="68" y="522"/>
                  </a:lnTo>
                  <a:lnTo>
                    <a:pt x="73" y="495"/>
                  </a:lnTo>
                  <a:lnTo>
                    <a:pt x="62" y="495"/>
                  </a:lnTo>
                  <a:lnTo>
                    <a:pt x="59" y="474"/>
                  </a:lnTo>
                  <a:lnTo>
                    <a:pt x="157" y="461"/>
                  </a:lnTo>
                  <a:lnTo>
                    <a:pt x="133" y="453"/>
                  </a:lnTo>
                  <a:lnTo>
                    <a:pt x="136" y="440"/>
                  </a:lnTo>
                  <a:lnTo>
                    <a:pt x="118" y="448"/>
                  </a:lnTo>
                  <a:lnTo>
                    <a:pt x="175" y="398"/>
                  </a:lnTo>
                  <a:lnTo>
                    <a:pt x="152" y="348"/>
                  </a:lnTo>
                  <a:lnTo>
                    <a:pt x="154" y="325"/>
                  </a:lnTo>
                  <a:lnTo>
                    <a:pt x="144" y="299"/>
                  </a:lnTo>
                  <a:lnTo>
                    <a:pt x="154" y="280"/>
                  </a:lnTo>
                  <a:lnTo>
                    <a:pt x="133" y="262"/>
                  </a:lnTo>
                  <a:lnTo>
                    <a:pt x="141" y="243"/>
                  </a:lnTo>
                  <a:lnTo>
                    <a:pt x="167" y="225"/>
                  </a:lnTo>
                  <a:lnTo>
                    <a:pt x="183" y="223"/>
                  </a:lnTo>
                  <a:lnTo>
                    <a:pt x="201" y="228"/>
                  </a:lnTo>
                  <a:lnTo>
                    <a:pt x="183" y="230"/>
                  </a:lnTo>
                  <a:lnTo>
                    <a:pt x="196" y="238"/>
                  </a:lnTo>
                  <a:lnTo>
                    <a:pt x="243" y="241"/>
                  </a:lnTo>
                  <a:lnTo>
                    <a:pt x="319" y="280"/>
                  </a:lnTo>
                  <a:lnTo>
                    <a:pt x="319" y="301"/>
                  </a:lnTo>
                  <a:lnTo>
                    <a:pt x="285" y="317"/>
                  </a:lnTo>
                  <a:lnTo>
                    <a:pt x="183" y="296"/>
                  </a:lnTo>
                  <a:lnTo>
                    <a:pt x="225" y="322"/>
                  </a:lnTo>
                  <a:lnTo>
                    <a:pt x="222" y="356"/>
                  </a:lnTo>
                  <a:lnTo>
                    <a:pt x="265" y="375"/>
                  </a:lnTo>
                  <a:lnTo>
                    <a:pt x="275" y="372"/>
                  </a:lnTo>
                  <a:lnTo>
                    <a:pt x="270" y="356"/>
                  </a:lnTo>
                  <a:lnTo>
                    <a:pt x="254" y="351"/>
                  </a:lnTo>
                  <a:lnTo>
                    <a:pt x="256" y="341"/>
                  </a:lnTo>
                  <a:lnTo>
                    <a:pt x="275" y="353"/>
                  </a:lnTo>
                  <a:lnTo>
                    <a:pt x="314" y="356"/>
                  </a:lnTo>
                  <a:lnTo>
                    <a:pt x="299" y="330"/>
                  </a:lnTo>
                  <a:lnTo>
                    <a:pt x="335" y="309"/>
                  </a:lnTo>
                  <a:lnTo>
                    <a:pt x="364" y="322"/>
                  </a:lnTo>
                  <a:lnTo>
                    <a:pt x="364" y="262"/>
                  </a:lnTo>
                  <a:lnTo>
                    <a:pt x="348" y="254"/>
                  </a:lnTo>
                  <a:lnTo>
                    <a:pt x="398" y="267"/>
                  </a:lnTo>
                  <a:lnTo>
                    <a:pt x="400" y="275"/>
                  </a:lnTo>
                  <a:lnTo>
                    <a:pt x="375" y="285"/>
                  </a:lnTo>
                  <a:lnTo>
                    <a:pt x="400" y="304"/>
                  </a:lnTo>
                  <a:lnTo>
                    <a:pt x="419" y="280"/>
                  </a:lnTo>
                  <a:lnTo>
                    <a:pt x="503" y="246"/>
                  </a:lnTo>
                  <a:lnTo>
                    <a:pt x="519" y="243"/>
                  </a:lnTo>
                  <a:lnTo>
                    <a:pt x="503" y="251"/>
                  </a:lnTo>
                  <a:lnTo>
                    <a:pt x="519" y="267"/>
                  </a:lnTo>
                  <a:lnTo>
                    <a:pt x="579" y="243"/>
                  </a:lnTo>
                  <a:lnTo>
                    <a:pt x="595" y="262"/>
                  </a:lnTo>
                  <a:lnTo>
                    <a:pt x="608" y="246"/>
                  </a:lnTo>
                  <a:lnTo>
                    <a:pt x="603" y="230"/>
                  </a:lnTo>
                  <a:lnTo>
                    <a:pt x="608" y="225"/>
                  </a:lnTo>
                  <a:lnTo>
                    <a:pt x="655" y="233"/>
                  </a:lnTo>
                  <a:lnTo>
                    <a:pt x="718" y="267"/>
                  </a:lnTo>
                  <a:lnTo>
                    <a:pt x="729" y="251"/>
                  </a:lnTo>
                  <a:lnTo>
                    <a:pt x="716" y="233"/>
                  </a:lnTo>
                  <a:lnTo>
                    <a:pt x="697" y="230"/>
                  </a:lnTo>
                  <a:lnTo>
                    <a:pt x="705" y="201"/>
                  </a:lnTo>
                  <a:lnTo>
                    <a:pt x="692" y="199"/>
                  </a:lnTo>
                  <a:lnTo>
                    <a:pt x="694" y="186"/>
                  </a:lnTo>
                  <a:lnTo>
                    <a:pt x="718" y="173"/>
                  </a:lnTo>
                  <a:lnTo>
                    <a:pt x="734" y="141"/>
                  </a:lnTo>
                  <a:lnTo>
                    <a:pt x="765" y="141"/>
                  </a:lnTo>
                  <a:lnTo>
                    <a:pt x="781" y="147"/>
                  </a:lnTo>
                  <a:lnTo>
                    <a:pt x="768" y="181"/>
                  </a:lnTo>
                  <a:lnTo>
                    <a:pt x="783" y="196"/>
                  </a:lnTo>
                  <a:lnTo>
                    <a:pt x="778" y="243"/>
                  </a:lnTo>
                  <a:lnTo>
                    <a:pt x="794" y="262"/>
                  </a:lnTo>
                  <a:lnTo>
                    <a:pt x="789" y="277"/>
                  </a:lnTo>
                  <a:lnTo>
                    <a:pt x="763" y="294"/>
                  </a:lnTo>
                  <a:lnTo>
                    <a:pt x="770" y="299"/>
                  </a:lnTo>
                  <a:lnTo>
                    <a:pt x="739" y="304"/>
                  </a:lnTo>
                  <a:lnTo>
                    <a:pt x="773" y="314"/>
                  </a:lnTo>
                  <a:lnTo>
                    <a:pt x="812" y="277"/>
                  </a:lnTo>
                  <a:lnTo>
                    <a:pt x="807" y="254"/>
                  </a:lnTo>
                  <a:lnTo>
                    <a:pt x="820" y="251"/>
                  </a:lnTo>
                  <a:lnTo>
                    <a:pt x="839" y="246"/>
                  </a:lnTo>
                  <a:lnTo>
                    <a:pt x="849" y="259"/>
                  </a:lnTo>
                  <a:lnTo>
                    <a:pt x="849" y="277"/>
                  </a:lnTo>
                  <a:lnTo>
                    <a:pt x="873" y="280"/>
                  </a:lnTo>
                  <a:lnTo>
                    <a:pt x="854" y="275"/>
                  </a:lnTo>
                  <a:lnTo>
                    <a:pt x="862" y="264"/>
                  </a:lnTo>
                  <a:lnTo>
                    <a:pt x="854" y="251"/>
                  </a:lnTo>
                  <a:lnTo>
                    <a:pt x="799" y="241"/>
                  </a:lnTo>
                  <a:lnTo>
                    <a:pt x="807" y="201"/>
                  </a:lnTo>
                  <a:lnTo>
                    <a:pt x="789" y="178"/>
                  </a:lnTo>
                  <a:lnTo>
                    <a:pt x="815" y="157"/>
                  </a:lnTo>
                  <a:lnTo>
                    <a:pt x="812" y="144"/>
                  </a:lnTo>
                  <a:lnTo>
                    <a:pt x="823" y="152"/>
                  </a:lnTo>
                  <a:lnTo>
                    <a:pt x="817" y="183"/>
                  </a:lnTo>
                  <a:lnTo>
                    <a:pt x="828" y="186"/>
                  </a:lnTo>
                  <a:lnTo>
                    <a:pt x="868" y="194"/>
                  </a:lnTo>
                  <a:lnTo>
                    <a:pt x="831" y="167"/>
                  </a:lnTo>
                  <a:lnTo>
                    <a:pt x="857" y="173"/>
                  </a:lnTo>
                  <a:lnTo>
                    <a:pt x="852" y="159"/>
                  </a:lnTo>
                  <a:lnTo>
                    <a:pt x="868" y="157"/>
                  </a:lnTo>
                  <a:lnTo>
                    <a:pt x="938" y="175"/>
                  </a:lnTo>
                  <a:lnTo>
                    <a:pt x="922" y="188"/>
                  </a:lnTo>
                  <a:lnTo>
                    <a:pt x="922" y="207"/>
                  </a:lnTo>
                  <a:lnTo>
                    <a:pt x="936" y="220"/>
                  </a:lnTo>
                  <a:lnTo>
                    <a:pt x="946" y="178"/>
                  </a:lnTo>
                  <a:lnTo>
                    <a:pt x="907" y="154"/>
                  </a:lnTo>
                  <a:lnTo>
                    <a:pt x="896" y="123"/>
                  </a:lnTo>
                  <a:lnTo>
                    <a:pt x="988" y="112"/>
                  </a:lnTo>
                  <a:lnTo>
                    <a:pt x="975" y="86"/>
                  </a:lnTo>
                  <a:lnTo>
                    <a:pt x="988" y="94"/>
                  </a:lnTo>
                  <a:lnTo>
                    <a:pt x="1001" y="81"/>
                  </a:lnTo>
                  <a:lnTo>
                    <a:pt x="993" y="78"/>
                  </a:lnTo>
                  <a:lnTo>
                    <a:pt x="1085" y="57"/>
                  </a:lnTo>
                  <a:lnTo>
                    <a:pt x="1080" y="49"/>
                  </a:lnTo>
                  <a:lnTo>
                    <a:pt x="1122" y="47"/>
                  </a:lnTo>
                  <a:lnTo>
                    <a:pt x="1119" y="57"/>
                  </a:lnTo>
                  <a:lnTo>
                    <a:pt x="1133" y="57"/>
                  </a:lnTo>
                  <a:lnTo>
                    <a:pt x="1164" y="41"/>
                  </a:lnTo>
                  <a:lnTo>
                    <a:pt x="1177" y="49"/>
                  </a:lnTo>
                  <a:lnTo>
                    <a:pt x="1167" y="36"/>
                  </a:lnTo>
                  <a:lnTo>
                    <a:pt x="1200" y="34"/>
                  </a:lnTo>
                  <a:lnTo>
                    <a:pt x="1200" y="21"/>
                  </a:lnTo>
                  <a:lnTo>
                    <a:pt x="1245" y="0"/>
                  </a:lnTo>
                  <a:lnTo>
                    <a:pt x="1274" y="10"/>
                  </a:lnTo>
                  <a:lnTo>
                    <a:pt x="1245" y="23"/>
                  </a:lnTo>
                  <a:lnTo>
                    <a:pt x="1290" y="23"/>
                  </a:lnTo>
                  <a:lnTo>
                    <a:pt x="1274" y="36"/>
                  </a:lnTo>
                  <a:lnTo>
                    <a:pt x="1347" y="29"/>
                  </a:lnTo>
                  <a:lnTo>
                    <a:pt x="1387" y="57"/>
                  </a:lnTo>
                  <a:lnTo>
                    <a:pt x="1381" y="65"/>
                  </a:lnTo>
                  <a:lnTo>
                    <a:pt x="1366" y="57"/>
                  </a:lnTo>
                  <a:lnTo>
                    <a:pt x="1387" y="65"/>
                  </a:lnTo>
                  <a:lnTo>
                    <a:pt x="1379" y="78"/>
                  </a:lnTo>
                  <a:lnTo>
                    <a:pt x="1245" y="152"/>
                  </a:lnTo>
                  <a:lnTo>
                    <a:pt x="1285" y="144"/>
                  </a:lnTo>
                  <a:lnTo>
                    <a:pt x="1277" y="133"/>
                  </a:lnTo>
                  <a:lnTo>
                    <a:pt x="1345" y="120"/>
                  </a:lnTo>
                  <a:lnTo>
                    <a:pt x="1327" y="120"/>
                  </a:lnTo>
                  <a:lnTo>
                    <a:pt x="1329" y="110"/>
                  </a:lnTo>
                  <a:lnTo>
                    <a:pt x="1366" y="117"/>
                  </a:lnTo>
                  <a:lnTo>
                    <a:pt x="1371" y="110"/>
                  </a:lnTo>
                  <a:lnTo>
                    <a:pt x="1381" y="133"/>
                  </a:lnTo>
                  <a:lnTo>
                    <a:pt x="1400" y="136"/>
                  </a:lnTo>
                  <a:lnTo>
                    <a:pt x="1384" y="123"/>
                  </a:lnTo>
                  <a:lnTo>
                    <a:pt x="1418" y="117"/>
                  </a:lnTo>
                  <a:lnTo>
                    <a:pt x="1460" y="123"/>
                  </a:lnTo>
                  <a:lnTo>
                    <a:pt x="1457" y="133"/>
                  </a:lnTo>
                  <a:lnTo>
                    <a:pt x="1491" y="141"/>
                  </a:lnTo>
                  <a:lnTo>
                    <a:pt x="1526" y="139"/>
                  </a:lnTo>
                  <a:lnTo>
                    <a:pt x="1526" y="117"/>
                  </a:lnTo>
                  <a:lnTo>
                    <a:pt x="1536" y="115"/>
                  </a:lnTo>
                  <a:lnTo>
                    <a:pt x="1617" y="139"/>
                  </a:lnTo>
                  <a:lnTo>
                    <a:pt x="1607" y="175"/>
                  </a:lnTo>
                  <a:lnTo>
                    <a:pt x="1644" y="201"/>
                  </a:lnTo>
                  <a:lnTo>
                    <a:pt x="1665" y="165"/>
                  </a:lnTo>
                  <a:lnTo>
                    <a:pt x="1678" y="183"/>
                  </a:lnTo>
                  <a:lnTo>
                    <a:pt x="1707" y="175"/>
                  </a:lnTo>
                  <a:lnTo>
                    <a:pt x="1744" y="188"/>
                  </a:lnTo>
                  <a:lnTo>
                    <a:pt x="1772" y="181"/>
                  </a:lnTo>
                  <a:lnTo>
                    <a:pt x="1770" y="165"/>
                  </a:lnTo>
                  <a:lnTo>
                    <a:pt x="1788" y="144"/>
                  </a:lnTo>
                  <a:lnTo>
                    <a:pt x="1911" y="159"/>
                  </a:lnTo>
                  <a:lnTo>
                    <a:pt x="1919" y="173"/>
                  </a:lnTo>
                  <a:lnTo>
                    <a:pt x="1903" y="175"/>
                  </a:lnTo>
                  <a:lnTo>
                    <a:pt x="1943" y="181"/>
                  </a:lnTo>
                  <a:lnTo>
                    <a:pt x="1956" y="199"/>
                  </a:lnTo>
                  <a:lnTo>
                    <a:pt x="2050" y="194"/>
                  </a:lnTo>
                  <a:lnTo>
                    <a:pt x="2066" y="207"/>
                  </a:lnTo>
                  <a:lnTo>
                    <a:pt x="2061" y="225"/>
                  </a:lnTo>
                  <a:lnTo>
                    <a:pt x="2087" y="235"/>
                  </a:lnTo>
                  <a:lnTo>
                    <a:pt x="2100" y="228"/>
                  </a:lnTo>
                  <a:lnTo>
                    <a:pt x="2168" y="233"/>
                  </a:lnTo>
                  <a:lnTo>
                    <a:pt x="2181" y="225"/>
                  </a:lnTo>
                  <a:lnTo>
                    <a:pt x="2187" y="238"/>
                  </a:lnTo>
                  <a:lnTo>
                    <a:pt x="2215" y="254"/>
                  </a:lnTo>
                  <a:lnTo>
                    <a:pt x="2226" y="243"/>
                  </a:lnTo>
                  <a:lnTo>
                    <a:pt x="2213" y="230"/>
                  </a:lnTo>
                  <a:lnTo>
                    <a:pt x="2221" y="220"/>
                  </a:lnTo>
                  <a:lnTo>
                    <a:pt x="2336" y="233"/>
                  </a:lnTo>
                  <a:lnTo>
                    <a:pt x="2412" y="277"/>
                  </a:lnTo>
                  <a:lnTo>
                    <a:pt x="2428" y="277"/>
                  </a:lnTo>
                  <a:lnTo>
                    <a:pt x="2449" y="311"/>
                  </a:lnTo>
                  <a:lnTo>
                    <a:pt x="2441" y="296"/>
                  </a:lnTo>
                  <a:lnTo>
                    <a:pt x="2452" y="294"/>
                  </a:lnTo>
                  <a:lnTo>
                    <a:pt x="2457" y="301"/>
                  </a:lnTo>
                  <a:lnTo>
                    <a:pt x="2483" y="299"/>
                  </a:lnTo>
                  <a:lnTo>
                    <a:pt x="2509" y="317"/>
                  </a:lnTo>
                  <a:lnTo>
                    <a:pt x="2467" y="341"/>
                  </a:lnTo>
                  <a:lnTo>
                    <a:pt x="2477" y="343"/>
                  </a:lnTo>
                  <a:lnTo>
                    <a:pt x="2462" y="348"/>
                  </a:lnTo>
                  <a:lnTo>
                    <a:pt x="2475" y="356"/>
                  </a:lnTo>
                  <a:lnTo>
                    <a:pt x="2449" y="359"/>
                  </a:lnTo>
                  <a:lnTo>
                    <a:pt x="2441" y="346"/>
                  </a:lnTo>
                  <a:lnTo>
                    <a:pt x="2428" y="351"/>
                  </a:lnTo>
                  <a:lnTo>
                    <a:pt x="2412" y="330"/>
                  </a:lnTo>
                  <a:lnTo>
                    <a:pt x="2381" y="333"/>
                  </a:lnTo>
                  <a:lnTo>
                    <a:pt x="2375" y="317"/>
                  </a:lnTo>
                  <a:lnTo>
                    <a:pt x="2381" y="311"/>
                  </a:lnTo>
                  <a:lnTo>
                    <a:pt x="2370" y="311"/>
                  </a:lnTo>
                  <a:lnTo>
                    <a:pt x="2362" y="317"/>
                  </a:lnTo>
                  <a:lnTo>
                    <a:pt x="2370" y="333"/>
                  </a:lnTo>
                  <a:lnTo>
                    <a:pt x="2365" y="341"/>
                  </a:lnTo>
                  <a:lnTo>
                    <a:pt x="2339" y="353"/>
                  </a:lnTo>
                  <a:lnTo>
                    <a:pt x="2323" y="351"/>
                  </a:lnTo>
                  <a:lnTo>
                    <a:pt x="2349" y="390"/>
                  </a:lnTo>
                  <a:lnTo>
                    <a:pt x="2344" y="409"/>
                  </a:lnTo>
                  <a:lnTo>
                    <a:pt x="2315" y="393"/>
                  </a:lnTo>
                  <a:lnTo>
                    <a:pt x="2320" y="401"/>
                  </a:lnTo>
                  <a:lnTo>
                    <a:pt x="2263" y="422"/>
                  </a:lnTo>
                  <a:lnTo>
                    <a:pt x="2218" y="461"/>
                  </a:lnTo>
                  <a:lnTo>
                    <a:pt x="2184" y="448"/>
                  </a:lnTo>
                  <a:lnTo>
                    <a:pt x="2155" y="464"/>
                  </a:lnTo>
                  <a:lnTo>
                    <a:pt x="2155" y="448"/>
                  </a:lnTo>
                  <a:lnTo>
                    <a:pt x="2139" y="464"/>
                  </a:lnTo>
                  <a:lnTo>
                    <a:pt x="2116" y="461"/>
                  </a:lnTo>
                  <a:lnTo>
                    <a:pt x="2095" y="500"/>
                  </a:lnTo>
                  <a:lnTo>
                    <a:pt x="2113" y="508"/>
                  </a:lnTo>
                  <a:lnTo>
                    <a:pt x="2105" y="519"/>
                  </a:lnTo>
                  <a:lnTo>
                    <a:pt x="2113" y="542"/>
                  </a:lnTo>
                  <a:lnTo>
                    <a:pt x="2100" y="537"/>
                  </a:lnTo>
                  <a:lnTo>
                    <a:pt x="2092" y="555"/>
                  </a:lnTo>
                  <a:lnTo>
                    <a:pt x="2097" y="571"/>
                  </a:lnTo>
                  <a:lnTo>
                    <a:pt x="2063" y="584"/>
                  </a:lnTo>
                  <a:lnTo>
                    <a:pt x="2066" y="600"/>
                  </a:lnTo>
                  <a:lnTo>
                    <a:pt x="2048" y="608"/>
                  </a:lnTo>
                  <a:lnTo>
                    <a:pt x="2040" y="626"/>
                  </a:lnTo>
                  <a:lnTo>
                    <a:pt x="2019" y="647"/>
                  </a:lnTo>
                  <a:lnTo>
                    <a:pt x="2001" y="574"/>
                  </a:lnTo>
                  <a:lnTo>
                    <a:pt x="2008" y="532"/>
                  </a:lnTo>
                  <a:lnTo>
                    <a:pt x="2021" y="505"/>
                  </a:lnTo>
                  <a:lnTo>
                    <a:pt x="2045" y="500"/>
                  </a:lnTo>
                  <a:lnTo>
                    <a:pt x="2095" y="451"/>
                  </a:lnTo>
                  <a:lnTo>
                    <a:pt x="2119" y="437"/>
                  </a:lnTo>
                  <a:lnTo>
                    <a:pt x="2129" y="411"/>
                  </a:lnTo>
                  <a:lnTo>
                    <a:pt x="2139" y="401"/>
                  </a:lnTo>
                  <a:lnTo>
                    <a:pt x="2119" y="401"/>
                  </a:lnTo>
                  <a:lnTo>
                    <a:pt x="2111" y="424"/>
                  </a:lnTo>
                  <a:lnTo>
                    <a:pt x="2068" y="448"/>
                  </a:lnTo>
                  <a:lnTo>
                    <a:pt x="2071" y="417"/>
                  </a:lnTo>
                  <a:lnTo>
                    <a:pt x="2024" y="422"/>
                  </a:lnTo>
                  <a:lnTo>
                    <a:pt x="1979" y="464"/>
                  </a:lnTo>
                  <a:lnTo>
                    <a:pt x="1990" y="477"/>
                  </a:lnTo>
                  <a:lnTo>
                    <a:pt x="1940" y="482"/>
                  </a:lnTo>
                  <a:lnTo>
                    <a:pt x="1938" y="479"/>
                  </a:lnTo>
                  <a:lnTo>
                    <a:pt x="1950" y="474"/>
                  </a:lnTo>
                  <a:lnTo>
                    <a:pt x="1911" y="466"/>
                  </a:lnTo>
                  <a:lnTo>
                    <a:pt x="1901" y="474"/>
                  </a:lnTo>
                  <a:lnTo>
                    <a:pt x="1812" y="477"/>
                  </a:lnTo>
                  <a:lnTo>
                    <a:pt x="1702" y="571"/>
                  </a:lnTo>
                  <a:lnTo>
                    <a:pt x="1725" y="574"/>
                  </a:lnTo>
                  <a:lnTo>
                    <a:pt x="1725" y="589"/>
                  </a:lnTo>
                  <a:lnTo>
                    <a:pt x="1738" y="579"/>
                  </a:lnTo>
                  <a:lnTo>
                    <a:pt x="1733" y="592"/>
                  </a:lnTo>
                  <a:lnTo>
                    <a:pt x="1749" y="587"/>
                  </a:lnTo>
                  <a:lnTo>
                    <a:pt x="1749" y="595"/>
                  </a:lnTo>
                  <a:lnTo>
                    <a:pt x="1754" y="579"/>
                  </a:lnTo>
                  <a:lnTo>
                    <a:pt x="1770" y="579"/>
                  </a:lnTo>
                  <a:lnTo>
                    <a:pt x="1793" y="598"/>
                  </a:lnTo>
                  <a:lnTo>
                    <a:pt x="1772" y="600"/>
                  </a:lnTo>
                  <a:lnTo>
                    <a:pt x="1788" y="608"/>
                  </a:lnTo>
                  <a:lnTo>
                    <a:pt x="1793" y="621"/>
                  </a:lnTo>
                  <a:lnTo>
                    <a:pt x="1780" y="650"/>
                  </a:lnTo>
                  <a:lnTo>
                    <a:pt x="1778" y="694"/>
                  </a:lnTo>
                  <a:lnTo>
                    <a:pt x="1702" y="786"/>
                  </a:lnTo>
                  <a:lnTo>
                    <a:pt x="1673" y="799"/>
                  </a:lnTo>
                  <a:lnTo>
                    <a:pt x="1654" y="786"/>
                  </a:lnTo>
                  <a:lnTo>
                    <a:pt x="1636" y="804"/>
                  </a:lnTo>
                  <a:lnTo>
                    <a:pt x="1633" y="802"/>
                  </a:lnTo>
                  <a:lnTo>
                    <a:pt x="1644" y="786"/>
                  </a:lnTo>
                  <a:lnTo>
                    <a:pt x="1638" y="765"/>
                  </a:lnTo>
                  <a:lnTo>
                    <a:pt x="1670" y="755"/>
                  </a:lnTo>
                  <a:lnTo>
                    <a:pt x="1696" y="694"/>
                  </a:lnTo>
                  <a:lnTo>
                    <a:pt x="1641" y="707"/>
                  </a:lnTo>
                  <a:lnTo>
                    <a:pt x="1633" y="687"/>
                  </a:lnTo>
                  <a:lnTo>
                    <a:pt x="1589" y="671"/>
                  </a:lnTo>
                  <a:lnTo>
                    <a:pt x="1560" y="608"/>
                  </a:lnTo>
                  <a:lnTo>
                    <a:pt x="1528" y="595"/>
                  </a:lnTo>
                  <a:lnTo>
                    <a:pt x="1479" y="613"/>
                  </a:lnTo>
                  <a:lnTo>
                    <a:pt x="1486" y="626"/>
                  </a:lnTo>
                  <a:lnTo>
                    <a:pt x="1468" y="663"/>
                  </a:lnTo>
                  <a:lnTo>
                    <a:pt x="1445" y="671"/>
                  </a:lnTo>
                  <a:lnTo>
                    <a:pt x="1426" y="663"/>
                  </a:lnTo>
                  <a:lnTo>
                    <a:pt x="1397" y="660"/>
                  </a:lnTo>
                  <a:lnTo>
                    <a:pt x="1327" y="676"/>
                  </a:lnTo>
                  <a:lnTo>
                    <a:pt x="1266" y="652"/>
                  </a:lnTo>
                  <a:lnTo>
                    <a:pt x="1227" y="657"/>
                  </a:lnTo>
                  <a:lnTo>
                    <a:pt x="1211" y="634"/>
                  </a:lnTo>
                  <a:lnTo>
                    <a:pt x="1172" y="621"/>
                  </a:lnTo>
                  <a:lnTo>
                    <a:pt x="1153" y="634"/>
                  </a:lnTo>
                  <a:lnTo>
                    <a:pt x="1151" y="663"/>
                  </a:lnTo>
                  <a:lnTo>
                    <a:pt x="1064" y="652"/>
                  </a:lnTo>
                  <a:lnTo>
                    <a:pt x="1004" y="684"/>
                  </a:lnTo>
                  <a:lnTo>
                    <a:pt x="975" y="694"/>
                  </a:lnTo>
                  <a:lnTo>
                    <a:pt x="972" y="721"/>
                  </a:lnTo>
                  <a:lnTo>
                    <a:pt x="933" y="716"/>
                  </a:lnTo>
                  <a:lnTo>
                    <a:pt x="925" y="752"/>
                  </a:lnTo>
                  <a:lnTo>
                    <a:pt x="888" y="760"/>
                  </a:lnTo>
                  <a:lnTo>
                    <a:pt x="899" y="786"/>
                  </a:lnTo>
                  <a:lnTo>
                    <a:pt x="891" y="810"/>
                  </a:lnTo>
                  <a:lnTo>
                    <a:pt x="836" y="841"/>
                  </a:lnTo>
                  <a:lnTo>
                    <a:pt x="802" y="846"/>
                  </a:lnTo>
                  <a:lnTo>
                    <a:pt x="797" y="865"/>
                  </a:lnTo>
                  <a:lnTo>
                    <a:pt x="812" y="873"/>
                  </a:lnTo>
                  <a:lnTo>
                    <a:pt x="812" y="893"/>
                  </a:lnTo>
                  <a:lnTo>
                    <a:pt x="794" y="888"/>
                  </a:lnTo>
                  <a:lnTo>
                    <a:pt x="768" y="902"/>
                  </a:lnTo>
                  <a:lnTo>
                    <a:pt x="758" y="870"/>
                  </a:lnTo>
                  <a:lnTo>
                    <a:pt x="734" y="893"/>
                  </a:lnTo>
                  <a:lnTo>
                    <a:pt x="668" y="893"/>
                  </a:lnTo>
                  <a:lnTo>
                    <a:pt x="637" y="927"/>
                  </a:lnTo>
                  <a:lnTo>
                    <a:pt x="616" y="917"/>
                  </a:lnTo>
                  <a:lnTo>
                    <a:pt x="613" y="902"/>
                  </a:lnTo>
                  <a:lnTo>
                    <a:pt x="550" y="873"/>
                  </a:lnTo>
                  <a:lnTo>
                    <a:pt x="505" y="888"/>
                  </a:lnTo>
                  <a:lnTo>
                    <a:pt x="508" y="862"/>
                  </a:lnTo>
                  <a:lnTo>
                    <a:pt x="498" y="857"/>
                  </a:lnTo>
                  <a:lnTo>
                    <a:pt x="505" y="849"/>
                  </a:lnTo>
                  <a:lnTo>
                    <a:pt x="490" y="846"/>
                  </a:lnTo>
                  <a:lnTo>
                    <a:pt x="493" y="826"/>
                  </a:lnTo>
                  <a:lnTo>
                    <a:pt x="511" y="833"/>
                  </a:lnTo>
                  <a:lnTo>
                    <a:pt x="519" y="826"/>
                  </a:lnTo>
                  <a:lnTo>
                    <a:pt x="500" y="810"/>
                  </a:lnTo>
                  <a:lnTo>
                    <a:pt x="490" y="823"/>
                  </a:lnTo>
                  <a:lnTo>
                    <a:pt x="487" y="794"/>
                  </a:lnTo>
                  <a:lnTo>
                    <a:pt x="466" y="789"/>
                  </a:lnTo>
                  <a:lnTo>
                    <a:pt x="451" y="765"/>
                  </a:lnTo>
                  <a:lnTo>
                    <a:pt x="469" y="765"/>
                  </a:lnTo>
                  <a:lnTo>
                    <a:pt x="469" y="752"/>
                  </a:lnTo>
                  <a:lnTo>
                    <a:pt x="482" y="750"/>
                  </a:lnTo>
                  <a:lnTo>
                    <a:pt x="519" y="752"/>
                  </a:lnTo>
                  <a:lnTo>
                    <a:pt x="487" y="716"/>
                  </a:lnTo>
                  <a:lnTo>
                    <a:pt x="427" y="728"/>
                  </a:lnTo>
                  <a:lnTo>
                    <a:pt x="432" y="731"/>
                  </a:lnTo>
                  <a:lnTo>
                    <a:pt x="422" y="741"/>
                  </a:lnTo>
                  <a:lnTo>
                    <a:pt x="411" y="733"/>
                  </a:lnTo>
                  <a:lnTo>
                    <a:pt x="400" y="768"/>
                  </a:lnTo>
                  <a:lnTo>
                    <a:pt x="414" y="775"/>
                  </a:lnTo>
                  <a:lnTo>
                    <a:pt x="424" y="812"/>
                  </a:lnTo>
                  <a:lnTo>
                    <a:pt x="453" y="841"/>
                  </a:lnTo>
                  <a:lnTo>
                    <a:pt x="443" y="844"/>
                  </a:lnTo>
                  <a:lnTo>
                    <a:pt x="432" y="870"/>
                  </a:lnTo>
                  <a:lnTo>
                    <a:pt x="419" y="865"/>
                  </a:lnTo>
                  <a:lnTo>
                    <a:pt x="417" y="851"/>
                  </a:lnTo>
                  <a:lnTo>
                    <a:pt x="390" y="865"/>
                  </a:lnTo>
                  <a:lnTo>
                    <a:pt x="369" y="849"/>
                  </a:lnTo>
                  <a:lnTo>
                    <a:pt x="343" y="817"/>
                  </a:lnTo>
                  <a:lnTo>
                    <a:pt x="324" y="817"/>
                  </a:lnTo>
                  <a:lnTo>
                    <a:pt x="322" y="794"/>
                  </a:lnTo>
                  <a:lnTo>
                    <a:pt x="254" y="752"/>
                  </a:lnTo>
                  <a:lnTo>
                    <a:pt x="280" y="736"/>
                  </a:lnTo>
                  <a:lnTo>
                    <a:pt x="270" y="726"/>
                  </a:lnTo>
                  <a:lnTo>
                    <a:pt x="290" y="716"/>
                  </a:lnTo>
                  <a:lnTo>
                    <a:pt x="230" y="731"/>
                  </a:lnTo>
                  <a:lnTo>
                    <a:pt x="228" y="741"/>
                  </a:lnTo>
                  <a:lnTo>
                    <a:pt x="212" y="733"/>
                  </a:lnTo>
                  <a:lnTo>
                    <a:pt x="230" y="750"/>
                  </a:lnTo>
                  <a:lnTo>
                    <a:pt x="254" y="747"/>
                  </a:lnTo>
                  <a:lnTo>
                    <a:pt x="214" y="768"/>
                  </a:lnTo>
                  <a:lnTo>
                    <a:pt x="191" y="750"/>
                  </a:lnTo>
                  <a:lnTo>
                    <a:pt x="209" y="736"/>
                  </a:lnTo>
                  <a:lnTo>
                    <a:pt x="183" y="733"/>
                  </a:lnTo>
                  <a:lnTo>
                    <a:pt x="183" y="726"/>
                  </a:lnTo>
                  <a:lnTo>
                    <a:pt x="157" y="731"/>
                  </a:lnTo>
                  <a:lnTo>
                    <a:pt x="149" y="750"/>
                  </a:lnTo>
                  <a:lnTo>
                    <a:pt x="128" y="747"/>
                  </a:lnTo>
                  <a:lnTo>
                    <a:pt x="128" y="723"/>
                  </a:lnTo>
                  <a:lnTo>
                    <a:pt x="107" y="697"/>
                  </a:lnTo>
                  <a:lnTo>
                    <a:pt x="49" y="702"/>
                  </a:lnTo>
                  <a:lnTo>
                    <a:pt x="36" y="694"/>
                  </a:lnTo>
                  <a:lnTo>
                    <a:pt x="44" y="681"/>
                  </a:lnTo>
                  <a:lnTo>
                    <a:pt x="68" y="652"/>
                  </a:lnTo>
                  <a:lnTo>
                    <a:pt x="54" y="618"/>
                  </a:lnTo>
                  <a:lnTo>
                    <a:pt x="65" y="610"/>
                  </a:lnTo>
                  <a:lnTo>
                    <a:pt x="59" y="584"/>
                  </a:lnTo>
                  <a:lnTo>
                    <a:pt x="0" y="57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88" name="Freeform 352"/>
            <p:cNvSpPr>
              <a:spLocks/>
            </p:cNvSpPr>
            <p:nvPr/>
          </p:nvSpPr>
          <p:spPr bwMode="auto">
            <a:xfrm>
              <a:off x="3148" y="1265"/>
              <a:ext cx="58" cy="27"/>
            </a:xfrm>
            <a:custGeom>
              <a:avLst/>
              <a:gdLst>
                <a:gd name="T0" fmla="*/ 0 w 66"/>
                <a:gd name="T1" fmla="*/ 20 h 27"/>
                <a:gd name="T2" fmla="*/ 10 w 66"/>
                <a:gd name="T3" fmla="*/ 15 h 27"/>
                <a:gd name="T4" fmla="*/ 3 w 66"/>
                <a:gd name="T5" fmla="*/ 9 h 27"/>
                <a:gd name="T6" fmla="*/ 38 w 66"/>
                <a:gd name="T7" fmla="*/ 0 h 27"/>
                <a:gd name="T8" fmla="*/ 46 w 66"/>
                <a:gd name="T9" fmla="*/ 0 h 27"/>
                <a:gd name="T10" fmla="*/ 38 w 66"/>
                <a:gd name="T11" fmla="*/ 9 h 27"/>
                <a:gd name="T12" fmla="*/ 50 w 66"/>
                <a:gd name="T13" fmla="*/ 9 h 27"/>
                <a:gd name="T14" fmla="*/ 17 w 66"/>
                <a:gd name="T15" fmla="*/ 21 h 27"/>
                <a:gd name="T16" fmla="*/ 10 w 66"/>
                <a:gd name="T17" fmla="*/ 26 h 27"/>
                <a:gd name="T18" fmla="*/ 10 w 66"/>
                <a:gd name="T19" fmla="*/ 21 h 27"/>
                <a:gd name="T20" fmla="*/ 0 w 66"/>
                <a:gd name="T21" fmla="*/ 2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27">
                  <a:moveTo>
                    <a:pt x="0" y="20"/>
                  </a:moveTo>
                  <a:lnTo>
                    <a:pt x="13" y="15"/>
                  </a:lnTo>
                  <a:lnTo>
                    <a:pt x="3" y="9"/>
                  </a:lnTo>
                  <a:lnTo>
                    <a:pt x="49" y="0"/>
                  </a:lnTo>
                  <a:lnTo>
                    <a:pt x="59" y="0"/>
                  </a:lnTo>
                  <a:lnTo>
                    <a:pt x="49" y="9"/>
                  </a:lnTo>
                  <a:lnTo>
                    <a:pt x="65" y="9"/>
                  </a:lnTo>
                  <a:lnTo>
                    <a:pt x="22" y="21"/>
                  </a:lnTo>
                  <a:lnTo>
                    <a:pt x="13" y="26"/>
                  </a:lnTo>
                  <a:lnTo>
                    <a:pt x="13" y="21"/>
                  </a:lnTo>
                  <a:lnTo>
                    <a:pt x="0" y="20"/>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89" name="Freeform 353"/>
            <p:cNvSpPr>
              <a:spLocks/>
            </p:cNvSpPr>
            <p:nvPr/>
          </p:nvSpPr>
          <p:spPr bwMode="auto">
            <a:xfrm>
              <a:off x="3148" y="1265"/>
              <a:ext cx="64" cy="33"/>
            </a:xfrm>
            <a:custGeom>
              <a:avLst/>
              <a:gdLst>
                <a:gd name="T0" fmla="*/ 0 w 72"/>
                <a:gd name="T1" fmla="*/ 24 h 33"/>
                <a:gd name="T2" fmla="*/ 11 w 72"/>
                <a:gd name="T3" fmla="*/ 19 h 33"/>
                <a:gd name="T4" fmla="*/ 3 w 72"/>
                <a:gd name="T5" fmla="*/ 11 h 33"/>
                <a:gd name="T6" fmla="*/ 42 w 72"/>
                <a:gd name="T7" fmla="*/ 0 h 33"/>
                <a:gd name="T8" fmla="*/ 51 w 72"/>
                <a:gd name="T9" fmla="*/ 0 h 33"/>
                <a:gd name="T10" fmla="*/ 42 w 72"/>
                <a:gd name="T11" fmla="*/ 11 h 33"/>
                <a:gd name="T12" fmla="*/ 56 w 72"/>
                <a:gd name="T13" fmla="*/ 11 h 33"/>
                <a:gd name="T14" fmla="*/ 19 w 72"/>
                <a:gd name="T15" fmla="*/ 26 h 33"/>
                <a:gd name="T16" fmla="*/ 11 w 72"/>
                <a:gd name="T17" fmla="*/ 32 h 33"/>
                <a:gd name="T18" fmla="*/ 11 w 72"/>
                <a:gd name="T19" fmla="*/ 26 h 33"/>
                <a:gd name="T20" fmla="*/ 0 w 72"/>
                <a:gd name="T21" fmla="*/ 24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 h="33">
                  <a:moveTo>
                    <a:pt x="0" y="24"/>
                  </a:moveTo>
                  <a:lnTo>
                    <a:pt x="14" y="19"/>
                  </a:lnTo>
                  <a:lnTo>
                    <a:pt x="3" y="11"/>
                  </a:lnTo>
                  <a:lnTo>
                    <a:pt x="53" y="0"/>
                  </a:lnTo>
                  <a:lnTo>
                    <a:pt x="64" y="0"/>
                  </a:lnTo>
                  <a:lnTo>
                    <a:pt x="53" y="11"/>
                  </a:lnTo>
                  <a:lnTo>
                    <a:pt x="71" y="11"/>
                  </a:lnTo>
                  <a:lnTo>
                    <a:pt x="24" y="26"/>
                  </a:lnTo>
                  <a:lnTo>
                    <a:pt x="14" y="32"/>
                  </a:lnTo>
                  <a:lnTo>
                    <a:pt x="14" y="26"/>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90" name="Freeform 354"/>
            <p:cNvSpPr>
              <a:spLocks/>
            </p:cNvSpPr>
            <p:nvPr/>
          </p:nvSpPr>
          <p:spPr bwMode="auto">
            <a:xfrm>
              <a:off x="3167" y="1606"/>
              <a:ext cx="22" cy="13"/>
            </a:xfrm>
            <a:custGeom>
              <a:avLst/>
              <a:gdLst>
                <a:gd name="T0" fmla="*/ 0 w 24"/>
                <a:gd name="T1" fmla="*/ 12 h 13"/>
                <a:gd name="T2" fmla="*/ 6 w 24"/>
                <a:gd name="T3" fmla="*/ 0 h 13"/>
                <a:gd name="T4" fmla="*/ 19 w 24"/>
                <a:gd name="T5" fmla="*/ 7 h 13"/>
                <a:gd name="T6" fmla="*/ 0 w 24"/>
                <a:gd name="T7" fmla="*/ 12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3">
                  <a:moveTo>
                    <a:pt x="0" y="12"/>
                  </a:moveTo>
                  <a:lnTo>
                    <a:pt x="6" y="0"/>
                  </a:lnTo>
                  <a:lnTo>
                    <a:pt x="23" y="7"/>
                  </a:lnTo>
                  <a:lnTo>
                    <a:pt x="0" y="12"/>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91" name="Freeform 355"/>
            <p:cNvSpPr>
              <a:spLocks/>
            </p:cNvSpPr>
            <p:nvPr/>
          </p:nvSpPr>
          <p:spPr bwMode="auto">
            <a:xfrm>
              <a:off x="3167" y="1606"/>
              <a:ext cx="27" cy="19"/>
            </a:xfrm>
            <a:custGeom>
              <a:avLst/>
              <a:gdLst>
                <a:gd name="T0" fmla="*/ 0 w 30"/>
                <a:gd name="T1" fmla="*/ 18 h 19"/>
                <a:gd name="T2" fmla="*/ 5 w 30"/>
                <a:gd name="T3" fmla="*/ 0 h 19"/>
                <a:gd name="T4" fmla="*/ 23 w 30"/>
                <a:gd name="T5" fmla="*/ 10 h 19"/>
                <a:gd name="T6" fmla="*/ 0 w 30"/>
                <a:gd name="T7" fmla="*/ 1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9">
                  <a:moveTo>
                    <a:pt x="0" y="18"/>
                  </a:moveTo>
                  <a:lnTo>
                    <a:pt x="7" y="0"/>
                  </a:lnTo>
                  <a:lnTo>
                    <a:pt x="29" y="10"/>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92" name="Freeform 356"/>
            <p:cNvSpPr>
              <a:spLocks/>
            </p:cNvSpPr>
            <p:nvPr/>
          </p:nvSpPr>
          <p:spPr bwMode="auto">
            <a:xfrm>
              <a:off x="3209" y="1506"/>
              <a:ext cx="77" cy="61"/>
            </a:xfrm>
            <a:custGeom>
              <a:avLst/>
              <a:gdLst>
                <a:gd name="T0" fmla="*/ 0 w 87"/>
                <a:gd name="T1" fmla="*/ 29 h 61"/>
                <a:gd name="T2" fmla="*/ 7 w 87"/>
                <a:gd name="T3" fmla="*/ 44 h 61"/>
                <a:gd name="T4" fmla="*/ 13 w 87"/>
                <a:gd name="T5" fmla="*/ 41 h 61"/>
                <a:gd name="T6" fmla="*/ 21 w 87"/>
                <a:gd name="T7" fmla="*/ 48 h 61"/>
                <a:gd name="T8" fmla="*/ 27 w 87"/>
                <a:gd name="T9" fmla="*/ 44 h 61"/>
                <a:gd name="T10" fmla="*/ 25 w 87"/>
                <a:gd name="T11" fmla="*/ 60 h 61"/>
                <a:gd name="T12" fmla="*/ 67 w 87"/>
                <a:gd name="T13" fmla="*/ 60 h 61"/>
                <a:gd name="T14" fmla="*/ 50 w 87"/>
                <a:gd name="T15" fmla="*/ 50 h 61"/>
                <a:gd name="T16" fmla="*/ 44 w 87"/>
                <a:gd name="T17" fmla="*/ 31 h 61"/>
                <a:gd name="T18" fmla="*/ 44 w 87"/>
                <a:gd name="T19" fmla="*/ 13 h 61"/>
                <a:gd name="T20" fmla="*/ 53 w 87"/>
                <a:gd name="T21" fmla="*/ 0 h 61"/>
                <a:gd name="T22" fmla="*/ 19 w 87"/>
                <a:gd name="T23" fmla="*/ 3 h 61"/>
                <a:gd name="T24" fmla="*/ 12 w 87"/>
                <a:gd name="T25" fmla="*/ 29 h 61"/>
                <a:gd name="T26" fmla="*/ 0 w 87"/>
                <a:gd name="T27" fmla="*/ 29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 h="61">
                  <a:moveTo>
                    <a:pt x="0" y="29"/>
                  </a:moveTo>
                  <a:lnTo>
                    <a:pt x="9" y="44"/>
                  </a:lnTo>
                  <a:lnTo>
                    <a:pt x="17" y="41"/>
                  </a:lnTo>
                  <a:lnTo>
                    <a:pt x="27" y="48"/>
                  </a:lnTo>
                  <a:lnTo>
                    <a:pt x="34" y="44"/>
                  </a:lnTo>
                  <a:lnTo>
                    <a:pt x="32" y="60"/>
                  </a:lnTo>
                  <a:lnTo>
                    <a:pt x="86" y="60"/>
                  </a:lnTo>
                  <a:lnTo>
                    <a:pt x="64" y="50"/>
                  </a:lnTo>
                  <a:lnTo>
                    <a:pt x="56" y="31"/>
                  </a:lnTo>
                  <a:lnTo>
                    <a:pt x="56" y="13"/>
                  </a:lnTo>
                  <a:lnTo>
                    <a:pt x="68" y="0"/>
                  </a:lnTo>
                  <a:lnTo>
                    <a:pt x="24" y="3"/>
                  </a:lnTo>
                  <a:lnTo>
                    <a:pt x="15" y="29"/>
                  </a:lnTo>
                  <a:lnTo>
                    <a:pt x="0" y="29"/>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93" name="Freeform 357"/>
            <p:cNvSpPr>
              <a:spLocks/>
            </p:cNvSpPr>
            <p:nvPr/>
          </p:nvSpPr>
          <p:spPr bwMode="auto">
            <a:xfrm>
              <a:off x="3209" y="1506"/>
              <a:ext cx="83" cy="67"/>
            </a:xfrm>
            <a:custGeom>
              <a:avLst/>
              <a:gdLst>
                <a:gd name="T0" fmla="*/ 0 w 93"/>
                <a:gd name="T1" fmla="*/ 32 h 67"/>
                <a:gd name="T2" fmla="*/ 8 w 93"/>
                <a:gd name="T3" fmla="*/ 48 h 67"/>
                <a:gd name="T4" fmla="*/ 14 w 93"/>
                <a:gd name="T5" fmla="*/ 45 h 67"/>
                <a:gd name="T6" fmla="*/ 23 w 93"/>
                <a:gd name="T7" fmla="*/ 53 h 67"/>
                <a:gd name="T8" fmla="*/ 29 w 93"/>
                <a:gd name="T9" fmla="*/ 48 h 67"/>
                <a:gd name="T10" fmla="*/ 27 w 93"/>
                <a:gd name="T11" fmla="*/ 66 h 67"/>
                <a:gd name="T12" fmla="*/ 73 w 93"/>
                <a:gd name="T13" fmla="*/ 66 h 67"/>
                <a:gd name="T14" fmla="*/ 54 w 93"/>
                <a:gd name="T15" fmla="*/ 55 h 67"/>
                <a:gd name="T16" fmla="*/ 48 w 93"/>
                <a:gd name="T17" fmla="*/ 34 h 67"/>
                <a:gd name="T18" fmla="*/ 48 w 93"/>
                <a:gd name="T19" fmla="*/ 14 h 67"/>
                <a:gd name="T20" fmla="*/ 58 w 93"/>
                <a:gd name="T21" fmla="*/ 0 h 67"/>
                <a:gd name="T22" fmla="*/ 21 w 93"/>
                <a:gd name="T23" fmla="*/ 3 h 67"/>
                <a:gd name="T24" fmla="*/ 12 w 93"/>
                <a:gd name="T25" fmla="*/ 32 h 67"/>
                <a:gd name="T26" fmla="*/ 0 w 93"/>
                <a:gd name="T27" fmla="*/ 32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3" h="67">
                  <a:moveTo>
                    <a:pt x="0" y="32"/>
                  </a:moveTo>
                  <a:lnTo>
                    <a:pt x="10" y="48"/>
                  </a:lnTo>
                  <a:lnTo>
                    <a:pt x="18" y="45"/>
                  </a:lnTo>
                  <a:lnTo>
                    <a:pt x="29" y="53"/>
                  </a:lnTo>
                  <a:lnTo>
                    <a:pt x="36" y="48"/>
                  </a:lnTo>
                  <a:lnTo>
                    <a:pt x="34" y="66"/>
                  </a:lnTo>
                  <a:lnTo>
                    <a:pt x="92" y="66"/>
                  </a:lnTo>
                  <a:lnTo>
                    <a:pt x="68" y="55"/>
                  </a:lnTo>
                  <a:lnTo>
                    <a:pt x="60" y="34"/>
                  </a:lnTo>
                  <a:lnTo>
                    <a:pt x="60" y="14"/>
                  </a:lnTo>
                  <a:lnTo>
                    <a:pt x="73" y="0"/>
                  </a:lnTo>
                  <a:lnTo>
                    <a:pt x="26" y="3"/>
                  </a:lnTo>
                  <a:lnTo>
                    <a:pt x="16" y="32"/>
                  </a:lnTo>
                  <a:lnTo>
                    <a:pt x="0" y="3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94" name="Freeform 358"/>
            <p:cNvSpPr>
              <a:spLocks/>
            </p:cNvSpPr>
            <p:nvPr/>
          </p:nvSpPr>
          <p:spPr bwMode="auto">
            <a:xfrm>
              <a:off x="3239" y="1396"/>
              <a:ext cx="197" cy="105"/>
            </a:xfrm>
            <a:custGeom>
              <a:avLst/>
              <a:gdLst>
                <a:gd name="T0" fmla="*/ 0 w 221"/>
                <a:gd name="T1" fmla="*/ 89 h 105"/>
                <a:gd name="T2" fmla="*/ 16 w 221"/>
                <a:gd name="T3" fmla="*/ 89 h 105"/>
                <a:gd name="T4" fmla="*/ 4 w 221"/>
                <a:gd name="T5" fmla="*/ 99 h 105"/>
                <a:gd name="T6" fmla="*/ 34 w 221"/>
                <a:gd name="T7" fmla="*/ 104 h 105"/>
                <a:gd name="T8" fmla="*/ 34 w 221"/>
                <a:gd name="T9" fmla="*/ 92 h 105"/>
                <a:gd name="T10" fmla="*/ 45 w 221"/>
                <a:gd name="T11" fmla="*/ 92 h 105"/>
                <a:gd name="T12" fmla="*/ 34 w 221"/>
                <a:gd name="T13" fmla="*/ 87 h 105"/>
                <a:gd name="T14" fmla="*/ 46 w 221"/>
                <a:gd name="T15" fmla="*/ 89 h 105"/>
                <a:gd name="T16" fmla="*/ 45 w 221"/>
                <a:gd name="T17" fmla="*/ 78 h 105"/>
                <a:gd name="T18" fmla="*/ 51 w 221"/>
                <a:gd name="T19" fmla="*/ 82 h 105"/>
                <a:gd name="T20" fmla="*/ 56 w 221"/>
                <a:gd name="T21" fmla="*/ 78 h 105"/>
                <a:gd name="T22" fmla="*/ 53 w 221"/>
                <a:gd name="T23" fmla="*/ 70 h 105"/>
                <a:gd name="T24" fmla="*/ 71 w 221"/>
                <a:gd name="T25" fmla="*/ 70 h 105"/>
                <a:gd name="T26" fmla="*/ 65 w 221"/>
                <a:gd name="T27" fmla="*/ 62 h 105"/>
                <a:gd name="T28" fmla="*/ 75 w 221"/>
                <a:gd name="T29" fmla="*/ 62 h 105"/>
                <a:gd name="T30" fmla="*/ 77 w 221"/>
                <a:gd name="T31" fmla="*/ 52 h 105"/>
                <a:gd name="T32" fmla="*/ 166 w 221"/>
                <a:gd name="T33" fmla="*/ 20 h 105"/>
                <a:gd name="T34" fmla="*/ 175 w 221"/>
                <a:gd name="T35" fmla="*/ 8 h 105"/>
                <a:gd name="T36" fmla="*/ 157 w 221"/>
                <a:gd name="T37" fmla="*/ 0 h 105"/>
                <a:gd name="T38" fmla="*/ 120 w 221"/>
                <a:gd name="T39" fmla="*/ 17 h 105"/>
                <a:gd name="T40" fmla="*/ 84 w 221"/>
                <a:gd name="T41" fmla="*/ 17 h 105"/>
                <a:gd name="T42" fmla="*/ 45 w 221"/>
                <a:gd name="T43" fmla="*/ 47 h 105"/>
                <a:gd name="T44" fmla="*/ 22 w 221"/>
                <a:gd name="T45" fmla="*/ 50 h 105"/>
                <a:gd name="T46" fmla="*/ 22 w 221"/>
                <a:gd name="T47" fmla="*/ 62 h 105"/>
                <a:gd name="T48" fmla="*/ 33 w 221"/>
                <a:gd name="T49" fmla="*/ 62 h 105"/>
                <a:gd name="T50" fmla="*/ 20 w 221"/>
                <a:gd name="T51" fmla="*/ 67 h 105"/>
                <a:gd name="T52" fmla="*/ 26 w 221"/>
                <a:gd name="T53" fmla="*/ 72 h 105"/>
                <a:gd name="T54" fmla="*/ 16 w 221"/>
                <a:gd name="T55" fmla="*/ 78 h 105"/>
                <a:gd name="T56" fmla="*/ 26 w 221"/>
                <a:gd name="T57" fmla="*/ 82 h 105"/>
                <a:gd name="T58" fmla="*/ 0 w 221"/>
                <a:gd name="T59" fmla="*/ 89 h 1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21" h="105">
                  <a:moveTo>
                    <a:pt x="0" y="89"/>
                  </a:moveTo>
                  <a:lnTo>
                    <a:pt x="20" y="89"/>
                  </a:lnTo>
                  <a:lnTo>
                    <a:pt x="5" y="99"/>
                  </a:lnTo>
                  <a:lnTo>
                    <a:pt x="43" y="104"/>
                  </a:lnTo>
                  <a:lnTo>
                    <a:pt x="43" y="92"/>
                  </a:lnTo>
                  <a:lnTo>
                    <a:pt x="56" y="92"/>
                  </a:lnTo>
                  <a:lnTo>
                    <a:pt x="43" y="87"/>
                  </a:lnTo>
                  <a:lnTo>
                    <a:pt x="58" y="89"/>
                  </a:lnTo>
                  <a:lnTo>
                    <a:pt x="56" y="78"/>
                  </a:lnTo>
                  <a:lnTo>
                    <a:pt x="64" y="82"/>
                  </a:lnTo>
                  <a:lnTo>
                    <a:pt x="71" y="78"/>
                  </a:lnTo>
                  <a:lnTo>
                    <a:pt x="66" y="70"/>
                  </a:lnTo>
                  <a:lnTo>
                    <a:pt x="90" y="70"/>
                  </a:lnTo>
                  <a:lnTo>
                    <a:pt x="82" y="62"/>
                  </a:lnTo>
                  <a:lnTo>
                    <a:pt x="94" y="62"/>
                  </a:lnTo>
                  <a:lnTo>
                    <a:pt x="97" y="52"/>
                  </a:lnTo>
                  <a:lnTo>
                    <a:pt x="209" y="20"/>
                  </a:lnTo>
                  <a:lnTo>
                    <a:pt x="220" y="8"/>
                  </a:lnTo>
                  <a:lnTo>
                    <a:pt x="197" y="0"/>
                  </a:lnTo>
                  <a:lnTo>
                    <a:pt x="151" y="17"/>
                  </a:lnTo>
                  <a:lnTo>
                    <a:pt x="105" y="17"/>
                  </a:lnTo>
                  <a:lnTo>
                    <a:pt x="56" y="47"/>
                  </a:lnTo>
                  <a:lnTo>
                    <a:pt x="28" y="50"/>
                  </a:lnTo>
                  <a:lnTo>
                    <a:pt x="28" y="62"/>
                  </a:lnTo>
                  <a:lnTo>
                    <a:pt x="41" y="62"/>
                  </a:lnTo>
                  <a:lnTo>
                    <a:pt x="25" y="67"/>
                  </a:lnTo>
                  <a:lnTo>
                    <a:pt x="33" y="72"/>
                  </a:lnTo>
                  <a:lnTo>
                    <a:pt x="20" y="78"/>
                  </a:lnTo>
                  <a:lnTo>
                    <a:pt x="33" y="82"/>
                  </a:lnTo>
                  <a:lnTo>
                    <a:pt x="0" y="89"/>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95" name="Freeform 359"/>
            <p:cNvSpPr>
              <a:spLocks/>
            </p:cNvSpPr>
            <p:nvPr/>
          </p:nvSpPr>
          <p:spPr bwMode="auto">
            <a:xfrm>
              <a:off x="3239" y="1396"/>
              <a:ext cx="202" cy="111"/>
            </a:xfrm>
            <a:custGeom>
              <a:avLst/>
              <a:gdLst>
                <a:gd name="T0" fmla="*/ 0 w 227"/>
                <a:gd name="T1" fmla="*/ 94 h 111"/>
                <a:gd name="T2" fmla="*/ 17 w 227"/>
                <a:gd name="T3" fmla="*/ 94 h 111"/>
                <a:gd name="T4" fmla="*/ 4 w 227"/>
                <a:gd name="T5" fmla="*/ 105 h 111"/>
                <a:gd name="T6" fmla="*/ 35 w 227"/>
                <a:gd name="T7" fmla="*/ 110 h 111"/>
                <a:gd name="T8" fmla="*/ 35 w 227"/>
                <a:gd name="T9" fmla="*/ 97 h 111"/>
                <a:gd name="T10" fmla="*/ 46 w 227"/>
                <a:gd name="T11" fmla="*/ 97 h 111"/>
                <a:gd name="T12" fmla="*/ 35 w 227"/>
                <a:gd name="T13" fmla="*/ 92 h 111"/>
                <a:gd name="T14" fmla="*/ 47 w 227"/>
                <a:gd name="T15" fmla="*/ 94 h 111"/>
                <a:gd name="T16" fmla="*/ 46 w 227"/>
                <a:gd name="T17" fmla="*/ 82 h 111"/>
                <a:gd name="T18" fmla="*/ 53 w 227"/>
                <a:gd name="T19" fmla="*/ 87 h 111"/>
                <a:gd name="T20" fmla="*/ 58 w 227"/>
                <a:gd name="T21" fmla="*/ 82 h 111"/>
                <a:gd name="T22" fmla="*/ 54 w 227"/>
                <a:gd name="T23" fmla="*/ 74 h 111"/>
                <a:gd name="T24" fmla="*/ 73 w 227"/>
                <a:gd name="T25" fmla="*/ 74 h 111"/>
                <a:gd name="T26" fmla="*/ 67 w 227"/>
                <a:gd name="T27" fmla="*/ 66 h 111"/>
                <a:gd name="T28" fmla="*/ 77 w 227"/>
                <a:gd name="T29" fmla="*/ 66 h 111"/>
                <a:gd name="T30" fmla="*/ 79 w 227"/>
                <a:gd name="T31" fmla="*/ 55 h 111"/>
                <a:gd name="T32" fmla="*/ 170 w 227"/>
                <a:gd name="T33" fmla="*/ 21 h 111"/>
                <a:gd name="T34" fmla="*/ 179 w 227"/>
                <a:gd name="T35" fmla="*/ 8 h 111"/>
                <a:gd name="T36" fmla="*/ 160 w 227"/>
                <a:gd name="T37" fmla="*/ 0 h 111"/>
                <a:gd name="T38" fmla="*/ 123 w 227"/>
                <a:gd name="T39" fmla="*/ 18 h 111"/>
                <a:gd name="T40" fmla="*/ 85 w 227"/>
                <a:gd name="T41" fmla="*/ 18 h 111"/>
                <a:gd name="T42" fmla="*/ 46 w 227"/>
                <a:gd name="T43" fmla="*/ 50 h 111"/>
                <a:gd name="T44" fmla="*/ 23 w 227"/>
                <a:gd name="T45" fmla="*/ 53 h 111"/>
                <a:gd name="T46" fmla="*/ 23 w 227"/>
                <a:gd name="T47" fmla="*/ 66 h 111"/>
                <a:gd name="T48" fmla="*/ 33 w 227"/>
                <a:gd name="T49" fmla="*/ 66 h 111"/>
                <a:gd name="T50" fmla="*/ 20 w 227"/>
                <a:gd name="T51" fmla="*/ 71 h 111"/>
                <a:gd name="T52" fmla="*/ 27 w 227"/>
                <a:gd name="T53" fmla="*/ 76 h 111"/>
                <a:gd name="T54" fmla="*/ 17 w 227"/>
                <a:gd name="T55" fmla="*/ 82 h 111"/>
                <a:gd name="T56" fmla="*/ 27 w 227"/>
                <a:gd name="T57" fmla="*/ 87 h 111"/>
                <a:gd name="T58" fmla="*/ 0 w 227"/>
                <a:gd name="T59" fmla="*/ 94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27" h="111">
                  <a:moveTo>
                    <a:pt x="0" y="94"/>
                  </a:moveTo>
                  <a:lnTo>
                    <a:pt x="21" y="94"/>
                  </a:lnTo>
                  <a:lnTo>
                    <a:pt x="5" y="105"/>
                  </a:lnTo>
                  <a:lnTo>
                    <a:pt x="44" y="110"/>
                  </a:lnTo>
                  <a:lnTo>
                    <a:pt x="44" y="97"/>
                  </a:lnTo>
                  <a:lnTo>
                    <a:pt x="58" y="97"/>
                  </a:lnTo>
                  <a:lnTo>
                    <a:pt x="44" y="92"/>
                  </a:lnTo>
                  <a:lnTo>
                    <a:pt x="60" y="94"/>
                  </a:lnTo>
                  <a:lnTo>
                    <a:pt x="58" y="82"/>
                  </a:lnTo>
                  <a:lnTo>
                    <a:pt x="66" y="87"/>
                  </a:lnTo>
                  <a:lnTo>
                    <a:pt x="73" y="82"/>
                  </a:lnTo>
                  <a:lnTo>
                    <a:pt x="68" y="74"/>
                  </a:lnTo>
                  <a:lnTo>
                    <a:pt x="92" y="74"/>
                  </a:lnTo>
                  <a:lnTo>
                    <a:pt x="84" y="66"/>
                  </a:lnTo>
                  <a:lnTo>
                    <a:pt x="97" y="66"/>
                  </a:lnTo>
                  <a:lnTo>
                    <a:pt x="100" y="55"/>
                  </a:lnTo>
                  <a:lnTo>
                    <a:pt x="215" y="21"/>
                  </a:lnTo>
                  <a:lnTo>
                    <a:pt x="226" y="8"/>
                  </a:lnTo>
                  <a:lnTo>
                    <a:pt x="202" y="0"/>
                  </a:lnTo>
                  <a:lnTo>
                    <a:pt x="155" y="18"/>
                  </a:lnTo>
                  <a:lnTo>
                    <a:pt x="108" y="18"/>
                  </a:lnTo>
                  <a:lnTo>
                    <a:pt x="58" y="50"/>
                  </a:lnTo>
                  <a:lnTo>
                    <a:pt x="29" y="53"/>
                  </a:lnTo>
                  <a:lnTo>
                    <a:pt x="29" y="66"/>
                  </a:lnTo>
                  <a:lnTo>
                    <a:pt x="42" y="66"/>
                  </a:lnTo>
                  <a:lnTo>
                    <a:pt x="26" y="71"/>
                  </a:lnTo>
                  <a:lnTo>
                    <a:pt x="34" y="76"/>
                  </a:lnTo>
                  <a:lnTo>
                    <a:pt x="21" y="82"/>
                  </a:lnTo>
                  <a:lnTo>
                    <a:pt x="34" y="87"/>
                  </a:lnTo>
                  <a:lnTo>
                    <a:pt x="0" y="9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96" name="Freeform 360"/>
            <p:cNvSpPr>
              <a:spLocks/>
            </p:cNvSpPr>
            <p:nvPr/>
          </p:nvSpPr>
          <p:spPr bwMode="auto">
            <a:xfrm>
              <a:off x="3356" y="1250"/>
              <a:ext cx="35" cy="18"/>
            </a:xfrm>
            <a:custGeom>
              <a:avLst/>
              <a:gdLst>
                <a:gd name="T0" fmla="*/ 0 w 40"/>
                <a:gd name="T1" fmla="*/ 11 h 18"/>
                <a:gd name="T2" fmla="*/ 8 w 40"/>
                <a:gd name="T3" fmla="*/ 17 h 18"/>
                <a:gd name="T4" fmla="*/ 30 w 40"/>
                <a:gd name="T5" fmla="*/ 9 h 18"/>
                <a:gd name="T6" fmla="*/ 16 w 40"/>
                <a:gd name="T7" fmla="*/ 0 h 18"/>
                <a:gd name="T8" fmla="*/ 0 w 40"/>
                <a:gd name="T9" fmla="*/ 11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18">
                  <a:moveTo>
                    <a:pt x="0" y="11"/>
                  </a:moveTo>
                  <a:lnTo>
                    <a:pt x="10" y="17"/>
                  </a:lnTo>
                  <a:lnTo>
                    <a:pt x="39" y="9"/>
                  </a:lnTo>
                  <a:lnTo>
                    <a:pt x="21" y="0"/>
                  </a:lnTo>
                  <a:lnTo>
                    <a:pt x="0" y="11"/>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97" name="Freeform 361"/>
            <p:cNvSpPr>
              <a:spLocks/>
            </p:cNvSpPr>
            <p:nvPr/>
          </p:nvSpPr>
          <p:spPr bwMode="auto">
            <a:xfrm>
              <a:off x="3356" y="1250"/>
              <a:ext cx="41" cy="24"/>
            </a:xfrm>
            <a:custGeom>
              <a:avLst/>
              <a:gdLst>
                <a:gd name="T0" fmla="*/ 0 w 46"/>
                <a:gd name="T1" fmla="*/ 15 h 24"/>
                <a:gd name="T2" fmla="*/ 9 w 46"/>
                <a:gd name="T3" fmla="*/ 23 h 24"/>
                <a:gd name="T4" fmla="*/ 36 w 46"/>
                <a:gd name="T5" fmla="*/ 12 h 24"/>
                <a:gd name="T6" fmla="*/ 19 w 46"/>
                <a:gd name="T7" fmla="*/ 0 h 24"/>
                <a:gd name="T8" fmla="*/ 0 w 46"/>
                <a:gd name="T9" fmla="*/ 1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4">
                  <a:moveTo>
                    <a:pt x="0" y="15"/>
                  </a:moveTo>
                  <a:lnTo>
                    <a:pt x="11" y="23"/>
                  </a:lnTo>
                  <a:lnTo>
                    <a:pt x="45" y="12"/>
                  </a:lnTo>
                  <a:lnTo>
                    <a:pt x="24" y="0"/>
                  </a:lnTo>
                  <a:lnTo>
                    <a:pt x="0"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98" name="Freeform 362"/>
            <p:cNvSpPr>
              <a:spLocks/>
            </p:cNvSpPr>
            <p:nvPr/>
          </p:nvSpPr>
          <p:spPr bwMode="auto">
            <a:xfrm>
              <a:off x="3726" y="1294"/>
              <a:ext cx="31" cy="11"/>
            </a:xfrm>
            <a:custGeom>
              <a:avLst/>
              <a:gdLst>
                <a:gd name="T0" fmla="*/ 0 w 34"/>
                <a:gd name="T1" fmla="*/ 0 h 11"/>
                <a:gd name="T2" fmla="*/ 15 w 34"/>
                <a:gd name="T3" fmla="*/ 6 h 11"/>
                <a:gd name="T4" fmla="*/ 9 w 34"/>
                <a:gd name="T5" fmla="*/ 10 h 11"/>
                <a:gd name="T6" fmla="*/ 21 w 34"/>
                <a:gd name="T7" fmla="*/ 6 h 11"/>
                <a:gd name="T8" fmla="*/ 27 w 34"/>
                <a:gd name="T9" fmla="*/ 3 h 11"/>
                <a:gd name="T10" fmla="*/ 0 w 34"/>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11">
                  <a:moveTo>
                    <a:pt x="0" y="0"/>
                  </a:moveTo>
                  <a:lnTo>
                    <a:pt x="18" y="6"/>
                  </a:lnTo>
                  <a:lnTo>
                    <a:pt x="11" y="10"/>
                  </a:lnTo>
                  <a:lnTo>
                    <a:pt x="25" y="6"/>
                  </a:lnTo>
                  <a:lnTo>
                    <a:pt x="33" y="3"/>
                  </a:lnTo>
                  <a:lnTo>
                    <a:pt x="0" y="0"/>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299" name="Freeform 363"/>
            <p:cNvSpPr>
              <a:spLocks/>
            </p:cNvSpPr>
            <p:nvPr/>
          </p:nvSpPr>
          <p:spPr bwMode="auto">
            <a:xfrm>
              <a:off x="3726" y="1294"/>
              <a:ext cx="36" cy="17"/>
            </a:xfrm>
            <a:custGeom>
              <a:avLst/>
              <a:gdLst>
                <a:gd name="T0" fmla="*/ 0 w 40"/>
                <a:gd name="T1" fmla="*/ 0 h 17"/>
                <a:gd name="T2" fmla="*/ 17 w 40"/>
                <a:gd name="T3" fmla="*/ 10 h 17"/>
                <a:gd name="T4" fmla="*/ 11 w 40"/>
                <a:gd name="T5" fmla="*/ 16 h 17"/>
                <a:gd name="T6" fmla="*/ 23 w 40"/>
                <a:gd name="T7" fmla="*/ 10 h 17"/>
                <a:gd name="T8" fmla="*/ 32 w 40"/>
                <a:gd name="T9" fmla="*/ 5 h 17"/>
                <a:gd name="T10" fmla="*/ 0 w 4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7">
                  <a:moveTo>
                    <a:pt x="0" y="0"/>
                  </a:moveTo>
                  <a:lnTo>
                    <a:pt x="21" y="10"/>
                  </a:lnTo>
                  <a:lnTo>
                    <a:pt x="13" y="16"/>
                  </a:lnTo>
                  <a:lnTo>
                    <a:pt x="29" y="10"/>
                  </a:lnTo>
                  <a:lnTo>
                    <a:pt x="39" y="5"/>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00" name="Freeform 364"/>
            <p:cNvSpPr>
              <a:spLocks/>
            </p:cNvSpPr>
            <p:nvPr/>
          </p:nvSpPr>
          <p:spPr bwMode="auto">
            <a:xfrm>
              <a:off x="3731" y="1255"/>
              <a:ext cx="80" cy="37"/>
            </a:xfrm>
            <a:custGeom>
              <a:avLst/>
              <a:gdLst>
                <a:gd name="T0" fmla="*/ 0 w 90"/>
                <a:gd name="T1" fmla="*/ 29 h 37"/>
                <a:gd name="T2" fmla="*/ 19 w 90"/>
                <a:gd name="T3" fmla="*/ 9 h 37"/>
                <a:gd name="T4" fmla="*/ 46 w 90"/>
                <a:gd name="T5" fmla="*/ 0 h 37"/>
                <a:gd name="T6" fmla="*/ 70 w 90"/>
                <a:gd name="T7" fmla="*/ 18 h 37"/>
                <a:gd name="T8" fmla="*/ 65 w 90"/>
                <a:gd name="T9" fmla="*/ 20 h 37"/>
                <a:gd name="T10" fmla="*/ 66 w 90"/>
                <a:gd name="T11" fmla="*/ 29 h 37"/>
                <a:gd name="T12" fmla="*/ 29 w 90"/>
                <a:gd name="T13" fmla="*/ 36 h 37"/>
                <a:gd name="T14" fmla="*/ 0 w 90"/>
                <a:gd name="T15" fmla="*/ 29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37">
                  <a:moveTo>
                    <a:pt x="0" y="29"/>
                  </a:moveTo>
                  <a:lnTo>
                    <a:pt x="24" y="9"/>
                  </a:lnTo>
                  <a:lnTo>
                    <a:pt x="59" y="0"/>
                  </a:lnTo>
                  <a:lnTo>
                    <a:pt x="89" y="18"/>
                  </a:lnTo>
                  <a:lnTo>
                    <a:pt x="82" y="20"/>
                  </a:lnTo>
                  <a:lnTo>
                    <a:pt x="83" y="29"/>
                  </a:lnTo>
                  <a:lnTo>
                    <a:pt x="37" y="36"/>
                  </a:lnTo>
                  <a:lnTo>
                    <a:pt x="0" y="29"/>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01" name="Freeform 365"/>
            <p:cNvSpPr>
              <a:spLocks/>
            </p:cNvSpPr>
            <p:nvPr/>
          </p:nvSpPr>
          <p:spPr bwMode="auto">
            <a:xfrm>
              <a:off x="3731" y="1255"/>
              <a:ext cx="85" cy="43"/>
            </a:xfrm>
            <a:custGeom>
              <a:avLst/>
              <a:gdLst>
                <a:gd name="T0" fmla="*/ 0 w 96"/>
                <a:gd name="T1" fmla="*/ 34 h 43"/>
                <a:gd name="T2" fmla="*/ 20 w 96"/>
                <a:gd name="T3" fmla="*/ 10 h 43"/>
                <a:gd name="T4" fmla="*/ 50 w 96"/>
                <a:gd name="T5" fmla="*/ 0 h 43"/>
                <a:gd name="T6" fmla="*/ 74 w 96"/>
                <a:gd name="T7" fmla="*/ 21 h 43"/>
                <a:gd name="T8" fmla="*/ 68 w 96"/>
                <a:gd name="T9" fmla="*/ 23 h 43"/>
                <a:gd name="T10" fmla="*/ 70 w 96"/>
                <a:gd name="T11" fmla="*/ 34 h 43"/>
                <a:gd name="T12" fmla="*/ 31 w 96"/>
                <a:gd name="T13" fmla="*/ 42 h 43"/>
                <a:gd name="T14" fmla="*/ 0 w 96"/>
                <a:gd name="T15" fmla="*/ 34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 h="43">
                  <a:moveTo>
                    <a:pt x="0" y="34"/>
                  </a:moveTo>
                  <a:lnTo>
                    <a:pt x="26" y="10"/>
                  </a:lnTo>
                  <a:lnTo>
                    <a:pt x="63" y="0"/>
                  </a:lnTo>
                  <a:lnTo>
                    <a:pt x="95" y="21"/>
                  </a:lnTo>
                  <a:lnTo>
                    <a:pt x="87" y="23"/>
                  </a:lnTo>
                  <a:lnTo>
                    <a:pt x="89" y="34"/>
                  </a:lnTo>
                  <a:lnTo>
                    <a:pt x="40" y="42"/>
                  </a:lnTo>
                  <a:lnTo>
                    <a:pt x="0" y="3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02" name="Freeform 366"/>
            <p:cNvSpPr>
              <a:spLocks/>
            </p:cNvSpPr>
            <p:nvPr/>
          </p:nvSpPr>
          <p:spPr bwMode="auto">
            <a:xfrm>
              <a:off x="3752" y="1291"/>
              <a:ext cx="89" cy="42"/>
            </a:xfrm>
            <a:custGeom>
              <a:avLst/>
              <a:gdLst>
                <a:gd name="T0" fmla="*/ 0 w 100"/>
                <a:gd name="T1" fmla="*/ 18 h 42"/>
                <a:gd name="T2" fmla="*/ 12 w 100"/>
                <a:gd name="T3" fmla="*/ 21 h 42"/>
                <a:gd name="T4" fmla="*/ 23 w 100"/>
                <a:gd name="T5" fmla="*/ 35 h 42"/>
                <a:gd name="T6" fmla="*/ 32 w 100"/>
                <a:gd name="T7" fmla="*/ 31 h 42"/>
                <a:gd name="T8" fmla="*/ 65 w 100"/>
                <a:gd name="T9" fmla="*/ 41 h 42"/>
                <a:gd name="T10" fmla="*/ 72 w 100"/>
                <a:gd name="T11" fmla="*/ 37 h 42"/>
                <a:gd name="T12" fmla="*/ 67 w 100"/>
                <a:gd name="T13" fmla="*/ 25 h 42"/>
                <a:gd name="T14" fmla="*/ 72 w 100"/>
                <a:gd name="T15" fmla="*/ 28 h 42"/>
                <a:gd name="T16" fmla="*/ 78 w 100"/>
                <a:gd name="T17" fmla="*/ 10 h 42"/>
                <a:gd name="T18" fmla="*/ 61 w 100"/>
                <a:gd name="T19" fmla="*/ 3 h 42"/>
                <a:gd name="T20" fmla="*/ 44 w 100"/>
                <a:gd name="T21" fmla="*/ 11 h 42"/>
                <a:gd name="T22" fmla="*/ 57 w 100"/>
                <a:gd name="T23" fmla="*/ 7 h 42"/>
                <a:gd name="T24" fmla="*/ 51 w 100"/>
                <a:gd name="T25" fmla="*/ 0 h 42"/>
                <a:gd name="T26" fmla="*/ 23 w 100"/>
                <a:gd name="T27" fmla="*/ 3 h 42"/>
                <a:gd name="T28" fmla="*/ 0 w 100"/>
                <a:gd name="T29" fmla="*/ 18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 h="42">
                  <a:moveTo>
                    <a:pt x="0" y="18"/>
                  </a:moveTo>
                  <a:lnTo>
                    <a:pt x="15" y="21"/>
                  </a:lnTo>
                  <a:lnTo>
                    <a:pt x="29" y="35"/>
                  </a:lnTo>
                  <a:lnTo>
                    <a:pt x="40" y="31"/>
                  </a:lnTo>
                  <a:lnTo>
                    <a:pt x="82" y="41"/>
                  </a:lnTo>
                  <a:lnTo>
                    <a:pt x="91" y="37"/>
                  </a:lnTo>
                  <a:lnTo>
                    <a:pt x="84" y="25"/>
                  </a:lnTo>
                  <a:lnTo>
                    <a:pt x="91" y="28"/>
                  </a:lnTo>
                  <a:lnTo>
                    <a:pt x="99" y="10"/>
                  </a:lnTo>
                  <a:lnTo>
                    <a:pt x="76" y="3"/>
                  </a:lnTo>
                  <a:lnTo>
                    <a:pt x="55" y="11"/>
                  </a:lnTo>
                  <a:lnTo>
                    <a:pt x="72" y="7"/>
                  </a:lnTo>
                  <a:lnTo>
                    <a:pt x="64" y="0"/>
                  </a:lnTo>
                  <a:lnTo>
                    <a:pt x="29" y="3"/>
                  </a:lnTo>
                  <a:lnTo>
                    <a:pt x="0" y="18"/>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03" name="Freeform 367"/>
            <p:cNvSpPr>
              <a:spLocks/>
            </p:cNvSpPr>
            <p:nvPr/>
          </p:nvSpPr>
          <p:spPr bwMode="auto">
            <a:xfrm>
              <a:off x="3752" y="1291"/>
              <a:ext cx="94" cy="48"/>
            </a:xfrm>
            <a:custGeom>
              <a:avLst/>
              <a:gdLst>
                <a:gd name="T0" fmla="*/ 0 w 106"/>
                <a:gd name="T1" fmla="*/ 21 h 48"/>
                <a:gd name="T2" fmla="*/ 12 w 106"/>
                <a:gd name="T3" fmla="*/ 24 h 48"/>
                <a:gd name="T4" fmla="*/ 24 w 106"/>
                <a:gd name="T5" fmla="*/ 40 h 48"/>
                <a:gd name="T6" fmla="*/ 33 w 106"/>
                <a:gd name="T7" fmla="*/ 35 h 48"/>
                <a:gd name="T8" fmla="*/ 68 w 106"/>
                <a:gd name="T9" fmla="*/ 47 h 48"/>
                <a:gd name="T10" fmla="*/ 76 w 106"/>
                <a:gd name="T11" fmla="*/ 42 h 48"/>
                <a:gd name="T12" fmla="*/ 70 w 106"/>
                <a:gd name="T13" fmla="*/ 29 h 48"/>
                <a:gd name="T14" fmla="*/ 76 w 106"/>
                <a:gd name="T15" fmla="*/ 32 h 48"/>
                <a:gd name="T16" fmla="*/ 82 w 106"/>
                <a:gd name="T17" fmla="*/ 11 h 48"/>
                <a:gd name="T18" fmla="*/ 64 w 106"/>
                <a:gd name="T19" fmla="*/ 3 h 48"/>
                <a:gd name="T20" fmla="*/ 45 w 106"/>
                <a:gd name="T21" fmla="*/ 13 h 48"/>
                <a:gd name="T22" fmla="*/ 59 w 106"/>
                <a:gd name="T23" fmla="*/ 8 h 48"/>
                <a:gd name="T24" fmla="*/ 53 w 106"/>
                <a:gd name="T25" fmla="*/ 0 h 48"/>
                <a:gd name="T26" fmla="*/ 24 w 106"/>
                <a:gd name="T27" fmla="*/ 3 h 48"/>
                <a:gd name="T28" fmla="*/ 0 w 106"/>
                <a:gd name="T29" fmla="*/ 21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48">
                  <a:moveTo>
                    <a:pt x="0" y="21"/>
                  </a:moveTo>
                  <a:lnTo>
                    <a:pt x="16" y="24"/>
                  </a:lnTo>
                  <a:lnTo>
                    <a:pt x="31" y="40"/>
                  </a:lnTo>
                  <a:lnTo>
                    <a:pt x="42" y="35"/>
                  </a:lnTo>
                  <a:lnTo>
                    <a:pt x="87" y="47"/>
                  </a:lnTo>
                  <a:lnTo>
                    <a:pt x="97" y="42"/>
                  </a:lnTo>
                  <a:lnTo>
                    <a:pt x="89" y="29"/>
                  </a:lnTo>
                  <a:lnTo>
                    <a:pt x="97" y="32"/>
                  </a:lnTo>
                  <a:lnTo>
                    <a:pt x="105" y="11"/>
                  </a:lnTo>
                  <a:lnTo>
                    <a:pt x="81" y="3"/>
                  </a:lnTo>
                  <a:lnTo>
                    <a:pt x="58" y="13"/>
                  </a:lnTo>
                  <a:lnTo>
                    <a:pt x="76" y="8"/>
                  </a:lnTo>
                  <a:lnTo>
                    <a:pt x="68" y="0"/>
                  </a:lnTo>
                  <a:lnTo>
                    <a:pt x="31" y="3"/>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04" name="Freeform 368"/>
            <p:cNvSpPr>
              <a:spLocks/>
            </p:cNvSpPr>
            <p:nvPr/>
          </p:nvSpPr>
          <p:spPr bwMode="auto">
            <a:xfrm>
              <a:off x="3837" y="1318"/>
              <a:ext cx="73" cy="42"/>
            </a:xfrm>
            <a:custGeom>
              <a:avLst/>
              <a:gdLst>
                <a:gd name="T0" fmla="*/ 0 w 83"/>
                <a:gd name="T1" fmla="*/ 34 h 42"/>
                <a:gd name="T2" fmla="*/ 7 w 83"/>
                <a:gd name="T3" fmla="*/ 41 h 42"/>
                <a:gd name="T4" fmla="*/ 58 w 83"/>
                <a:gd name="T5" fmla="*/ 31 h 42"/>
                <a:gd name="T6" fmla="*/ 63 w 83"/>
                <a:gd name="T7" fmla="*/ 17 h 42"/>
                <a:gd name="T8" fmla="*/ 48 w 83"/>
                <a:gd name="T9" fmla="*/ 7 h 42"/>
                <a:gd name="T10" fmla="*/ 37 w 83"/>
                <a:gd name="T11" fmla="*/ 11 h 42"/>
                <a:gd name="T12" fmla="*/ 39 w 83"/>
                <a:gd name="T13" fmla="*/ 2 h 42"/>
                <a:gd name="T14" fmla="*/ 29 w 83"/>
                <a:gd name="T15" fmla="*/ 0 h 42"/>
                <a:gd name="T16" fmla="*/ 7 w 83"/>
                <a:gd name="T17" fmla="*/ 30 h 42"/>
                <a:gd name="T18" fmla="*/ 0 w 83"/>
                <a:gd name="T19" fmla="*/ 34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 h="42">
                  <a:moveTo>
                    <a:pt x="0" y="34"/>
                  </a:moveTo>
                  <a:lnTo>
                    <a:pt x="9" y="41"/>
                  </a:lnTo>
                  <a:lnTo>
                    <a:pt x="75" y="31"/>
                  </a:lnTo>
                  <a:lnTo>
                    <a:pt x="82" y="17"/>
                  </a:lnTo>
                  <a:lnTo>
                    <a:pt x="63" y="7"/>
                  </a:lnTo>
                  <a:lnTo>
                    <a:pt x="48" y="11"/>
                  </a:lnTo>
                  <a:lnTo>
                    <a:pt x="50" y="2"/>
                  </a:lnTo>
                  <a:lnTo>
                    <a:pt x="38" y="0"/>
                  </a:lnTo>
                  <a:lnTo>
                    <a:pt x="9" y="30"/>
                  </a:lnTo>
                  <a:lnTo>
                    <a:pt x="0" y="34"/>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05" name="Freeform 369"/>
            <p:cNvSpPr>
              <a:spLocks/>
            </p:cNvSpPr>
            <p:nvPr/>
          </p:nvSpPr>
          <p:spPr bwMode="auto">
            <a:xfrm>
              <a:off x="3837" y="1318"/>
              <a:ext cx="79" cy="48"/>
            </a:xfrm>
            <a:custGeom>
              <a:avLst/>
              <a:gdLst>
                <a:gd name="T0" fmla="*/ 0 w 89"/>
                <a:gd name="T1" fmla="*/ 39 h 48"/>
                <a:gd name="T2" fmla="*/ 8 w 89"/>
                <a:gd name="T3" fmla="*/ 47 h 48"/>
                <a:gd name="T4" fmla="*/ 64 w 89"/>
                <a:gd name="T5" fmla="*/ 36 h 48"/>
                <a:gd name="T6" fmla="*/ 69 w 89"/>
                <a:gd name="T7" fmla="*/ 20 h 48"/>
                <a:gd name="T8" fmla="*/ 53 w 89"/>
                <a:gd name="T9" fmla="*/ 8 h 48"/>
                <a:gd name="T10" fmla="*/ 41 w 89"/>
                <a:gd name="T11" fmla="*/ 13 h 48"/>
                <a:gd name="T12" fmla="*/ 43 w 89"/>
                <a:gd name="T13" fmla="*/ 2 h 48"/>
                <a:gd name="T14" fmla="*/ 32 w 89"/>
                <a:gd name="T15" fmla="*/ 0 h 48"/>
                <a:gd name="T16" fmla="*/ 8 w 89"/>
                <a:gd name="T17" fmla="*/ 34 h 48"/>
                <a:gd name="T18" fmla="*/ 0 w 89"/>
                <a:gd name="T19" fmla="*/ 39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48">
                  <a:moveTo>
                    <a:pt x="0" y="39"/>
                  </a:moveTo>
                  <a:lnTo>
                    <a:pt x="10" y="47"/>
                  </a:lnTo>
                  <a:lnTo>
                    <a:pt x="81" y="36"/>
                  </a:lnTo>
                  <a:lnTo>
                    <a:pt x="88" y="20"/>
                  </a:lnTo>
                  <a:lnTo>
                    <a:pt x="68" y="8"/>
                  </a:lnTo>
                  <a:lnTo>
                    <a:pt x="52" y="13"/>
                  </a:lnTo>
                  <a:lnTo>
                    <a:pt x="54" y="2"/>
                  </a:lnTo>
                  <a:lnTo>
                    <a:pt x="41" y="0"/>
                  </a:lnTo>
                  <a:lnTo>
                    <a:pt x="10" y="34"/>
                  </a:lnTo>
                  <a:lnTo>
                    <a:pt x="0" y="3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06" name="Freeform 370"/>
            <p:cNvSpPr>
              <a:spLocks/>
            </p:cNvSpPr>
            <p:nvPr/>
          </p:nvSpPr>
          <p:spPr bwMode="auto">
            <a:xfrm>
              <a:off x="4323" y="1417"/>
              <a:ext cx="84" cy="40"/>
            </a:xfrm>
            <a:custGeom>
              <a:avLst/>
              <a:gdLst>
                <a:gd name="T0" fmla="*/ 0 w 95"/>
                <a:gd name="T1" fmla="*/ 23 h 40"/>
                <a:gd name="T2" fmla="*/ 17 w 95"/>
                <a:gd name="T3" fmla="*/ 3 h 40"/>
                <a:gd name="T4" fmla="*/ 25 w 95"/>
                <a:gd name="T5" fmla="*/ 0 h 40"/>
                <a:gd name="T6" fmla="*/ 43 w 95"/>
                <a:gd name="T7" fmla="*/ 16 h 40"/>
                <a:gd name="T8" fmla="*/ 44 w 95"/>
                <a:gd name="T9" fmla="*/ 4 h 40"/>
                <a:gd name="T10" fmla="*/ 65 w 95"/>
                <a:gd name="T11" fmla="*/ 14 h 40"/>
                <a:gd name="T12" fmla="*/ 60 w 95"/>
                <a:gd name="T13" fmla="*/ 28 h 40"/>
                <a:gd name="T14" fmla="*/ 73 w 95"/>
                <a:gd name="T15" fmla="*/ 32 h 40"/>
                <a:gd name="T16" fmla="*/ 37 w 95"/>
                <a:gd name="T17" fmla="*/ 36 h 40"/>
                <a:gd name="T18" fmla="*/ 30 w 95"/>
                <a:gd name="T19" fmla="*/ 29 h 40"/>
                <a:gd name="T20" fmla="*/ 25 w 95"/>
                <a:gd name="T21" fmla="*/ 39 h 40"/>
                <a:gd name="T22" fmla="*/ 0 w 95"/>
                <a:gd name="T23" fmla="*/ 23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 h="40">
                  <a:moveTo>
                    <a:pt x="0" y="23"/>
                  </a:moveTo>
                  <a:lnTo>
                    <a:pt x="21" y="3"/>
                  </a:lnTo>
                  <a:lnTo>
                    <a:pt x="32" y="0"/>
                  </a:lnTo>
                  <a:lnTo>
                    <a:pt x="55" y="16"/>
                  </a:lnTo>
                  <a:lnTo>
                    <a:pt x="57" y="4"/>
                  </a:lnTo>
                  <a:lnTo>
                    <a:pt x="82" y="14"/>
                  </a:lnTo>
                  <a:lnTo>
                    <a:pt x="77" y="28"/>
                  </a:lnTo>
                  <a:lnTo>
                    <a:pt x="94" y="32"/>
                  </a:lnTo>
                  <a:lnTo>
                    <a:pt x="47" y="36"/>
                  </a:lnTo>
                  <a:lnTo>
                    <a:pt x="39" y="29"/>
                  </a:lnTo>
                  <a:lnTo>
                    <a:pt x="32" y="39"/>
                  </a:lnTo>
                  <a:lnTo>
                    <a:pt x="0" y="23"/>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07" name="Freeform 371"/>
            <p:cNvSpPr>
              <a:spLocks/>
            </p:cNvSpPr>
            <p:nvPr/>
          </p:nvSpPr>
          <p:spPr bwMode="auto">
            <a:xfrm>
              <a:off x="4323" y="1417"/>
              <a:ext cx="90" cy="46"/>
            </a:xfrm>
            <a:custGeom>
              <a:avLst/>
              <a:gdLst>
                <a:gd name="T0" fmla="*/ 0 w 101"/>
                <a:gd name="T1" fmla="*/ 27 h 46"/>
                <a:gd name="T2" fmla="*/ 18 w 101"/>
                <a:gd name="T3" fmla="*/ 3 h 46"/>
                <a:gd name="T4" fmla="*/ 27 w 101"/>
                <a:gd name="T5" fmla="*/ 0 h 46"/>
                <a:gd name="T6" fmla="*/ 46 w 101"/>
                <a:gd name="T7" fmla="*/ 19 h 46"/>
                <a:gd name="T8" fmla="*/ 48 w 101"/>
                <a:gd name="T9" fmla="*/ 5 h 46"/>
                <a:gd name="T10" fmla="*/ 70 w 101"/>
                <a:gd name="T11" fmla="*/ 16 h 46"/>
                <a:gd name="T12" fmla="*/ 65 w 101"/>
                <a:gd name="T13" fmla="*/ 32 h 46"/>
                <a:gd name="T14" fmla="*/ 79 w 101"/>
                <a:gd name="T15" fmla="*/ 37 h 46"/>
                <a:gd name="T16" fmla="*/ 40 w 101"/>
                <a:gd name="T17" fmla="*/ 42 h 46"/>
                <a:gd name="T18" fmla="*/ 33 w 101"/>
                <a:gd name="T19" fmla="*/ 34 h 46"/>
                <a:gd name="T20" fmla="*/ 27 w 101"/>
                <a:gd name="T21" fmla="*/ 45 h 46"/>
                <a:gd name="T22" fmla="*/ 0 w 101"/>
                <a:gd name="T23" fmla="*/ 27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1" h="46">
                  <a:moveTo>
                    <a:pt x="0" y="27"/>
                  </a:moveTo>
                  <a:lnTo>
                    <a:pt x="22" y="3"/>
                  </a:lnTo>
                  <a:lnTo>
                    <a:pt x="34" y="0"/>
                  </a:lnTo>
                  <a:lnTo>
                    <a:pt x="58" y="19"/>
                  </a:lnTo>
                  <a:lnTo>
                    <a:pt x="61" y="5"/>
                  </a:lnTo>
                  <a:lnTo>
                    <a:pt x="87" y="16"/>
                  </a:lnTo>
                  <a:lnTo>
                    <a:pt x="82" y="32"/>
                  </a:lnTo>
                  <a:lnTo>
                    <a:pt x="100" y="37"/>
                  </a:lnTo>
                  <a:lnTo>
                    <a:pt x="50" y="42"/>
                  </a:lnTo>
                  <a:lnTo>
                    <a:pt x="42" y="34"/>
                  </a:lnTo>
                  <a:lnTo>
                    <a:pt x="34" y="45"/>
                  </a:lnTo>
                  <a:lnTo>
                    <a:pt x="0" y="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08" name="Freeform 372"/>
            <p:cNvSpPr>
              <a:spLocks/>
            </p:cNvSpPr>
            <p:nvPr/>
          </p:nvSpPr>
          <p:spPr bwMode="auto">
            <a:xfrm>
              <a:off x="4384" y="1420"/>
              <a:ext cx="52" cy="26"/>
            </a:xfrm>
            <a:custGeom>
              <a:avLst/>
              <a:gdLst>
                <a:gd name="T0" fmla="*/ 0 w 58"/>
                <a:gd name="T1" fmla="*/ 0 h 26"/>
                <a:gd name="T2" fmla="*/ 15 w 58"/>
                <a:gd name="T3" fmla="*/ 8 h 26"/>
                <a:gd name="T4" fmla="*/ 10 w 58"/>
                <a:gd name="T5" fmla="*/ 17 h 26"/>
                <a:gd name="T6" fmla="*/ 20 w 58"/>
                <a:gd name="T7" fmla="*/ 25 h 26"/>
                <a:gd name="T8" fmla="*/ 32 w 58"/>
                <a:gd name="T9" fmla="*/ 25 h 26"/>
                <a:gd name="T10" fmla="*/ 46 w 58"/>
                <a:gd name="T11" fmla="*/ 15 h 26"/>
                <a:gd name="T12" fmla="*/ 0 w 58"/>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26">
                  <a:moveTo>
                    <a:pt x="0" y="0"/>
                  </a:moveTo>
                  <a:lnTo>
                    <a:pt x="19" y="8"/>
                  </a:lnTo>
                  <a:lnTo>
                    <a:pt x="12" y="17"/>
                  </a:lnTo>
                  <a:lnTo>
                    <a:pt x="24" y="25"/>
                  </a:lnTo>
                  <a:lnTo>
                    <a:pt x="40" y="25"/>
                  </a:lnTo>
                  <a:lnTo>
                    <a:pt x="57" y="15"/>
                  </a:lnTo>
                  <a:lnTo>
                    <a:pt x="0" y="0"/>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09" name="Freeform 373"/>
            <p:cNvSpPr>
              <a:spLocks/>
            </p:cNvSpPr>
            <p:nvPr/>
          </p:nvSpPr>
          <p:spPr bwMode="auto">
            <a:xfrm>
              <a:off x="4384" y="1420"/>
              <a:ext cx="57" cy="32"/>
            </a:xfrm>
            <a:custGeom>
              <a:avLst/>
              <a:gdLst>
                <a:gd name="T0" fmla="*/ 0 w 64"/>
                <a:gd name="T1" fmla="*/ 0 h 32"/>
                <a:gd name="T2" fmla="*/ 17 w 64"/>
                <a:gd name="T3" fmla="*/ 10 h 32"/>
                <a:gd name="T4" fmla="*/ 11 w 64"/>
                <a:gd name="T5" fmla="*/ 21 h 32"/>
                <a:gd name="T6" fmla="*/ 20 w 64"/>
                <a:gd name="T7" fmla="*/ 31 h 32"/>
                <a:gd name="T8" fmla="*/ 35 w 64"/>
                <a:gd name="T9" fmla="*/ 31 h 32"/>
                <a:gd name="T10" fmla="*/ 50 w 64"/>
                <a:gd name="T11" fmla="*/ 18 h 32"/>
                <a:gd name="T12" fmla="*/ 0 w 64"/>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32">
                  <a:moveTo>
                    <a:pt x="0" y="0"/>
                  </a:moveTo>
                  <a:lnTo>
                    <a:pt x="21" y="10"/>
                  </a:lnTo>
                  <a:lnTo>
                    <a:pt x="13" y="21"/>
                  </a:lnTo>
                  <a:lnTo>
                    <a:pt x="26" y="31"/>
                  </a:lnTo>
                  <a:lnTo>
                    <a:pt x="44" y="31"/>
                  </a:lnTo>
                  <a:lnTo>
                    <a:pt x="63" y="18"/>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10" name="Freeform 374"/>
            <p:cNvSpPr>
              <a:spLocks/>
            </p:cNvSpPr>
            <p:nvPr/>
          </p:nvSpPr>
          <p:spPr bwMode="auto">
            <a:xfrm>
              <a:off x="4389" y="1952"/>
              <a:ext cx="34" cy="155"/>
            </a:xfrm>
            <a:custGeom>
              <a:avLst/>
              <a:gdLst>
                <a:gd name="T0" fmla="*/ 0 w 39"/>
                <a:gd name="T1" fmla="*/ 38 h 155"/>
                <a:gd name="T2" fmla="*/ 5 w 39"/>
                <a:gd name="T3" fmla="*/ 59 h 155"/>
                <a:gd name="T4" fmla="*/ 5 w 39"/>
                <a:gd name="T5" fmla="*/ 154 h 155"/>
                <a:gd name="T6" fmla="*/ 10 w 39"/>
                <a:gd name="T7" fmla="*/ 141 h 155"/>
                <a:gd name="T8" fmla="*/ 19 w 39"/>
                <a:gd name="T9" fmla="*/ 151 h 155"/>
                <a:gd name="T10" fmla="*/ 10 w 39"/>
                <a:gd name="T11" fmla="*/ 123 h 155"/>
                <a:gd name="T12" fmla="*/ 16 w 39"/>
                <a:gd name="T13" fmla="*/ 98 h 155"/>
                <a:gd name="T14" fmla="*/ 29 w 39"/>
                <a:gd name="T15" fmla="*/ 106 h 155"/>
                <a:gd name="T16" fmla="*/ 16 w 39"/>
                <a:gd name="T17" fmla="*/ 53 h 155"/>
                <a:gd name="T18" fmla="*/ 10 w 39"/>
                <a:gd name="T19" fmla="*/ 0 h 155"/>
                <a:gd name="T20" fmla="*/ 0 w 39"/>
                <a:gd name="T21" fmla="*/ 38 h 1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55">
                  <a:moveTo>
                    <a:pt x="0" y="38"/>
                  </a:moveTo>
                  <a:lnTo>
                    <a:pt x="7" y="59"/>
                  </a:lnTo>
                  <a:lnTo>
                    <a:pt x="7" y="154"/>
                  </a:lnTo>
                  <a:lnTo>
                    <a:pt x="14" y="141"/>
                  </a:lnTo>
                  <a:lnTo>
                    <a:pt x="25" y="151"/>
                  </a:lnTo>
                  <a:lnTo>
                    <a:pt x="14" y="123"/>
                  </a:lnTo>
                  <a:lnTo>
                    <a:pt x="21" y="98"/>
                  </a:lnTo>
                  <a:lnTo>
                    <a:pt x="38" y="106"/>
                  </a:lnTo>
                  <a:lnTo>
                    <a:pt x="21" y="53"/>
                  </a:lnTo>
                  <a:lnTo>
                    <a:pt x="14" y="0"/>
                  </a:lnTo>
                  <a:lnTo>
                    <a:pt x="0" y="38"/>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11" name="Freeform 375"/>
            <p:cNvSpPr>
              <a:spLocks/>
            </p:cNvSpPr>
            <p:nvPr/>
          </p:nvSpPr>
          <p:spPr bwMode="auto">
            <a:xfrm>
              <a:off x="4389" y="1952"/>
              <a:ext cx="40" cy="161"/>
            </a:xfrm>
            <a:custGeom>
              <a:avLst/>
              <a:gdLst>
                <a:gd name="T0" fmla="*/ 0 w 45"/>
                <a:gd name="T1" fmla="*/ 39 h 161"/>
                <a:gd name="T2" fmla="*/ 6 w 45"/>
                <a:gd name="T3" fmla="*/ 61 h 161"/>
                <a:gd name="T4" fmla="*/ 6 w 45"/>
                <a:gd name="T5" fmla="*/ 160 h 161"/>
                <a:gd name="T6" fmla="*/ 12 w 45"/>
                <a:gd name="T7" fmla="*/ 147 h 161"/>
                <a:gd name="T8" fmla="*/ 23 w 45"/>
                <a:gd name="T9" fmla="*/ 157 h 161"/>
                <a:gd name="T10" fmla="*/ 12 w 45"/>
                <a:gd name="T11" fmla="*/ 128 h 161"/>
                <a:gd name="T12" fmla="*/ 19 w 45"/>
                <a:gd name="T13" fmla="*/ 102 h 161"/>
                <a:gd name="T14" fmla="*/ 35 w 45"/>
                <a:gd name="T15" fmla="*/ 110 h 161"/>
                <a:gd name="T16" fmla="*/ 19 w 45"/>
                <a:gd name="T17" fmla="*/ 55 h 161"/>
                <a:gd name="T18" fmla="*/ 12 w 45"/>
                <a:gd name="T19" fmla="*/ 0 h 161"/>
                <a:gd name="T20" fmla="*/ 0 w 45"/>
                <a:gd name="T21" fmla="*/ 39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161">
                  <a:moveTo>
                    <a:pt x="0" y="39"/>
                  </a:moveTo>
                  <a:lnTo>
                    <a:pt x="8" y="61"/>
                  </a:lnTo>
                  <a:lnTo>
                    <a:pt x="8" y="160"/>
                  </a:lnTo>
                  <a:lnTo>
                    <a:pt x="16" y="147"/>
                  </a:lnTo>
                  <a:lnTo>
                    <a:pt x="29" y="157"/>
                  </a:lnTo>
                  <a:lnTo>
                    <a:pt x="16" y="128"/>
                  </a:lnTo>
                  <a:lnTo>
                    <a:pt x="24" y="102"/>
                  </a:lnTo>
                  <a:lnTo>
                    <a:pt x="44" y="110"/>
                  </a:lnTo>
                  <a:lnTo>
                    <a:pt x="24" y="55"/>
                  </a:lnTo>
                  <a:lnTo>
                    <a:pt x="16" y="0"/>
                  </a:lnTo>
                  <a:lnTo>
                    <a:pt x="0" y="3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12" name="Freeform 376"/>
            <p:cNvSpPr>
              <a:spLocks/>
            </p:cNvSpPr>
            <p:nvPr/>
          </p:nvSpPr>
          <p:spPr bwMode="auto">
            <a:xfrm>
              <a:off x="4449" y="1438"/>
              <a:ext cx="56" cy="16"/>
            </a:xfrm>
            <a:custGeom>
              <a:avLst/>
              <a:gdLst>
                <a:gd name="T0" fmla="*/ 0 w 63"/>
                <a:gd name="T1" fmla="*/ 0 h 16"/>
                <a:gd name="T2" fmla="*/ 7 w 63"/>
                <a:gd name="T3" fmla="*/ 9 h 16"/>
                <a:gd name="T4" fmla="*/ 30 w 63"/>
                <a:gd name="T5" fmla="*/ 15 h 16"/>
                <a:gd name="T6" fmla="*/ 49 w 63"/>
                <a:gd name="T7" fmla="*/ 11 h 16"/>
                <a:gd name="T8" fmla="*/ 0 w 63"/>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16">
                  <a:moveTo>
                    <a:pt x="0" y="0"/>
                  </a:moveTo>
                  <a:lnTo>
                    <a:pt x="9" y="9"/>
                  </a:lnTo>
                  <a:lnTo>
                    <a:pt x="38" y="15"/>
                  </a:lnTo>
                  <a:lnTo>
                    <a:pt x="62" y="11"/>
                  </a:lnTo>
                  <a:lnTo>
                    <a:pt x="0" y="0"/>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13" name="Freeform 377"/>
            <p:cNvSpPr>
              <a:spLocks/>
            </p:cNvSpPr>
            <p:nvPr/>
          </p:nvSpPr>
          <p:spPr bwMode="auto">
            <a:xfrm>
              <a:off x="4449" y="1438"/>
              <a:ext cx="61" cy="22"/>
            </a:xfrm>
            <a:custGeom>
              <a:avLst/>
              <a:gdLst>
                <a:gd name="T0" fmla="*/ 0 w 69"/>
                <a:gd name="T1" fmla="*/ 0 h 22"/>
                <a:gd name="T2" fmla="*/ 8 w 69"/>
                <a:gd name="T3" fmla="*/ 13 h 22"/>
                <a:gd name="T4" fmla="*/ 33 w 69"/>
                <a:gd name="T5" fmla="*/ 21 h 22"/>
                <a:gd name="T6" fmla="*/ 53 w 69"/>
                <a:gd name="T7" fmla="*/ 16 h 22"/>
                <a:gd name="T8" fmla="*/ 0 w 6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22">
                  <a:moveTo>
                    <a:pt x="0" y="0"/>
                  </a:moveTo>
                  <a:lnTo>
                    <a:pt x="10" y="13"/>
                  </a:lnTo>
                  <a:lnTo>
                    <a:pt x="42" y="21"/>
                  </a:lnTo>
                  <a:lnTo>
                    <a:pt x="68"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14" name="Freeform 378"/>
            <p:cNvSpPr>
              <a:spLocks/>
            </p:cNvSpPr>
            <p:nvPr/>
          </p:nvSpPr>
          <p:spPr bwMode="auto">
            <a:xfrm>
              <a:off x="2419" y="2154"/>
              <a:ext cx="156" cy="126"/>
            </a:xfrm>
            <a:custGeom>
              <a:avLst/>
              <a:gdLst>
                <a:gd name="T0" fmla="*/ 0 w 176"/>
                <a:gd name="T1" fmla="*/ 10 h 126"/>
                <a:gd name="T2" fmla="*/ 6 w 176"/>
                <a:gd name="T3" fmla="*/ 32 h 126"/>
                <a:gd name="T4" fmla="*/ 35 w 176"/>
                <a:gd name="T5" fmla="*/ 34 h 126"/>
                <a:gd name="T6" fmla="*/ 20 w 176"/>
                <a:gd name="T7" fmla="*/ 70 h 126"/>
                <a:gd name="T8" fmla="*/ 20 w 176"/>
                <a:gd name="T9" fmla="*/ 107 h 126"/>
                <a:gd name="T10" fmla="*/ 42 w 176"/>
                <a:gd name="T11" fmla="*/ 125 h 126"/>
                <a:gd name="T12" fmla="*/ 80 w 176"/>
                <a:gd name="T13" fmla="*/ 115 h 126"/>
                <a:gd name="T14" fmla="*/ 103 w 176"/>
                <a:gd name="T15" fmla="*/ 83 h 126"/>
                <a:gd name="T16" fmla="*/ 100 w 176"/>
                <a:gd name="T17" fmla="*/ 73 h 126"/>
                <a:gd name="T18" fmla="*/ 112 w 176"/>
                <a:gd name="T19" fmla="*/ 48 h 126"/>
                <a:gd name="T20" fmla="*/ 137 w 176"/>
                <a:gd name="T21" fmla="*/ 32 h 126"/>
                <a:gd name="T22" fmla="*/ 137 w 176"/>
                <a:gd name="T23" fmla="*/ 22 h 126"/>
                <a:gd name="T24" fmla="*/ 121 w 176"/>
                <a:gd name="T25" fmla="*/ 22 h 126"/>
                <a:gd name="T26" fmla="*/ 118 w 176"/>
                <a:gd name="T27" fmla="*/ 20 h 126"/>
                <a:gd name="T28" fmla="*/ 81 w 176"/>
                <a:gd name="T29" fmla="*/ 5 h 126"/>
                <a:gd name="T30" fmla="*/ 12 w 176"/>
                <a:gd name="T31" fmla="*/ 0 h 126"/>
                <a:gd name="T32" fmla="*/ 0 w 176"/>
                <a:gd name="T33" fmla="*/ 10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6" h="126">
                  <a:moveTo>
                    <a:pt x="0" y="10"/>
                  </a:moveTo>
                  <a:lnTo>
                    <a:pt x="8" y="32"/>
                  </a:lnTo>
                  <a:lnTo>
                    <a:pt x="44" y="34"/>
                  </a:lnTo>
                  <a:lnTo>
                    <a:pt x="25" y="70"/>
                  </a:lnTo>
                  <a:lnTo>
                    <a:pt x="25" y="107"/>
                  </a:lnTo>
                  <a:lnTo>
                    <a:pt x="53" y="125"/>
                  </a:lnTo>
                  <a:lnTo>
                    <a:pt x="102" y="115"/>
                  </a:lnTo>
                  <a:lnTo>
                    <a:pt x="131" y="83"/>
                  </a:lnTo>
                  <a:lnTo>
                    <a:pt x="127" y="73"/>
                  </a:lnTo>
                  <a:lnTo>
                    <a:pt x="142" y="48"/>
                  </a:lnTo>
                  <a:lnTo>
                    <a:pt x="175" y="32"/>
                  </a:lnTo>
                  <a:lnTo>
                    <a:pt x="175" y="22"/>
                  </a:lnTo>
                  <a:lnTo>
                    <a:pt x="155" y="22"/>
                  </a:lnTo>
                  <a:lnTo>
                    <a:pt x="150" y="20"/>
                  </a:lnTo>
                  <a:lnTo>
                    <a:pt x="103" y="5"/>
                  </a:lnTo>
                  <a:lnTo>
                    <a:pt x="15" y="0"/>
                  </a:lnTo>
                  <a:lnTo>
                    <a:pt x="0" y="10"/>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15" name="Freeform 379"/>
            <p:cNvSpPr>
              <a:spLocks/>
            </p:cNvSpPr>
            <p:nvPr/>
          </p:nvSpPr>
          <p:spPr bwMode="auto">
            <a:xfrm>
              <a:off x="2419" y="2154"/>
              <a:ext cx="162" cy="132"/>
            </a:xfrm>
            <a:custGeom>
              <a:avLst/>
              <a:gdLst>
                <a:gd name="T0" fmla="*/ 0 w 182"/>
                <a:gd name="T1" fmla="*/ 11 h 132"/>
                <a:gd name="T2" fmla="*/ 6 w 182"/>
                <a:gd name="T3" fmla="*/ 34 h 132"/>
                <a:gd name="T4" fmla="*/ 36 w 182"/>
                <a:gd name="T5" fmla="*/ 36 h 132"/>
                <a:gd name="T6" fmla="*/ 20 w 182"/>
                <a:gd name="T7" fmla="*/ 73 h 132"/>
                <a:gd name="T8" fmla="*/ 20 w 182"/>
                <a:gd name="T9" fmla="*/ 112 h 132"/>
                <a:gd name="T10" fmla="*/ 44 w 182"/>
                <a:gd name="T11" fmla="*/ 131 h 132"/>
                <a:gd name="T12" fmla="*/ 83 w 182"/>
                <a:gd name="T13" fmla="*/ 121 h 132"/>
                <a:gd name="T14" fmla="*/ 108 w 182"/>
                <a:gd name="T15" fmla="*/ 87 h 132"/>
                <a:gd name="T16" fmla="*/ 104 w 182"/>
                <a:gd name="T17" fmla="*/ 76 h 132"/>
                <a:gd name="T18" fmla="*/ 117 w 182"/>
                <a:gd name="T19" fmla="*/ 50 h 132"/>
                <a:gd name="T20" fmla="*/ 143 w 182"/>
                <a:gd name="T21" fmla="*/ 34 h 132"/>
                <a:gd name="T22" fmla="*/ 143 w 182"/>
                <a:gd name="T23" fmla="*/ 23 h 132"/>
                <a:gd name="T24" fmla="*/ 126 w 182"/>
                <a:gd name="T25" fmla="*/ 23 h 132"/>
                <a:gd name="T26" fmla="*/ 123 w 182"/>
                <a:gd name="T27" fmla="*/ 21 h 132"/>
                <a:gd name="T28" fmla="*/ 85 w 182"/>
                <a:gd name="T29" fmla="*/ 5 h 132"/>
                <a:gd name="T30" fmla="*/ 12 w 182"/>
                <a:gd name="T31" fmla="*/ 0 h 132"/>
                <a:gd name="T32" fmla="*/ 0 w 182"/>
                <a:gd name="T33" fmla="*/ 11 h 1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2" h="132">
                  <a:moveTo>
                    <a:pt x="0" y="11"/>
                  </a:moveTo>
                  <a:lnTo>
                    <a:pt x="8" y="34"/>
                  </a:lnTo>
                  <a:lnTo>
                    <a:pt x="45" y="36"/>
                  </a:lnTo>
                  <a:lnTo>
                    <a:pt x="26" y="73"/>
                  </a:lnTo>
                  <a:lnTo>
                    <a:pt x="26" y="112"/>
                  </a:lnTo>
                  <a:lnTo>
                    <a:pt x="55" y="131"/>
                  </a:lnTo>
                  <a:lnTo>
                    <a:pt x="105" y="121"/>
                  </a:lnTo>
                  <a:lnTo>
                    <a:pt x="136" y="87"/>
                  </a:lnTo>
                  <a:lnTo>
                    <a:pt x="131" y="76"/>
                  </a:lnTo>
                  <a:lnTo>
                    <a:pt x="147" y="50"/>
                  </a:lnTo>
                  <a:lnTo>
                    <a:pt x="181" y="34"/>
                  </a:lnTo>
                  <a:lnTo>
                    <a:pt x="181" y="23"/>
                  </a:lnTo>
                  <a:lnTo>
                    <a:pt x="160" y="23"/>
                  </a:lnTo>
                  <a:lnTo>
                    <a:pt x="155" y="21"/>
                  </a:lnTo>
                  <a:lnTo>
                    <a:pt x="107" y="5"/>
                  </a:lnTo>
                  <a:lnTo>
                    <a:pt x="16" y="0"/>
                  </a:lnTo>
                  <a:lnTo>
                    <a:pt x="0" y="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16" name="Freeform 380"/>
            <p:cNvSpPr>
              <a:spLocks/>
            </p:cNvSpPr>
            <p:nvPr/>
          </p:nvSpPr>
          <p:spPr bwMode="auto">
            <a:xfrm>
              <a:off x="2316" y="2421"/>
              <a:ext cx="105" cy="100"/>
            </a:xfrm>
            <a:custGeom>
              <a:avLst/>
              <a:gdLst>
                <a:gd name="T0" fmla="*/ 0 w 119"/>
                <a:gd name="T1" fmla="*/ 99 h 100"/>
                <a:gd name="T2" fmla="*/ 43 w 119"/>
                <a:gd name="T3" fmla="*/ 0 h 100"/>
                <a:gd name="T4" fmla="*/ 92 w 119"/>
                <a:gd name="T5" fmla="*/ 0 h 100"/>
                <a:gd name="T6" fmla="*/ 92 w 119"/>
                <a:gd name="T7" fmla="*/ 8 h 100"/>
                <a:gd name="T8" fmla="*/ 92 w 119"/>
                <a:gd name="T9" fmla="*/ 27 h 100"/>
                <a:gd name="T10" fmla="*/ 56 w 119"/>
                <a:gd name="T11" fmla="*/ 27 h 100"/>
                <a:gd name="T12" fmla="*/ 56 w 119"/>
                <a:gd name="T13" fmla="*/ 64 h 100"/>
                <a:gd name="T14" fmla="*/ 43 w 119"/>
                <a:gd name="T15" fmla="*/ 72 h 100"/>
                <a:gd name="T16" fmla="*/ 43 w 119"/>
                <a:gd name="T17" fmla="*/ 91 h 100"/>
                <a:gd name="T18" fmla="*/ 0 w 119"/>
                <a:gd name="T19" fmla="*/ 99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9" h="100">
                  <a:moveTo>
                    <a:pt x="0" y="99"/>
                  </a:moveTo>
                  <a:lnTo>
                    <a:pt x="55" y="0"/>
                  </a:lnTo>
                  <a:lnTo>
                    <a:pt x="118" y="0"/>
                  </a:lnTo>
                  <a:lnTo>
                    <a:pt x="118" y="8"/>
                  </a:lnTo>
                  <a:lnTo>
                    <a:pt x="118" y="27"/>
                  </a:lnTo>
                  <a:lnTo>
                    <a:pt x="73" y="27"/>
                  </a:lnTo>
                  <a:lnTo>
                    <a:pt x="73" y="64"/>
                  </a:lnTo>
                  <a:lnTo>
                    <a:pt x="55" y="72"/>
                  </a:lnTo>
                  <a:lnTo>
                    <a:pt x="55" y="91"/>
                  </a:lnTo>
                  <a:lnTo>
                    <a:pt x="0" y="99"/>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17" name="Freeform 381"/>
            <p:cNvSpPr>
              <a:spLocks/>
            </p:cNvSpPr>
            <p:nvPr/>
          </p:nvSpPr>
          <p:spPr bwMode="auto">
            <a:xfrm>
              <a:off x="2316" y="2421"/>
              <a:ext cx="111" cy="106"/>
            </a:xfrm>
            <a:custGeom>
              <a:avLst/>
              <a:gdLst>
                <a:gd name="T0" fmla="*/ 0 w 125"/>
                <a:gd name="T1" fmla="*/ 105 h 106"/>
                <a:gd name="T2" fmla="*/ 46 w 125"/>
                <a:gd name="T3" fmla="*/ 0 h 106"/>
                <a:gd name="T4" fmla="*/ 98 w 125"/>
                <a:gd name="T5" fmla="*/ 0 h 106"/>
                <a:gd name="T6" fmla="*/ 98 w 125"/>
                <a:gd name="T7" fmla="*/ 8 h 106"/>
                <a:gd name="T8" fmla="*/ 98 w 125"/>
                <a:gd name="T9" fmla="*/ 29 h 106"/>
                <a:gd name="T10" fmla="*/ 60 w 125"/>
                <a:gd name="T11" fmla="*/ 29 h 106"/>
                <a:gd name="T12" fmla="*/ 60 w 125"/>
                <a:gd name="T13" fmla="*/ 68 h 106"/>
                <a:gd name="T14" fmla="*/ 46 w 125"/>
                <a:gd name="T15" fmla="*/ 76 h 106"/>
                <a:gd name="T16" fmla="*/ 46 w 125"/>
                <a:gd name="T17" fmla="*/ 97 h 106"/>
                <a:gd name="T18" fmla="*/ 0 w 125"/>
                <a:gd name="T19" fmla="*/ 105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 h="106">
                  <a:moveTo>
                    <a:pt x="0" y="105"/>
                  </a:moveTo>
                  <a:lnTo>
                    <a:pt x="58" y="0"/>
                  </a:lnTo>
                  <a:lnTo>
                    <a:pt x="124" y="0"/>
                  </a:lnTo>
                  <a:lnTo>
                    <a:pt x="124" y="8"/>
                  </a:lnTo>
                  <a:lnTo>
                    <a:pt x="124" y="29"/>
                  </a:lnTo>
                  <a:lnTo>
                    <a:pt x="77" y="29"/>
                  </a:lnTo>
                  <a:lnTo>
                    <a:pt x="77" y="68"/>
                  </a:lnTo>
                  <a:lnTo>
                    <a:pt x="58" y="76"/>
                  </a:lnTo>
                  <a:lnTo>
                    <a:pt x="58" y="97"/>
                  </a:lnTo>
                  <a:lnTo>
                    <a:pt x="0" y="10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18" name="Freeform 382"/>
            <p:cNvSpPr>
              <a:spLocks/>
            </p:cNvSpPr>
            <p:nvPr/>
          </p:nvSpPr>
          <p:spPr bwMode="auto">
            <a:xfrm>
              <a:off x="2824" y="2494"/>
              <a:ext cx="213" cy="287"/>
            </a:xfrm>
            <a:custGeom>
              <a:avLst/>
              <a:gdLst>
                <a:gd name="T0" fmla="*/ 0 w 239"/>
                <a:gd name="T1" fmla="*/ 152 h 287"/>
                <a:gd name="T2" fmla="*/ 11 w 239"/>
                <a:gd name="T3" fmla="*/ 178 h 287"/>
                <a:gd name="T4" fmla="*/ 18 w 239"/>
                <a:gd name="T5" fmla="*/ 209 h 287"/>
                <a:gd name="T6" fmla="*/ 39 w 239"/>
                <a:gd name="T7" fmla="*/ 224 h 287"/>
                <a:gd name="T8" fmla="*/ 63 w 239"/>
                <a:gd name="T9" fmla="*/ 265 h 287"/>
                <a:gd name="T10" fmla="*/ 104 w 239"/>
                <a:gd name="T11" fmla="*/ 286 h 287"/>
                <a:gd name="T12" fmla="*/ 138 w 239"/>
                <a:gd name="T13" fmla="*/ 281 h 287"/>
                <a:gd name="T14" fmla="*/ 160 w 239"/>
                <a:gd name="T15" fmla="*/ 273 h 287"/>
                <a:gd name="T16" fmla="*/ 146 w 239"/>
                <a:gd name="T17" fmla="*/ 242 h 287"/>
                <a:gd name="T18" fmla="*/ 124 w 239"/>
                <a:gd name="T19" fmla="*/ 226 h 287"/>
                <a:gd name="T20" fmla="*/ 141 w 239"/>
                <a:gd name="T21" fmla="*/ 214 h 287"/>
                <a:gd name="T22" fmla="*/ 141 w 239"/>
                <a:gd name="T23" fmla="*/ 188 h 287"/>
                <a:gd name="T24" fmla="*/ 163 w 239"/>
                <a:gd name="T25" fmla="*/ 152 h 287"/>
                <a:gd name="T26" fmla="*/ 173 w 239"/>
                <a:gd name="T27" fmla="*/ 91 h 287"/>
                <a:gd name="T28" fmla="*/ 189 w 239"/>
                <a:gd name="T29" fmla="*/ 77 h 287"/>
                <a:gd name="T30" fmla="*/ 175 w 239"/>
                <a:gd name="T31" fmla="*/ 63 h 287"/>
                <a:gd name="T32" fmla="*/ 171 w 239"/>
                <a:gd name="T33" fmla="*/ 17 h 287"/>
                <a:gd name="T34" fmla="*/ 155 w 239"/>
                <a:gd name="T35" fmla="*/ 0 h 287"/>
                <a:gd name="T36" fmla="*/ 138 w 239"/>
                <a:gd name="T37" fmla="*/ 19 h 287"/>
                <a:gd name="T38" fmla="*/ 37 w 239"/>
                <a:gd name="T39" fmla="*/ 17 h 287"/>
                <a:gd name="T40" fmla="*/ 37 w 239"/>
                <a:gd name="T41" fmla="*/ 44 h 287"/>
                <a:gd name="T42" fmla="*/ 25 w 239"/>
                <a:gd name="T43" fmla="*/ 47 h 287"/>
                <a:gd name="T44" fmla="*/ 25 w 239"/>
                <a:gd name="T45" fmla="*/ 55 h 287"/>
                <a:gd name="T46" fmla="*/ 25 w 239"/>
                <a:gd name="T47" fmla="*/ 111 h 287"/>
                <a:gd name="T48" fmla="*/ 12 w 239"/>
                <a:gd name="T49" fmla="*/ 111 h 287"/>
                <a:gd name="T50" fmla="*/ 0 w 239"/>
                <a:gd name="T51" fmla="*/ 152 h 2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9" h="287">
                  <a:moveTo>
                    <a:pt x="0" y="152"/>
                  </a:moveTo>
                  <a:lnTo>
                    <a:pt x="13" y="178"/>
                  </a:lnTo>
                  <a:lnTo>
                    <a:pt x="22" y="209"/>
                  </a:lnTo>
                  <a:lnTo>
                    <a:pt x="49" y="224"/>
                  </a:lnTo>
                  <a:lnTo>
                    <a:pt x="80" y="265"/>
                  </a:lnTo>
                  <a:lnTo>
                    <a:pt x="131" y="286"/>
                  </a:lnTo>
                  <a:lnTo>
                    <a:pt x="174" y="281"/>
                  </a:lnTo>
                  <a:lnTo>
                    <a:pt x="202" y="273"/>
                  </a:lnTo>
                  <a:lnTo>
                    <a:pt x="184" y="242"/>
                  </a:lnTo>
                  <a:lnTo>
                    <a:pt x="156" y="226"/>
                  </a:lnTo>
                  <a:lnTo>
                    <a:pt x="177" y="214"/>
                  </a:lnTo>
                  <a:lnTo>
                    <a:pt x="177" y="188"/>
                  </a:lnTo>
                  <a:lnTo>
                    <a:pt x="205" y="152"/>
                  </a:lnTo>
                  <a:lnTo>
                    <a:pt x="218" y="91"/>
                  </a:lnTo>
                  <a:lnTo>
                    <a:pt x="238" y="77"/>
                  </a:lnTo>
                  <a:lnTo>
                    <a:pt x="220" y="63"/>
                  </a:lnTo>
                  <a:lnTo>
                    <a:pt x="215" y="17"/>
                  </a:lnTo>
                  <a:lnTo>
                    <a:pt x="195" y="0"/>
                  </a:lnTo>
                  <a:lnTo>
                    <a:pt x="174" y="19"/>
                  </a:lnTo>
                  <a:lnTo>
                    <a:pt x="46" y="17"/>
                  </a:lnTo>
                  <a:lnTo>
                    <a:pt x="46" y="44"/>
                  </a:lnTo>
                  <a:lnTo>
                    <a:pt x="31" y="47"/>
                  </a:lnTo>
                  <a:lnTo>
                    <a:pt x="31" y="55"/>
                  </a:lnTo>
                  <a:lnTo>
                    <a:pt x="31" y="111"/>
                  </a:lnTo>
                  <a:lnTo>
                    <a:pt x="16" y="111"/>
                  </a:lnTo>
                  <a:lnTo>
                    <a:pt x="0" y="15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19" name="Freeform 383"/>
            <p:cNvSpPr>
              <a:spLocks/>
            </p:cNvSpPr>
            <p:nvPr/>
          </p:nvSpPr>
          <p:spPr bwMode="auto">
            <a:xfrm>
              <a:off x="2824" y="2494"/>
              <a:ext cx="218" cy="293"/>
            </a:xfrm>
            <a:custGeom>
              <a:avLst/>
              <a:gdLst>
                <a:gd name="T0" fmla="*/ 0 w 245"/>
                <a:gd name="T1" fmla="*/ 155 h 293"/>
                <a:gd name="T2" fmla="*/ 11 w 245"/>
                <a:gd name="T3" fmla="*/ 182 h 293"/>
                <a:gd name="T4" fmla="*/ 18 w 245"/>
                <a:gd name="T5" fmla="*/ 213 h 293"/>
                <a:gd name="T6" fmla="*/ 39 w 245"/>
                <a:gd name="T7" fmla="*/ 229 h 293"/>
                <a:gd name="T8" fmla="*/ 65 w 245"/>
                <a:gd name="T9" fmla="*/ 271 h 293"/>
                <a:gd name="T10" fmla="*/ 106 w 245"/>
                <a:gd name="T11" fmla="*/ 292 h 293"/>
                <a:gd name="T12" fmla="*/ 141 w 245"/>
                <a:gd name="T13" fmla="*/ 287 h 293"/>
                <a:gd name="T14" fmla="*/ 164 w 245"/>
                <a:gd name="T15" fmla="*/ 279 h 293"/>
                <a:gd name="T16" fmla="*/ 149 w 245"/>
                <a:gd name="T17" fmla="*/ 247 h 293"/>
                <a:gd name="T18" fmla="*/ 126 w 245"/>
                <a:gd name="T19" fmla="*/ 231 h 293"/>
                <a:gd name="T20" fmla="*/ 143 w 245"/>
                <a:gd name="T21" fmla="*/ 218 h 293"/>
                <a:gd name="T22" fmla="*/ 143 w 245"/>
                <a:gd name="T23" fmla="*/ 192 h 293"/>
                <a:gd name="T24" fmla="*/ 166 w 245"/>
                <a:gd name="T25" fmla="*/ 155 h 293"/>
                <a:gd name="T26" fmla="*/ 176 w 245"/>
                <a:gd name="T27" fmla="*/ 93 h 293"/>
                <a:gd name="T28" fmla="*/ 193 w 245"/>
                <a:gd name="T29" fmla="*/ 79 h 293"/>
                <a:gd name="T30" fmla="*/ 179 w 245"/>
                <a:gd name="T31" fmla="*/ 64 h 293"/>
                <a:gd name="T32" fmla="*/ 174 w 245"/>
                <a:gd name="T33" fmla="*/ 17 h 293"/>
                <a:gd name="T34" fmla="*/ 158 w 245"/>
                <a:gd name="T35" fmla="*/ 0 h 293"/>
                <a:gd name="T36" fmla="*/ 141 w 245"/>
                <a:gd name="T37" fmla="*/ 19 h 293"/>
                <a:gd name="T38" fmla="*/ 37 w 245"/>
                <a:gd name="T39" fmla="*/ 17 h 293"/>
                <a:gd name="T40" fmla="*/ 37 w 245"/>
                <a:gd name="T41" fmla="*/ 45 h 293"/>
                <a:gd name="T42" fmla="*/ 25 w 245"/>
                <a:gd name="T43" fmla="*/ 48 h 293"/>
                <a:gd name="T44" fmla="*/ 25 w 245"/>
                <a:gd name="T45" fmla="*/ 56 h 293"/>
                <a:gd name="T46" fmla="*/ 25 w 245"/>
                <a:gd name="T47" fmla="*/ 113 h 293"/>
                <a:gd name="T48" fmla="*/ 12 w 245"/>
                <a:gd name="T49" fmla="*/ 113 h 293"/>
                <a:gd name="T50" fmla="*/ 0 w 245"/>
                <a:gd name="T51" fmla="*/ 155 h 2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93">
                  <a:moveTo>
                    <a:pt x="0" y="155"/>
                  </a:moveTo>
                  <a:lnTo>
                    <a:pt x="13" y="182"/>
                  </a:lnTo>
                  <a:lnTo>
                    <a:pt x="23" y="213"/>
                  </a:lnTo>
                  <a:lnTo>
                    <a:pt x="50" y="229"/>
                  </a:lnTo>
                  <a:lnTo>
                    <a:pt x="82" y="271"/>
                  </a:lnTo>
                  <a:lnTo>
                    <a:pt x="134" y="292"/>
                  </a:lnTo>
                  <a:lnTo>
                    <a:pt x="178" y="287"/>
                  </a:lnTo>
                  <a:lnTo>
                    <a:pt x="207" y="279"/>
                  </a:lnTo>
                  <a:lnTo>
                    <a:pt x="189" y="247"/>
                  </a:lnTo>
                  <a:lnTo>
                    <a:pt x="160" y="231"/>
                  </a:lnTo>
                  <a:lnTo>
                    <a:pt x="181" y="218"/>
                  </a:lnTo>
                  <a:lnTo>
                    <a:pt x="181" y="192"/>
                  </a:lnTo>
                  <a:lnTo>
                    <a:pt x="210" y="155"/>
                  </a:lnTo>
                  <a:lnTo>
                    <a:pt x="223" y="93"/>
                  </a:lnTo>
                  <a:lnTo>
                    <a:pt x="244" y="79"/>
                  </a:lnTo>
                  <a:lnTo>
                    <a:pt x="226" y="64"/>
                  </a:lnTo>
                  <a:lnTo>
                    <a:pt x="220" y="17"/>
                  </a:lnTo>
                  <a:lnTo>
                    <a:pt x="200" y="0"/>
                  </a:lnTo>
                  <a:lnTo>
                    <a:pt x="178" y="19"/>
                  </a:lnTo>
                  <a:lnTo>
                    <a:pt x="47" y="17"/>
                  </a:lnTo>
                  <a:lnTo>
                    <a:pt x="47" y="45"/>
                  </a:lnTo>
                  <a:lnTo>
                    <a:pt x="32" y="48"/>
                  </a:lnTo>
                  <a:lnTo>
                    <a:pt x="32" y="56"/>
                  </a:lnTo>
                  <a:lnTo>
                    <a:pt x="32" y="113"/>
                  </a:lnTo>
                  <a:lnTo>
                    <a:pt x="16" y="113"/>
                  </a:lnTo>
                  <a:lnTo>
                    <a:pt x="0" y="15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20" name="Freeform 384"/>
            <p:cNvSpPr>
              <a:spLocks/>
            </p:cNvSpPr>
            <p:nvPr/>
          </p:nvSpPr>
          <p:spPr bwMode="auto">
            <a:xfrm>
              <a:off x="1778" y="2754"/>
              <a:ext cx="49" cy="53"/>
            </a:xfrm>
            <a:custGeom>
              <a:avLst/>
              <a:gdLst>
                <a:gd name="T0" fmla="*/ 0 w 55"/>
                <a:gd name="T1" fmla="*/ 24 h 53"/>
                <a:gd name="T2" fmla="*/ 12 w 55"/>
                <a:gd name="T3" fmla="*/ 0 h 53"/>
                <a:gd name="T4" fmla="*/ 43 w 55"/>
                <a:gd name="T5" fmla="*/ 3 h 53"/>
                <a:gd name="T6" fmla="*/ 40 w 55"/>
                <a:gd name="T7" fmla="*/ 48 h 53"/>
                <a:gd name="T8" fmla="*/ 18 w 55"/>
                <a:gd name="T9" fmla="*/ 52 h 53"/>
                <a:gd name="T10" fmla="*/ 0 w 55"/>
                <a:gd name="T11" fmla="*/ 24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53">
                  <a:moveTo>
                    <a:pt x="0" y="24"/>
                  </a:moveTo>
                  <a:lnTo>
                    <a:pt x="16" y="0"/>
                  </a:lnTo>
                  <a:lnTo>
                    <a:pt x="54" y="3"/>
                  </a:lnTo>
                  <a:lnTo>
                    <a:pt x="50" y="48"/>
                  </a:lnTo>
                  <a:lnTo>
                    <a:pt x="23" y="52"/>
                  </a:lnTo>
                  <a:lnTo>
                    <a:pt x="0" y="24"/>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21" name="Freeform 385"/>
            <p:cNvSpPr>
              <a:spLocks/>
            </p:cNvSpPr>
            <p:nvPr/>
          </p:nvSpPr>
          <p:spPr bwMode="auto">
            <a:xfrm>
              <a:off x="1778" y="2754"/>
              <a:ext cx="54" cy="59"/>
            </a:xfrm>
            <a:custGeom>
              <a:avLst/>
              <a:gdLst>
                <a:gd name="T0" fmla="*/ 0 w 61"/>
                <a:gd name="T1" fmla="*/ 27 h 59"/>
                <a:gd name="T2" fmla="*/ 14 w 61"/>
                <a:gd name="T3" fmla="*/ 0 h 59"/>
                <a:gd name="T4" fmla="*/ 47 w 61"/>
                <a:gd name="T5" fmla="*/ 3 h 59"/>
                <a:gd name="T6" fmla="*/ 43 w 61"/>
                <a:gd name="T7" fmla="*/ 53 h 59"/>
                <a:gd name="T8" fmla="*/ 20 w 61"/>
                <a:gd name="T9" fmla="*/ 58 h 59"/>
                <a:gd name="T10" fmla="*/ 0 w 61"/>
                <a:gd name="T11" fmla="*/ 27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59">
                  <a:moveTo>
                    <a:pt x="0" y="27"/>
                  </a:moveTo>
                  <a:lnTo>
                    <a:pt x="18" y="0"/>
                  </a:lnTo>
                  <a:lnTo>
                    <a:pt x="60" y="3"/>
                  </a:lnTo>
                  <a:lnTo>
                    <a:pt x="55" y="53"/>
                  </a:lnTo>
                  <a:lnTo>
                    <a:pt x="26" y="58"/>
                  </a:lnTo>
                  <a:lnTo>
                    <a:pt x="0" y="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22" name="Freeform 386"/>
            <p:cNvSpPr>
              <a:spLocks/>
            </p:cNvSpPr>
            <p:nvPr/>
          </p:nvSpPr>
          <p:spPr bwMode="auto">
            <a:xfrm>
              <a:off x="2677" y="1294"/>
              <a:ext cx="136" cy="108"/>
            </a:xfrm>
            <a:custGeom>
              <a:avLst/>
              <a:gdLst>
                <a:gd name="T0" fmla="*/ 0 w 152"/>
                <a:gd name="T1" fmla="*/ 15 h 108"/>
                <a:gd name="T2" fmla="*/ 2 w 152"/>
                <a:gd name="T3" fmla="*/ 25 h 108"/>
                <a:gd name="T4" fmla="*/ 16 w 152"/>
                <a:gd name="T5" fmla="*/ 27 h 108"/>
                <a:gd name="T6" fmla="*/ 12 w 152"/>
                <a:gd name="T7" fmla="*/ 32 h 108"/>
                <a:gd name="T8" fmla="*/ 20 w 152"/>
                <a:gd name="T9" fmla="*/ 37 h 108"/>
                <a:gd name="T10" fmla="*/ 6 w 152"/>
                <a:gd name="T11" fmla="*/ 35 h 108"/>
                <a:gd name="T12" fmla="*/ 28 w 152"/>
                <a:gd name="T13" fmla="*/ 47 h 108"/>
                <a:gd name="T14" fmla="*/ 20 w 152"/>
                <a:gd name="T15" fmla="*/ 52 h 108"/>
                <a:gd name="T16" fmla="*/ 27 w 152"/>
                <a:gd name="T17" fmla="*/ 60 h 108"/>
                <a:gd name="T18" fmla="*/ 47 w 152"/>
                <a:gd name="T19" fmla="*/ 55 h 108"/>
                <a:gd name="T20" fmla="*/ 45 w 152"/>
                <a:gd name="T21" fmla="*/ 42 h 108"/>
                <a:gd name="T22" fmla="*/ 55 w 152"/>
                <a:gd name="T23" fmla="*/ 40 h 108"/>
                <a:gd name="T24" fmla="*/ 56 w 152"/>
                <a:gd name="T25" fmla="*/ 52 h 108"/>
                <a:gd name="T26" fmla="*/ 67 w 152"/>
                <a:gd name="T27" fmla="*/ 42 h 108"/>
                <a:gd name="T28" fmla="*/ 64 w 152"/>
                <a:gd name="T29" fmla="*/ 52 h 108"/>
                <a:gd name="T30" fmla="*/ 77 w 152"/>
                <a:gd name="T31" fmla="*/ 55 h 108"/>
                <a:gd name="T32" fmla="*/ 32 w 152"/>
                <a:gd name="T33" fmla="*/ 64 h 108"/>
                <a:gd name="T34" fmla="*/ 36 w 152"/>
                <a:gd name="T35" fmla="*/ 72 h 108"/>
                <a:gd name="T36" fmla="*/ 69 w 152"/>
                <a:gd name="T37" fmla="*/ 67 h 108"/>
                <a:gd name="T38" fmla="*/ 49 w 152"/>
                <a:gd name="T39" fmla="*/ 75 h 108"/>
                <a:gd name="T40" fmla="*/ 58 w 152"/>
                <a:gd name="T41" fmla="*/ 80 h 108"/>
                <a:gd name="T42" fmla="*/ 36 w 152"/>
                <a:gd name="T43" fmla="*/ 81 h 108"/>
                <a:gd name="T44" fmla="*/ 72 w 152"/>
                <a:gd name="T45" fmla="*/ 107 h 108"/>
                <a:gd name="T46" fmla="*/ 93 w 152"/>
                <a:gd name="T47" fmla="*/ 52 h 108"/>
                <a:gd name="T48" fmla="*/ 121 w 152"/>
                <a:gd name="T49" fmla="*/ 40 h 108"/>
                <a:gd name="T50" fmla="*/ 90 w 152"/>
                <a:gd name="T51" fmla="*/ 30 h 108"/>
                <a:gd name="T52" fmla="*/ 87 w 152"/>
                <a:gd name="T53" fmla="*/ 17 h 108"/>
                <a:gd name="T54" fmla="*/ 79 w 152"/>
                <a:gd name="T55" fmla="*/ 25 h 108"/>
                <a:gd name="T56" fmla="*/ 82 w 152"/>
                <a:gd name="T57" fmla="*/ 9 h 108"/>
                <a:gd name="T58" fmla="*/ 63 w 152"/>
                <a:gd name="T59" fmla="*/ 0 h 108"/>
                <a:gd name="T60" fmla="*/ 56 w 152"/>
                <a:gd name="T61" fmla="*/ 9 h 108"/>
                <a:gd name="T62" fmla="*/ 64 w 152"/>
                <a:gd name="T63" fmla="*/ 37 h 108"/>
                <a:gd name="T64" fmla="*/ 45 w 152"/>
                <a:gd name="T65" fmla="*/ 8 h 108"/>
                <a:gd name="T66" fmla="*/ 36 w 152"/>
                <a:gd name="T67" fmla="*/ 17 h 108"/>
                <a:gd name="T68" fmla="*/ 38 w 152"/>
                <a:gd name="T69" fmla="*/ 27 h 108"/>
                <a:gd name="T70" fmla="*/ 19 w 152"/>
                <a:gd name="T71" fmla="*/ 17 h 108"/>
                <a:gd name="T72" fmla="*/ 34 w 152"/>
                <a:gd name="T73" fmla="*/ 8 h 108"/>
                <a:gd name="T74" fmla="*/ 0 w 152"/>
                <a:gd name="T75" fmla="*/ 15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2" h="108">
                  <a:moveTo>
                    <a:pt x="0" y="15"/>
                  </a:moveTo>
                  <a:lnTo>
                    <a:pt x="2" y="25"/>
                  </a:lnTo>
                  <a:lnTo>
                    <a:pt x="20" y="27"/>
                  </a:lnTo>
                  <a:lnTo>
                    <a:pt x="15" y="32"/>
                  </a:lnTo>
                  <a:lnTo>
                    <a:pt x="25" y="37"/>
                  </a:lnTo>
                  <a:lnTo>
                    <a:pt x="8" y="35"/>
                  </a:lnTo>
                  <a:lnTo>
                    <a:pt x="35" y="47"/>
                  </a:lnTo>
                  <a:lnTo>
                    <a:pt x="25" y="52"/>
                  </a:lnTo>
                  <a:lnTo>
                    <a:pt x="33" y="60"/>
                  </a:lnTo>
                  <a:lnTo>
                    <a:pt x="58" y="55"/>
                  </a:lnTo>
                  <a:lnTo>
                    <a:pt x="56" y="42"/>
                  </a:lnTo>
                  <a:lnTo>
                    <a:pt x="68" y="40"/>
                  </a:lnTo>
                  <a:lnTo>
                    <a:pt x="70" y="52"/>
                  </a:lnTo>
                  <a:lnTo>
                    <a:pt x="84" y="42"/>
                  </a:lnTo>
                  <a:lnTo>
                    <a:pt x="81" y="52"/>
                  </a:lnTo>
                  <a:lnTo>
                    <a:pt x="96" y="55"/>
                  </a:lnTo>
                  <a:lnTo>
                    <a:pt x="40" y="64"/>
                  </a:lnTo>
                  <a:lnTo>
                    <a:pt x="45" y="72"/>
                  </a:lnTo>
                  <a:lnTo>
                    <a:pt x="86" y="67"/>
                  </a:lnTo>
                  <a:lnTo>
                    <a:pt x="61" y="75"/>
                  </a:lnTo>
                  <a:lnTo>
                    <a:pt x="73" y="80"/>
                  </a:lnTo>
                  <a:lnTo>
                    <a:pt x="45" y="81"/>
                  </a:lnTo>
                  <a:lnTo>
                    <a:pt x="91" y="107"/>
                  </a:lnTo>
                  <a:lnTo>
                    <a:pt x="116" y="52"/>
                  </a:lnTo>
                  <a:lnTo>
                    <a:pt x="151" y="40"/>
                  </a:lnTo>
                  <a:lnTo>
                    <a:pt x="113" y="30"/>
                  </a:lnTo>
                  <a:lnTo>
                    <a:pt x="108" y="17"/>
                  </a:lnTo>
                  <a:lnTo>
                    <a:pt x="98" y="25"/>
                  </a:lnTo>
                  <a:lnTo>
                    <a:pt x="103" y="9"/>
                  </a:lnTo>
                  <a:lnTo>
                    <a:pt x="78" y="0"/>
                  </a:lnTo>
                  <a:lnTo>
                    <a:pt x="70" y="9"/>
                  </a:lnTo>
                  <a:lnTo>
                    <a:pt x="81" y="37"/>
                  </a:lnTo>
                  <a:lnTo>
                    <a:pt x="56" y="8"/>
                  </a:lnTo>
                  <a:lnTo>
                    <a:pt x="45" y="17"/>
                  </a:lnTo>
                  <a:lnTo>
                    <a:pt x="48" y="27"/>
                  </a:lnTo>
                  <a:lnTo>
                    <a:pt x="23" y="17"/>
                  </a:lnTo>
                  <a:lnTo>
                    <a:pt x="42" y="8"/>
                  </a:lnTo>
                  <a:lnTo>
                    <a:pt x="0" y="15"/>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23" name="Freeform 387"/>
            <p:cNvSpPr>
              <a:spLocks/>
            </p:cNvSpPr>
            <p:nvPr/>
          </p:nvSpPr>
          <p:spPr bwMode="auto">
            <a:xfrm>
              <a:off x="2677" y="1294"/>
              <a:ext cx="141" cy="114"/>
            </a:xfrm>
            <a:custGeom>
              <a:avLst/>
              <a:gdLst>
                <a:gd name="T0" fmla="*/ 0 w 158"/>
                <a:gd name="T1" fmla="*/ 16 h 114"/>
                <a:gd name="T2" fmla="*/ 2 w 158"/>
                <a:gd name="T3" fmla="*/ 26 h 114"/>
                <a:gd name="T4" fmla="*/ 17 w 158"/>
                <a:gd name="T5" fmla="*/ 29 h 114"/>
                <a:gd name="T6" fmla="*/ 12 w 158"/>
                <a:gd name="T7" fmla="*/ 34 h 114"/>
                <a:gd name="T8" fmla="*/ 21 w 158"/>
                <a:gd name="T9" fmla="*/ 39 h 114"/>
                <a:gd name="T10" fmla="*/ 6 w 158"/>
                <a:gd name="T11" fmla="*/ 37 h 114"/>
                <a:gd name="T12" fmla="*/ 29 w 158"/>
                <a:gd name="T13" fmla="*/ 50 h 114"/>
                <a:gd name="T14" fmla="*/ 21 w 158"/>
                <a:gd name="T15" fmla="*/ 55 h 114"/>
                <a:gd name="T16" fmla="*/ 27 w 158"/>
                <a:gd name="T17" fmla="*/ 63 h 114"/>
                <a:gd name="T18" fmla="*/ 48 w 158"/>
                <a:gd name="T19" fmla="*/ 58 h 114"/>
                <a:gd name="T20" fmla="*/ 46 w 158"/>
                <a:gd name="T21" fmla="*/ 44 h 114"/>
                <a:gd name="T22" fmla="*/ 56 w 158"/>
                <a:gd name="T23" fmla="*/ 42 h 114"/>
                <a:gd name="T24" fmla="*/ 58 w 158"/>
                <a:gd name="T25" fmla="*/ 55 h 114"/>
                <a:gd name="T26" fmla="*/ 70 w 158"/>
                <a:gd name="T27" fmla="*/ 44 h 114"/>
                <a:gd name="T28" fmla="*/ 67 w 158"/>
                <a:gd name="T29" fmla="*/ 55 h 114"/>
                <a:gd name="T30" fmla="*/ 79 w 158"/>
                <a:gd name="T31" fmla="*/ 58 h 114"/>
                <a:gd name="T32" fmla="*/ 33 w 158"/>
                <a:gd name="T33" fmla="*/ 68 h 114"/>
                <a:gd name="T34" fmla="*/ 37 w 158"/>
                <a:gd name="T35" fmla="*/ 76 h 114"/>
                <a:gd name="T36" fmla="*/ 71 w 158"/>
                <a:gd name="T37" fmla="*/ 71 h 114"/>
                <a:gd name="T38" fmla="*/ 50 w 158"/>
                <a:gd name="T39" fmla="*/ 79 h 114"/>
                <a:gd name="T40" fmla="*/ 61 w 158"/>
                <a:gd name="T41" fmla="*/ 84 h 114"/>
                <a:gd name="T42" fmla="*/ 37 w 158"/>
                <a:gd name="T43" fmla="*/ 86 h 114"/>
                <a:gd name="T44" fmla="*/ 76 w 158"/>
                <a:gd name="T45" fmla="*/ 113 h 114"/>
                <a:gd name="T46" fmla="*/ 96 w 158"/>
                <a:gd name="T47" fmla="*/ 55 h 114"/>
                <a:gd name="T48" fmla="*/ 125 w 158"/>
                <a:gd name="T49" fmla="*/ 42 h 114"/>
                <a:gd name="T50" fmla="*/ 94 w 158"/>
                <a:gd name="T51" fmla="*/ 32 h 114"/>
                <a:gd name="T52" fmla="*/ 89 w 158"/>
                <a:gd name="T53" fmla="*/ 18 h 114"/>
                <a:gd name="T54" fmla="*/ 81 w 158"/>
                <a:gd name="T55" fmla="*/ 26 h 114"/>
                <a:gd name="T56" fmla="*/ 85 w 158"/>
                <a:gd name="T57" fmla="*/ 10 h 114"/>
                <a:gd name="T58" fmla="*/ 64 w 158"/>
                <a:gd name="T59" fmla="*/ 0 h 114"/>
                <a:gd name="T60" fmla="*/ 58 w 158"/>
                <a:gd name="T61" fmla="*/ 10 h 114"/>
                <a:gd name="T62" fmla="*/ 67 w 158"/>
                <a:gd name="T63" fmla="*/ 39 h 114"/>
                <a:gd name="T64" fmla="*/ 46 w 158"/>
                <a:gd name="T65" fmla="*/ 8 h 114"/>
                <a:gd name="T66" fmla="*/ 37 w 158"/>
                <a:gd name="T67" fmla="*/ 18 h 114"/>
                <a:gd name="T68" fmla="*/ 40 w 158"/>
                <a:gd name="T69" fmla="*/ 29 h 114"/>
                <a:gd name="T70" fmla="*/ 19 w 158"/>
                <a:gd name="T71" fmla="*/ 18 h 114"/>
                <a:gd name="T72" fmla="*/ 35 w 158"/>
                <a:gd name="T73" fmla="*/ 8 h 114"/>
                <a:gd name="T74" fmla="*/ 0 w 158"/>
                <a:gd name="T75" fmla="*/ 16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8" h="114">
                  <a:moveTo>
                    <a:pt x="0" y="16"/>
                  </a:moveTo>
                  <a:lnTo>
                    <a:pt x="2" y="26"/>
                  </a:lnTo>
                  <a:lnTo>
                    <a:pt x="21" y="29"/>
                  </a:lnTo>
                  <a:lnTo>
                    <a:pt x="16" y="34"/>
                  </a:lnTo>
                  <a:lnTo>
                    <a:pt x="26" y="39"/>
                  </a:lnTo>
                  <a:lnTo>
                    <a:pt x="8" y="37"/>
                  </a:lnTo>
                  <a:lnTo>
                    <a:pt x="36" y="50"/>
                  </a:lnTo>
                  <a:lnTo>
                    <a:pt x="26" y="55"/>
                  </a:lnTo>
                  <a:lnTo>
                    <a:pt x="34" y="63"/>
                  </a:lnTo>
                  <a:lnTo>
                    <a:pt x="60" y="58"/>
                  </a:lnTo>
                  <a:lnTo>
                    <a:pt x="58" y="44"/>
                  </a:lnTo>
                  <a:lnTo>
                    <a:pt x="71" y="42"/>
                  </a:lnTo>
                  <a:lnTo>
                    <a:pt x="73" y="55"/>
                  </a:lnTo>
                  <a:lnTo>
                    <a:pt x="87" y="44"/>
                  </a:lnTo>
                  <a:lnTo>
                    <a:pt x="84" y="55"/>
                  </a:lnTo>
                  <a:lnTo>
                    <a:pt x="100" y="58"/>
                  </a:lnTo>
                  <a:lnTo>
                    <a:pt x="42" y="68"/>
                  </a:lnTo>
                  <a:lnTo>
                    <a:pt x="47" y="76"/>
                  </a:lnTo>
                  <a:lnTo>
                    <a:pt x="89" y="71"/>
                  </a:lnTo>
                  <a:lnTo>
                    <a:pt x="63" y="79"/>
                  </a:lnTo>
                  <a:lnTo>
                    <a:pt x="76" y="84"/>
                  </a:lnTo>
                  <a:lnTo>
                    <a:pt x="47" y="86"/>
                  </a:lnTo>
                  <a:lnTo>
                    <a:pt x="95" y="113"/>
                  </a:lnTo>
                  <a:lnTo>
                    <a:pt x="121" y="55"/>
                  </a:lnTo>
                  <a:lnTo>
                    <a:pt x="157" y="42"/>
                  </a:lnTo>
                  <a:lnTo>
                    <a:pt x="118" y="32"/>
                  </a:lnTo>
                  <a:lnTo>
                    <a:pt x="112" y="18"/>
                  </a:lnTo>
                  <a:lnTo>
                    <a:pt x="102" y="26"/>
                  </a:lnTo>
                  <a:lnTo>
                    <a:pt x="107" y="10"/>
                  </a:lnTo>
                  <a:lnTo>
                    <a:pt x="81" y="0"/>
                  </a:lnTo>
                  <a:lnTo>
                    <a:pt x="73" y="10"/>
                  </a:lnTo>
                  <a:lnTo>
                    <a:pt x="84" y="39"/>
                  </a:lnTo>
                  <a:lnTo>
                    <a:pt x="58" y="8"/>
                  </a:lnTo>
                  <a:lnTo>
                    <a:pt x="47" y="18"/>
                  </a:lnTo>
                  <a:lnTo>
                    <a:pt x="50" y="29"/>
                  </a:lnTo>
                  <a:lnTo>
                    <a:pt x="24" y="18"/>
                  </a:lnTo>
                  <a:lnTo>
                    <a:pt x="44" y="8"/>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24" name="Freeform 388"/>
            <p:cNvSpPr>
              <a:spLocks/>
            </p:cNvSpPr>
            <p:nvPr/>
          </p:nvSpPr>
          <p:spPr bwMode="auto">
            <a:xfrm>
              <a:off x="2768" y="1281"/>
              <a:ext cx="119" cy="40"/>
            </a:xfrm>
            <a:custGeom>
              <a:avLst/>
              <a:gdLst>
                <a:gd name="T0" fmla="*/ 0 w 134"/>
                <a:gd name="T1" fmla="*/ 9 h 40"/>
                <a:gd name="T2" fmla="*/ 14 w 134"/>
                <a:gd name="T3" fmla="*/ 14 h 40"/>
                <a:gd name="T4" fmla="*/ 6 w 134"/>
                <a:gd name="T5" fmla="*/ 16 h 40"/>
                <a:gd name="T6" fmla="*/ 10 w 134"/>
                <a:gd name="T7" fmla="*/ 20 h 40"/>
                <a:gd name="T8" fmla="*/ 47 w 134"/>
                <a:gd name="T9" fmla="*/ 18 h 40"/>
                <a:gd name="T10" fmla="*/ 25 w 134"/>
                <a:gd name="T11" fmla="*/ 27 h 40"/>
                <a:gd name="T12" fmla="*/ 63 w 134"/>
                <a:gd name="T13" fmla="*/ 39 h 40"/>
                <a:gd name="T14" fmla="*/ 89 w 134"/>
                <a:gd name="T15" fmla="*/ 32 h 40"/>
                <a:gd name="T16" fmla="*/ 105 w 134"/>
                <a:gd name="T17" fmla="*/ 16 h 40"/>
                <a:gd name="T18" fmla="*/ 101 w 134"/>
                <a:gd name="T19" fmla="*/ 9 h 40"/>
                <a:gd name="T20" fmla="*/ 75 w 134"/>
                <a:gd name="T21" fmla="*/ 9 h 40"/>
                <a:gd name="T22" fmla="*/ 79 w 134"/>
                <a:gd name="T23" fmla="*/ 4 h 40"/>
                <a:gd name="T24" fmla="*/ 60 w 134"/>
                <a:gd name="T25" fmla="*/ 11 h 40"/>
                <a:gd name="T26" fmla="*/ 58 w 134"/>
                <a:gd name="T27" fmla="*/ 0 h 40"/>
                <a:gd name="T28" fmla="*/ 53 w 134"/>
                <a:gd name="T29" fmla="*/ 14 h 40"/>
                <a:gd name="T30" fmla="*/ 25 w 134"/>
                <a:gd name="T31" fmla="*/ 0 h 40"/>
                <a:gd name="T32" fmla="*/ 25 w 134"/>
                <a:gd name="T33" fmla="*/ 9 h 40"/>
                <a:gd name="T34" fmla="*/ 16 w 134"/>
                <a:gd name="T35" fmla="*/ 4 h 40"/>
                <a:gd name="T36" fmla="*/ 20 w 134"/>
                <a:gd name="T37" fmla="*/ 14 h 40"/>
                <a:gd name="T38" fmla="*/ 0 w 134"/>
                <a:gd name="T39" fmla="*/ 9 h 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4" h="40">
                  <a:moveTo>
                    <a:pt x="0" y="9"/>
                  </a:moveTo>
                  <a:lnTo>
                    <a:pt x="18" y="14"/>
                  </a:lnTo>
                  <a:lnTo>
                    <a:pt x="8" y="16"/>
                  </a:lnTo>
                  <a:lnTo>
                    <a:pt x="12" y="20"/>
                  </a:lnTo>
                  <a:lnTo>
                    <a:pt x="60" y="18"/>
                  </a:lnTo>
                  <a:lnTo>
                    <a:pt x="31" y="27"/>
                  </a:lnTo>
                  <a:lnTo>
                    <a:pt x="80" y="39"/>
                  </a:lnTo>
                  <a:lnTo>
                    <a:pt x="113" y="32"/>
                  </a:lnTo>
                  <a:lnTo>
                    <a:pt x="133" y="16"/>
                  </a:lnTo>
                  <a:lnTo>
                    <a:pt x="128" y="9"/>
                  </a:lnTo>
                  <a:lnTo>
                    <a:pt x="96" y="9"/>
                  </a:lnTo>
                  <a:lnTo>
                    <a:pt x="100" y="4"/>
                  </a:lnTo>
                  <a:lnTo>
                    <a:pt x="76" y="11"/>
                  </a:lnTo>
                  <a:lnTo>
                    <a:pt x="73" y="0"/>
                  </a:lnTo>
                  <a:lnTo>
                    <a:pt x="68" y="14"/>
                  </a:lnTo>
                  <a:lnTo>
                    <a:pt x="31" y="0"/>
                  </a:lnTo>
                  <a:lnTo>
                    <a:pt x="31" y="9"/>
                  </a:lnTo>
                  <a:lnTo>
                    <a:pt x="20" y="4"/>
                  </a:lnTo>
                  <a:lnTo>
                    <a:pt x="26" y="14"/>
                  </a:lnTo>
                  <a:lnTo>
                    <a:pt x="0" y="9"/>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25" name="Freeform 389"/>
            <p:cNvSpPr>
              <a:spLocks/>
            </p:cNvSpPr>
            <p:nvPr/>
          </p:nvSpPr>
          <p:spPr bwMode="auto">
            <a:xfrm>
              <a:off x="2768" y="1281"/>
              <a:ext cx="125" cy="46"/>
            </a:xfrm>
            <a:custGeom>
              <a:avLst/>
              <a:gdLst>
                <a:gd name="T0" fmla="*/ 0 w 140"/>
                <a:gd name="T1" fmla="*/ 10 h 46"/>
                <a:gd name="T2" fmla="*/ 15 w 140"/>
                <a:gd name="T3" fmla="*/ 16 h 46"/>
                <a:gd name="T4" fmla="*/ 6 w 140"/>
                <a:gd name="T5" fmla="*/ 18 h 46"/>
                <a:gd name="T6" fmla="*/ 11 w 140"/>
                <a:gd name="T7" fmla="*/ 23 h 46"/>
                <a:gd name="T8" fmla="*/ 50 w 140"/>
                <a:gd name="T9" fmla="*/ 21 h 46"/>
                <a:gd name="T10" fmla="*/ 26 w 140"/>
                <a:gd name="T11" fmla="*/ 31 h 46"/>
                <a:gd name="T12" fmla="*/ 67 w 140"/>
                <a:gd name="T13" fmla="*/ 45 h 46"/>
                <a:gd name="T14" fmla="*/ 94 w 140"/>
                <a:gd name="T15" fmla="*/ 37 h 46"/>
                <a:gd name="T16" fmla="*/ 111 w 140"/>
                <a:gd name="T17" fmla="*/ 18 h 46"/>
                <a:gd name="T18" fmla="*/ 107 w 140"/>
                <a:gd name="T19" fmla="*/ 10 h 46"/>
                <a:gd name="T20" fmla="*/ 79 w 140"/>
                <a:gd name="T21" fmla="*/ 10 h 46"/>
                <a:gd name="T22" fmla="*/ 84 w 140"/>
                <a:gd name="T23" fmla="*/ 5 h 46"/>
                <a:gd name="T24" fmla="*/ 63 w 140"/>
                <a:gd name="T25" fmla="*/ 13 h 46"/>
                <a:gd name="T26" fmla="*/ 61 w 140"/>
                <a:gd name="T27" fmla="*/ 0 h 46"/>
                <a:gd name="T28" fmla="*/ 56 w 140"/>
                <a:gd name="T29" fmla="*/ 16 h 46"/>
                <a:gd name="T30" fmla="*/ 26 w 140"/>
                <a:gd name="T31" fmla="*/ 0 h 46"/>
                <a:gd name="T32" fmla="*/ 26 w 140"/>
                <a:gd name="T33" fmla="*/ 10 h 46"/>
                <a:gd name="T34" fmla="*/ 17 w 140"/>
                <a:gd name="T35" fmla="*/ 5 h 46"/>
                <a:gd name="T36" fmla="*/ 21 w 140"/>
                <a:gd name="T37" fmla="*/ 16 h 46"/>
                <a:gd name="T38" fmla="*/ 0 w 140"/>
                <a:gd name="T39" fmla="*/ 10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0" h="46">
                  <a:moveTo>
                    <a:pt x="0" y="10"/>
                  </a:moveTo>
                  <a:lnTo>
                    <a:pt x="19" y="16"/>
                  </a:lnTo>
                  <a:lnTo>
                    <a:pt x="8" y="18"/>
                  </a:lnTo>
                  <a:lnTo>
                    <a:pt x="13" y="23"/>
                  </a:lnTo>
                  <a:lnTo>
                    <a:pt x="63" y="21"/>
                  </a:lnTo>
                  <a:lnTo>
                    <a:pt x="32" y="31"/>
                  </a:lnTo>
                  <a:lnTo>
                    <a:pt x="84" y="45"/>
                  </a:lnTo>
                  <a:lnTo>
                    <a:pt x="118" y="37"/>
                  </a:lnTo>
                  <a:lnTo>
                    <a:pt x="139" y="18"/>
                  </a:lnTo>
                  <a:lnTo>
                    <a:pt x="134" y="10"/>
                  </a:lnTo>
                  <a:lnTo>
                    <a:pt x="100" y="10"/>
                  </a:lnTo>
                  <a:lnTo>
                    <a:pt x="105" y="5"/>
                  </a:lnTo>
                  <a:lnTo>
                    <a:pt x="79" y="13"/>
                  </a:lnTo>
                  <a:lnTo>
                    <a:pt x="76" y="0"/>
                  </a:lnTo>
                  <a:lnTo>
                    <a:pt x="71" y="16"/>
                  </a:lnTo>
                  <a:lnTo>
                    <a:pt x="32" y="0"/>
                  </a:lnTo>
                  <a:lnTo>
                    <a:pt x="32" y="10"/>
                  </a:lnTo>
                  <a:lnTo>
                    <a:pt x="21" y="5"/>
                  </a:lnTo>
                  <a:lnTo>
                    <a:pt x="27" y="16"/>
                  </a:lnTo>
                  <a:lnTo>
                    <a:pt x="0" y="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26" name="Freeform 390"/>
            <p:cNvSpPr>
              <a:spLocks/>
            </p:cNvSpPr>
            <p:nvPr/>
          </p:nvSpPr>
          <p:spPr bwMode="auto">
            <a:xfrm>
              <a:off x="2810" y="1354"/>
              <a:ext cx="47" cy="24"/>
            </a:xfrm>
            <a:custGeom>
              <a:avLst/>
              <a:gdLst>
                <a:gd name="T0" fmla="*/ 0 w 53"/>
                <a:gd name="T1" fmla="*/ 19 h 24"/>
                <a:gd name="T2" fmla="*/ 3 w 53"/>
                <a:gd name="T3" fmla="*/ 9 h 24"/>
                <a:gd name="T4" fmla="*/ 23 w 53"/>
                <a:gd name="T5" fmla="*/ 0 h 24"/>
                <a:gd name="T6" fmla="*/ 24 w 53"/>
                <a:gd name="T7" fmla="*/ 9 h 24"/>
                <a:gd name="T8" fmla="*/ 41 w 53"/>
                <a:gd name="T9" fmla="*/ 13 h 24"/>
                <a:gd name="T10" fmla="*/ 19 w 53"/>
                <a:gd name="T11" fmla="*/ 23 h 24"/>
                <a:gd name="T12" fmla="*/ 23 w 53"/>
                <a:gd name="T13" fmla="*/ 17 h 24"/>
                <a:gd name="T14" fmla="*/ 0 w 53"/>
                <a:gd name="T15" fmla="*/ 19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24">
                  <a:moveTo>
                    <a:pt x="0" y="19"/>
                  </a:moveTo>
                  <a:lnTo>
                    <a:pt x="3" y="9"/>
                  </a:lnTo>
                  <a:lnTo>
                    <a:pt x="29" y="0"/>
                  </a:lnTo>
                  <a:lnTo>
                    <a:pt x="30" y="9"/>
                  </a:lnTo>
                  <a:lnTo>
                    <a:pt x="52" y="13"/>
                  </a:lnTo>
                  <a:lnTo>
                    <a:pt x="24" y="23"/>
                  </a:lnTo>
                  <a:lnTo>
                    <a:pt x="29" y="17"/>
                  </a:lnTo>
                  <a:lnTo>
                    <a:pt x="0" y="19"/>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27" name="Freeform 391"/>
            <p:cNvSpPr>
              <a:spLocks/>
            </p:cNvSpPr>
            <p:nvPr/>
          </p:nvSpPr>
          <p:spPr bwMode="auto">
            <a:xfrm>
              <a:off x="2810" y="1354"/>
              <a:ext cx="52" cy="30"/>
            </a:xfrm>
            <a:custGeom>
              <a:avLst/>
              <a:gdLst>
                <a:gd name="T0" fmla="*/ 0 w 59"/>
                <a:gd name="T1" fmla="*/ 24 h 30"/>
                <a:gd name="T2" fmla="*/ 3 w 59"/>
                <a:gd name="T3" fmla="*/ 11 h 30"/>
                <a:gd name="T4" fmla="*/ 25 w 59"/>
                <a:gd name="T5" fmla="*/ 0 h 30"/>
                <a:gd name="T6" fmla="*/ 26 w 59"/>
                <a:gd name="T7" fmla="*/ 11 h 30"/>
                <a:gd name="T8" fmla="*/ 45 w 59"/>
                <a:gd name="T9" fmla="*/ 16 h 30"/>
                <a:gd name="T10" fmla="*/ 21 w 59"/>
                <a:gd name="T11" fmla="*/ 29 h 30"/>
                <a:gd name="T12" fmla="*/ 25 w 59"/>
                <a:gd name="T13" fmla="*/ 21 h 30"/>
                <a:gd name="T14" fmla="*/ 0 w 59"/>
                <a:gd name="T15" fmla="*/ 24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30">
                  <a:moveTo>
                    <a:pt x="0" y="24"/>
                  </a:moveTo>
                  <a:lnTo>
                    <a:pt x="3" y="11"/>
                  </a:lnTo>
                  <a:lnTo>
                    <a:pt x="32" y="0"/>
                  </a:lnTo>
                  <a:lnTo>
                    <a:pt x="34" y="11"/>
                  </a:lnTo>
                  <a:lnTo>
                    <a:pt x="58" y="16"/>
                  </a:lnTo>
                  <a:lnTo>
                    <a:pt x="27" y="29"/>
                  </a:lnTo>
                  <a:lnTo>
                    <a:pt x="32" y="21"/>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28" name="Freeform 392"/>
            <p:cNvSpPr>
              <a:spLocks/>
            </p:cNvSpPr>
            <p:nvPr/>
          </p:nvSpPr>
          <p:spPr bwMode="auto">
            <a:xfrm>
              <a:off x="2941" y="3226"/>
              <a:ext cx="9" cy="19"/>
            </a:xfrm>
            <a:custGeom>
              <a:avLst/>
              <a:gdLst>
                <a:gd name="T0" fmla="*/ 0 w 11"/>
                <a:gd name="T1" fmla="*/ 10 h 19"/>
                <a:gd name="T2" fmla="*/ 5 w 11"/>
                <a:gd name="T3" fmla="*/ 18 h 19"/>
                <a:gd name="T4" fmla="*/ 7 w 11"/>
                <a:gd name="T5" fmla="*/ 12 h 19"/>
                <a:gd name="T6" fmla="*/ 7 w 11"/>
                <a:gd name="T7" fmla="*/ 0 h 19"/>
                <a:gd name="T8" fmla="*/ 0 w 11"/>
                <a:gd name="T9" fmla="*/ 1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9">
                  <a:moveTo>
                    <a:pt x="0" y="10"/>
                  </a:moveTo>
                  <a:lnTo>
                    <a:pt x="7" y="18"/>
                  </a:lnTo>
                  <a:lnTo>
                    <a:pt x="10" y="12"/>
                  </a:lnTo>
                  <a:lnTo>
                    <a:pt x="10" y="0"/>
                  </a:lnTo>
                  <a:lnTo>
                    <a:pt x="0" y="1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29" name="Freeform 393"/>
            <p:cNvSpPr>
              <a:spLocks/>
            </p:cNvSpPr>
            <p:nvPr/>
          </p:nvSpPr>
          <p:spPr bwMode="auto">
            <a:xfrm>
              <a:off x="2941" y="3226"/>
              <a:ext cx="15" cy="25"/>
            </a:xfrm>
            <a:custGeom>
              <a:avLst/>
              <a:gdLst>
                <a:gd name="T0" fmla="*/ 0 w 17"/>
                <a:gd name="T1" fmla="*/ 13 h 25"/>
                <a:gd name="T2" fmla="*/ 9 w 17"/>
                <a:gd name="T3" fmla="*/ 24 h 25"/>
                <a:gd name="T4" fmla="*/ 12 w 17"/>
                <a:gd name="T5" fmla="*/ 16 h 25"/>
                <a:gd name="T6" fmla="*/ 12 w 17"/>
                <a:gd name="T7" fmla="*/ 0 h 25"/>
                <a:gd name="T8" fmla="*/ 0 w 17"/>
                <a:gd name="T9" fmla="*/ 13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13"/>
                  </a:moveTo>
                  <a:lnTo>
                    <a:pt x="11" y="24"/>
                  </a:lnTo>
                  <a:lnTo>
                    <a:pt x="16" y="16"/>
                  </a:lnTo>
                  <a:lnTo>
                    <a:pt x="16" y="0"/>
                  </a:lnTo>
                  <a:lnTo>
                    <a:pt x="0" y="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30" name="Freeform 394"/>
            <p:cNvSpPr>
              <a:spLocks/>
            </p:cNvSpPr>
            <p:nvPr/>
          </p:nvSpPr>
          <p:spPr bwMode="auto">
            <a:xfrm>
              <a:off x="2682" y="1616"/>
              <a:ext cx="166" cy="307"/>
            </a:xfrm>
            <a:custGeom>
              <a:avLst/>
              <a:gdLst>
                <a:gd name="T0" fmla="*/ 0 w 187"/>
                <a:gd name="T1" fmla="*/ 230 h 307"/>
                <a:gd name="T2" fmla="*/ 11 w 187"/>
                <a:gd name="T3" fmla="*/ 265 h 307"/>
                <a:gd name="T4" fmla="*/ 20 w 187"/>
                <a:gd name="T5" fmla="*/ 285 h 307"/>
                <a:gd name="T6" fmla="*/ 20 w 187"/>
                <a:gd name="T7" fmla="*/ 306 h 307"/>
                <a:gd name="T8" fmla="*/ 54 w 187"/>
                <a:gd name="T9" fmla="*/ 293 h 307"/>
                <a:gd name="T10" fmla="*/ 62 w 187"/>
                <a:gd name="T11" fmla="*/ 245 h 307"/>
                <a:gd name="T12" fmla="*/ 56 w 187"/>
                <a:gd name="T13" fmla="*/ 242 h 307"/>
                <a:gd name="T14" fmla="*/ 82 w 187"/>
                <a:gd name="T15" fmla="*/ 224 h 307"/>
                <a:gd name="T16" fmla="*/ 59 w 187"/>
                <a:gd name="T17" fmla="*/ 222 h 307"/>
                <a:gd name="T18" fmla="*/ 76 w 187"/>
                <a:gd name="T19" fmla="*/ 224 h 307"/>
                <a:gd name="T20" fmla="*/ 86 w 187"/>
                <a:gd name="T21" fmla="*/ 214 h 307"/>
                <a:gd name="T22" fmla="*/ 73 w 187"/>
                <a:gd name="T23" fmla="*/ 196 h 307"/>
                <a:gd name="T24" fmla="*/ 56 w 187"/>
                <a:gd name="T25" fmla="*/ 209 h 307"/>
                <a:gd name="T26" fmla="*/ 70 w 187"/>
                <a:gd name="T27" fmla="*/ 201 h 307"/>
                <a:gd name="T28" fmla="*/ 70 w 187"/>
                <a:gd name="T29" fmla="*/ 155 h 307"/>
                <a:gd name="T30" fmla="*/ 118 w 187"/>
                <a:gd name="T31" fmla="*/ 114 h 307"/>
                <a:gd name="T32" fmla="*/ 112 w 187"/>
                <a:gd name="T33" fmla="*/ 103 h 307"/>
                <a:gd name="T34" fmla="*/ 121 w 187"/>
                <a:gd name="T35" fmla="*/ 80 h 307"/>
                <a:gd name="T36" fmla="*/ 146 w 187"/>
                <a:gd name="T37" fmla="*/ 77 h 307"/>
                <a:gd name="T38" fmla="*/ 139 w 187"/>
                <a:gd name="T39" fmla="*/ 28 h 307"/>
                <a:gd name="T40" fmla="*/ 109 w 187"/>
                <a:gd name="T41" fmla="*/ 0 h 307"/>
                <a:gd name="T42" fmla="*/ 102 w 187"/>
                <a:gd name="T43" fmla="*/ 0 h 307"/>
                <a:gd name="T44" fmla="*/ 102 w 187"/>
                <a:gd name="T45" fmla="*/ 19 h 307"/>
                <a:gd name="T46" fmla="*/ 82 w 187"/>
                <a:gd name="T47" fmla="*/ 16 h 307"/>
                <a:gd name="T48" fmla="*/ 76 w 187"/>
                <a:gd name="T49" fmla="*/ 28 h 307"/>
                <a:gd name="T50" fmla="*/ 62 w 187"/>
                <a:gd name="T51" fmla="*/ 31 h 307"/>
                <a:gd name="T52" fmla="*/ 59 w 187"/>
                <a:gd name="T53" fmla="*/ 52 h 307"/>
                <a:gd name="T54" fmla="*/ 40 w 187"/>
                <a:gd name="T55" fmla="*/ 73 h 307"/>
                <a:gd name="T56" fmla="*/ 30 w 187"/>
                <a:gd name="T57" fmla="*/ 106 h 307"/>
                <a:gd name="T58" fmla="*/ 35 w 187"/>
                <a:gd name="T59" fmla="*/ 119 h 307"/>
                <a:gd name="T60" fmla="*/ 12 w 187"/>
                <a:gd name="T61" fmla="*/ 131 h 307"/>
                <a:gd name="T62" fmla="*/ 12 w 187"/>
                <a:gd name="T63" fmla="*/ 173 h 307"/>
                <a:gd name="T64" fmla="*/ 18 w 187"/>
                <a:gd name="T65" fmla="*/ 182 h 307"/>
                <a:gd name="T66" fmla="*/ 12 w 187"/>
                <a:gd name="T67" fmla="*/ 190 h 307"/>
                <a:gd name="T68" fmla="*/ 14 w 187"/>
                <a:gd name="T69" fmla="*/ 211 h 307"/>
                <a:gd name="T70" fmla="*/ 0 w 187"/>
                <a:gd name="T71" fmla="*/ 230 h 3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7" h="307">
                  <a:moveTo>
                    <a:pt x="0" y="230"/>
                  </a:moveTo>
                  <a:lnTo>
                    <a:pt x="14" y="265"/>
                  </a:lnTo>
                  <a:lnTo>
                    <a:pt x="25" y="285"/>
                  </a:lnTo>
                  <a:lnTo>
                    <a:pt x="25" y="306"/>
                  </a:lnTo>
                  <a:lnTo>
                    <a:pt x="69" y="293"/>
                  </a:lnTo>
                  <a:lnTo>
                    <a:pt x="79" y="245"/>
                  </a:lnTo>
                  <a:lnTo>
                    <a:pt x="71" y="242"/>
                  </a:lnTo>
                  <a:lnTo>
                    <a:pt x="104" y="224"/>
                  </a:lnTo>
                  <a:lnTo>
                    <a:pt x="74" y="222"/>
                  </a:lnTo>
                  <a:lnTo>
                    <a:pt x="97" y="224"/>
                  </a:lnTo>
                  <a:lnTo>
                    <a:pt x="109" y="214"/>
                  </a:lnTo>
                  <a:lnTo>
                    <a:pt x="92" y="196"/>
                  </a:lnTo>
                  <a:lnTo>
                    <a:pt x="71" y="209"/>
                  </a:lnTo>
                  <a:lnTo>
                    <a:pt x="89" y="201"/>
                  </a:lnTo>
                  <a:lnTo>
                    <a:pt x="89" y="155"/>
                  </a:lnTo>
                  <a:lnTo>
                    <a:pt x="150" y="114"/>
                  </a:lnTo>
                  <a:lnTo>
                    <a:pt x="142" y="103"/>
                  </a:lnTo>
                  <a:lnTo>
                    <a:pt x="153" y="80"/>
                  </a:lnTo>
                  <a:lnTo>
                    <a:pt x="186" y="77"/>
                  </a:lnTo>
                  <a:lnTo>
                    <a:pt x="177" y="28"/>
                  </a:lnTo>
                  <a:lnTo>
                    <a:pt x="138" y="0"/>
                  </a:lnTo>
                  <a:lnTo>
                    <a:pt x="130" y="0"/>
                  </a:lnTo>
                  <a:lnTo>
                    <a:pt x="130" y="19"/>
                  </a:lnTo>
                  <a:lnTo>
                    <a:pt x="104" y="16"/>
                  </a:lnTo>
                  <a:lnTo>
                    <a:pt x="97" y="28"/>
                  </a:lnTo>
                  <a:lnTo>
                    <a:pt x="79" y="31"/>
                  </a:lnTo>
                  <a:lnTo>
                    <a:pt x="74" y="52"/>
                  </a:lnTo>
                  <a:lnTo>
                    <a:pt x="51" y="73"/>
                  </a:lnTo>
                  <a:lnTo>
                    <a:pt x="38" y="106"/>
                  </a:lnTo>
                  <a:lnTo>
                    <a:pt x="44" y="119"/>
                  </a:lnTo>
                  <a:lnTo>
                    <a:pt x="16" y="131"/>
                  </a:lnTo>
                  <a:lnTo>
                    <a:pt x="16" y="173"/>
                  </a:lnTo>
                  <a:lnTo>
                    <a:pt x="23" y="182"/>
                  </a:lnTo>
                  <a:lnTo>
                    <a:pt x="16" y="190"/>
                  </a:lnTo>
                  <a:lnTo>
                    <a:pt x="18" y="211"/>
                  </a:lnTo>
                  <a:lnTo>
                    <a:pt x="0" y="23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31" name="Freeform 395"/>
            <p:cNvSpPr>
              <a:spLocks/>
            </p:cNvSpPr>
            <p:nvPr/>
          </p:nvSpPr>
          <p:spPr bwMode="auto">
            <a:xfrm>
              <a:off x="2682" y="1616"/>
              <a:ext cx="171" cy="313"/>
            </a:xfrm>
            <a:custGeom>
              <a:avLst/>
              <a:gdLst>
                <a:gd name="T0" fmla="*/ 0 w 193"/>
                <a:gd name="T1" fmla="*/ 234 h 313"/>
                <a:gd name="T2" fmla="*/ 11 w 193"/>
                <a:gd name="T3" fmla="*/ 270 h 313"/>
                <a:gd name="T4" fmla="*/ 20 w 193"/>
                <a:gd name="T5" fmla="*/ 291 h 313"/>
                <a:gd name="T6" fmla="*/ 20 w 193"/>
                <a:gd name="T7" fmla="*/ 312 h 313"/>
                <a:gd name="T8" fmla="*/ 56 w 193"/>
                <a:gd name="T9" fmla="*/ 299 h 313"/>
                <a:gd name="T10" fmla="*/ 65 w 193"/>
                <a:gd name="T11" fmla="*/ 250 h 313"/>
                <a:gd name="T12" fmla="*/ 58 w 193"/>
                <a:gd name="T13" fmla="*/ 247 h 313"/>
                <a:gd name="T14" fmla="*/ 84 w 193"/>
                <a:gd name="T15" fmla="*/ 228 h 313"/>
                <a:gd name="T16" fmla="*/ 59 w 193"/>
                <a:gd name="T17" fmla="*/ 226 h 313"/>
                <a:gd name="T18" fmla="*/ 79 w 193"/>
                <a:gd name="T19" fmla="*/ 228 h 313"/>
                <a:gd name="T20" fmla="*/ 89 w 193"/>
                <a:gd name="T21" fmla="*/ 218 h 313"/>
                <a:gd name="T22" fmla="*/ 74 w 193"/>
                <a:gd name="T23" fmla="*/ 200 h 313"/>
                <a:gd name="T24" fmla="*/ 58 w 193"/>
                <a:gd name="T25" fmla="*/ 213 h 313"/>
                <a:gd name="T26" fmla="*/ 73 w 193"/>
                <a:gd name="T27" fmla="*/ 205 h 313"/>
                <a:gd name="T28" fmla="*/ 73 w 193"/>
                <a:gd name="T29" fmla="*/ 158 h 313"/>
                <a:gd name="T30" fmla="*/ 121 w 193"/>
                <a:gd name="T31" fmla="*/ 116 h 313"/>
                <a:gd name="T32" fmla="*/ 115 w 193"/>
                <a:gd name="T33" fmla="*/ 105 h 313"/>
                <a:gd name="T34" fmla="*/ 124 w 193"/>
                <a:gd name="T35" fmla="*/ 82 h 313"/>
                <a:gd name="T36" fmla="*/ 151 w 193"/>
                <a:gd name="T37" fmla="*/ 79 h 313"/>
                <a:gd name="T38" fmla="*/ 144 w 193"/>
                <a:gd name="T39" fmla="*/ 29 h 313"/>
                <a:gd name="T40" fmla="*/ 112 w 193"/>
                <a:gd name="T41" fmla="*/ 0 h 313"/>
                <a:gd name="T42" fmla="*/ 105 w 193"/>
                <a:gd name="T43" fmla="*/ 0 h 313"/>
                <a:gd name="T44" fmla="*/ 105 w 193"/>
                <a:gd name="T45" fmla="*/ 19 h 313"/>
                <a:gd name="T46" fmla="*/ 84 w 193"/>
                <a:gd name="T47" fmla="*/ 16 h 313"/>
                <a:gd name="T48" fmla="*/ 79 w 193"/>
                <a:gd name="T49" fmla="*/ 29 h 313"/>
                <a:gd name="T50" fmla="*/ 65 w 193"/>
                <a:gd name="T51" fmla="*/ 32 h 313"/>
                <a:gd name="T52" fmla="*/ 59 w 193"/>
                <a:gd name="T53" fmla="*/ 53 h 313"/>
                <a:gd name="T54" fmla="*/ 42 w 193"/>
                <a:gd name="T55" fmla="*/ 74 h 313"/>
                <a:gd name="T56" fmla="*/ 31 w 193"/>
                <a:gd name="T57" fmla="*/ 108 h 313"/>
                <a:gd name="T58" fmla="*/ 35 w 193"/>
                <a:gd name="T59" fmla="*/ 121 h 313"/>
                <a:gd name="T60" fmla="*/ 12 w 193"/>
                <a:gd name="T61" fmla="*/ 134 h 313"/>
                <a:gd name="T62" fmla="*/ 12 w 193"/>
                <a:gd name="T63" fmla="*/ 176 h 313"/>
                <a:gd name="T64" fmla="*/ 19 w 193"/>
                <a:gd name="T65" fmla="*/ 186 h 313"/>
                <a:gd name="T66" fmla="*/ 12 w 193"/>
                <a:gd name="T67" fmla="*/ 194 h 313"/>
                <a:gd name="T68" fmla="*/ 15 w 193"/>
                <a:gd name="T69" fmla="*/ 215 h 313"/>
                <a:gd name="T70" fmla="*/ 0 w 193"/>
                <a:gd name="T71" fmla="*/ 234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3" h="313">
                  <a:moveTo>
                    <a:pt x="0" y="234"/>
                  </a:moveTo>
                  <a:lnTo>
                    <a:pt x="14" y="270"/>
                  </a:lnTo>
                  <a:lnTo>
                    <a:pt x="26" y="291"/>
                  </a:lnTo>
                  <a:lnTo>
                    <a:pt x="26" y="312"/>
                  </a:lnTo>
                  <a:lnTo>
                    <a:pt x="71" y="299"/>
                  </a:lnTo>
                  <a:lnTo>
                    <a:pt x="82" y="250"/>
                  </a:lnTo>
                  <a:lnTo>
                    <a:pt x="73" y="247"/>
                  </a:lnTo>
                  <a:lnTo>
                    <a:pt x="107" y="228"/>
                  </a:lnTo>
                  <a:lnTo>
                    <a:pt x="76" y="226"/>
                  </a:lnTo>
                  <a:lnTo>
                    <a:pt x="100" y="228"/>
                  </a:lnTo>
                  <a:lnTo>
                    <a:pt x="113" y="218"/>
                  </a:lnTo>
                  <a:lnTo>
                    <a:pt x="95" y="200"/>
                  </a:lnTo>
                  <a:lnTo>
                    <a:pt x="73" y="213"/>
                  </a:lnTo>
                  <a:lnTo>
                    <a:pt x="92" y="205"/>
                  </a:lnTo>
                  <a:lnTo>
                    <a:pt x="92" y="158"/>
                  </a:lnTo>
                  <a:lnTo>
                    <a:pt x="155" y="116"/>
                  </a:lnTo>
                  <a:lnTo>
                    <a:pt x="147" y="105"/>
                  </a:lnTo>
                  <a:lnTo>
                    <a:pt x="158" y="82"/>
                  </a:lnTo>
                  <a:lnTo>
                    <a:pt x="192" y="79"/>
                  </a:lnTo>
                  <a:lnTo>
                    <a:pt x="183" y="29"/>
                  </a:lnTo>
                  <a:lnTo>
                    <a:pt x="142" y="0"/>
                  </a:lnTo>
                  <a:lnTo>
                    <a:pt x="134" y="0"/>
                  </a:lnTo>
                  <a:lnTo>
                    <a:pt x="134" y="19"/>
                  </a:lnTo>
                  <a:lnTo>
                    <a:pt x="107" y="16"/>
                  </a:lnTo>
                  <a:lnTo>
                    <a:pt x="100" y="29"/>
                  </a:lnTo>
                  <a:lnTo>
                    <a:pt x="82" y="32"/>
                  </a:lnTo>
                  <a:lnTo>
                    <a:pt x="76" y="53"/>
                  </a:lnTo>
                  <a:lnTo>
                    <a:pt x="53" y="74"/>
                  </a:lnTo>
                  <a:lnTo>
                    <a:pt x="39" y="108"/>
                  </a:lnTo>
                  <a:lnTo>
                    <a:pt x="45" y="121"/>
                  </a:lnTo>
                  <a:lnTo>
                    <a:pt x="16" y="134"/>
                  </a:lnTo>
                  <a:lnTo>
                    <a:pt x="16" y="176"/>
                  </a:lnTo>
                  <a:lnTo>
                    <a:pt x="24" y="186"/>
                  </a:lnTo>
                  <a:lnTo>
                    <a:pt x="16" y="194"/>
                  </a:lnTo>
                  <a:lnTo>
                    <a:pt x="19" y="215"/>
                  </a:lnTo>
                  <a:lnTo>
                    <a:pt x="0" y="23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32" name="Freeform 396"/>
            <p:cNvSpPr>
              <a:spLocks/>
            </p:cNvSpPr>
            <p:nvPr/>
          </p:nvSpPr>
          <p:spPr bwMode="auto">
            <a:xfrm>
              <a:off x="2614" y="2080"/>
              <a:ext cx="55" cy="29"/>
            </a:xfrm>
            <a:custGeom>
              <a:avLst/>
              <a:gdLst>
                <a:gd name="T0" fmla="*/ 0 w 61"/>
                <a:gd name="T1" fmla="*/ 20 h 29"/>
                <a:gd name="T2" fmla="*/ 13 w 61"/>
                <a:gd name="T3" fmla="*/ 28 h 29"/>
                <a:gd name="T4" fmla="*/ 28 w 61"/>
                <a:gd name="T5" fmla="*/ 20 h 29"/>
                <a:gd name="T6" fmla="*/ 36 w 61"/>
                <a:gd name="T7" fmla="*/ 26 h 29"/>
                <a:gd name="T8" fmla="*/ 49 w 61"/>
                <a:gd name="T9" fmla="*/ 13 h 29"/>
                <a:gd name="T10" fmla="*/ 41 w 61"/>
                <a:gd name="T11" fmla="*/ 12 h 29"/>
                <a:gd name="T12" fmla="*/ 41 w 61"/>
                <a:gd name="T13" fmla="*/ 5 h 29"/>
                <a:gd name="T14" fmla="*/ 39 w 61"/>
                <a:gd name="T15" fmla="*/ 2 h 29"/>
                <a:gd name="T16" fmla="*/ 18 w 61"/>
                <a:gd name="T17" fmla="*/ 0 h 29"/>
                <a:gd name="T18" fmla="*/ 0 w 61"/>
                <a:gd name="T19" fmla="*/ 2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29">
                  <a:moveTo>
                    <a:pt x="0" y="20"/>
                  </a:moveTo>
                  <a:lnTo>
                    <a:pt x="15" y="28"/>
                  </a:lnTo>
                  <a:lnTo>
                    <a:pt x="34" y="20"/>
                  </a:lnTo>
                  <a:lnTo>
                    <a:pt x="44" y="26"/>
                  </a:lnTo>
                  <a:lnTo>
                    <a:pt x="60" y="13"/>
                  </a:lnTo>
                  <a:lnTo>
                    <a:pt x="50" y="12"/>
                  </a:lnTo>
                  <a:lnTo>
                    <a:pt x="50" y="5"/>
                  </a:lnTo>
                  <a:lnTo>
                    <a:pt x="48" y="2"/>
                  </a:lnTo>
                  <a:lnTo>
                    <a:pt x="22" y="0"/>
                  </a:lnTo>
                  <a:lnTo>
                    <a:pt x="0" y="2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33" name="Freeform 397"/>
            <p:cNvSpPr>
              <a:spLocks/>
            </p:cNvSpPr>
            <p:nvPr/>
          </p:nvSpPr>
          <p:spPr bwMode="auto">
            <a:xfrm>
              <a:off x="2614" y="2080"/>
              <a:ext cx="60" cy="35"/>
            </a:xfrm>
            <a:custGeom>
              <a:avLst/>
              <a:gdLst>
                <a:gd name="T0" fmla="*/ 0 w 67"/>
                <a:gd name="T1" fmla="*/ 24 h 35"/>
                <a:gd name="T2" fmla="*/ 13 w 67"/>
                <a:gd name="T3" fmla="*/ 34 h 35"/>
                <a:gd name="T4" fmla="*/ 30 w 67"/>
                <a:gd name="T5" fmla="*/ 24 h 35"/>
                <a:gd name="T6" fmla="*/ 39 w 67"/>
                <a:gd name="T7" fmla="*/ 32 h 35"/>
                <a:gd name="T8" fmla="*/ 53 w 67"/>
                <a:gd name="T9" fmla="*/ 16 h 35"/>
                <a:gd name="T10" fmla="*/ 44 w 67"/>
                <a:gd name="T11" fmla="*/ 14 h 35"/>
                <a:gd name="T12" fmla="*/ 44 w 67"/>
                <a:gd name="T13" fmla="*/ 6 h 35"/>
                <a:gd name="T14" fmla="*/ 42 w 67"/>
                <a:gd name="T15" fmla="*/ 3 h 35"/>
                <a:gd name="T16" fmla="*/ 19 w 67"/>
                <a:gd name="T17" fmla="*/ 0 h 35"/>
                <a:gd name="T18" fmla="*/ 0 w 67"/>
                <a:gd name="T19" fmla="*/ 24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35">
                  <a:moveTo>
                    <a:pt x="0" y="24"/>
                  </a:moveTo>
                  <a:lnTo>
                    <a:pt x="16" y="34"/>
                  </a:lnTo>
                  <a:lnTo>
                    <a:pt x="37" y="24"/>
                  </a:lnTo>
                  <a:lnTo>
                    <a:pt x="48" y="32"/>
                  </a:lnTo>
                  <a:lnTo>
                    <a:pt x="66" y="16"/>
                  </a:lnTo>
                  <a:lnTo>
                    <a:pt x="55" y="14"/>
                  </a:lnTo>
                  <a:lnTo>
                    <a:pt x="55" y="6"/>
                  </a:lnTo>
                  <a:lnTo>
                    <a:pt x="53" y="3"/>
                  </a:lnTo>
                  <a:lnTo>
                    <a:pt x="24" y="0"/>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34" name="Freeform 398"/>
            <p:cNvSpPr>
              <a:spLocks/>
            </p:cNvSpPr>
            <p:nvPr/>
          </p:nvSpPr>
          <p:spPr bwMode="auto">
            <a:xfrm>
              <a:off x="2999" y="2266"/>
              <a:ext cx="89" cy="77"/>
            </a:xfrm>
            <a:custGeom>
              <a:avLst/>
              <a:gdLst>
                <a:gd name="T0" fmla="*/ 0 w 100"/>
                <a:gd name="T1" fmla="*/ 70 h 77"/>
                <a:gd name="T2" fmla="*/ 3 w 100"/>
                <a:gd name="T3" fmla="*/ 64 h 77"/>
                <a:gd name="T4" fmla="*/ 16 w 100"/>
                <a:gd name="T5" fmla="*/ 47 h 77"/>
                <a:gd name="T6" fmla="*/ 7 w 100"/>
                <a:gd name="T7" fmla="*/ 40 h 77"/>
                <a:gd name="T8" fmla="*/ 7 w 100"/>
                <a:gd name="T9" fmla="*/ 18 h 77"/>
                <a:gd name="T10" fmla="*/ 16 w 100"/>
                <a:gd name="T11" fmla="*/ 6 h 77"/>
                <a:gd name="T12" fmla="*/ 78 w 100"/>
                <a:gd name="T13" fmla="*/ 0 h 77"/>
                <a:gd name="T14" fmla="*/ 67 w 100"/>
                <a:gd name="T15" fmla="*/ 10 h 77"/>
                <a:gd name="T16" fmla="*/ 64 w 100"/>
                <a:gd name="T17" fmla="*/ 42 h 77"/>
                <a:gd name="T18" fmla="*/ 36 w 100"/>
                <a:gd name="T19" fmla="*/ 61 h 77"/>
                <a:gd name="T20" fmla="*/ 13 w 100"/>
                <a:gd name="T21" fmla="*/ 76 h 77"/>
                <a:gd name="T22" fmla="*/ 0 w 100"/>
                <a:gd name="T23" fmla="*/ 70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77">
                  <a:moveTo>
                    <a:pt x="0" y="70"/>
                  </a:moveTo>
                  <a:lnTo>
                    <a:pt x="3" y="64"/>
                  </a:lnTo>
                  <a:lnTo>
                    <a:pt x="20" y="47"/>
                  </a:lnTo>
                  <a:lnTo>
                    <a:pt x="9" y="40"/>
                  </a:lnTo>
                  <a:lnTo>
                    <a:pt x="9" y="18"/>
                  </a:lnTo>
                  <a:lnTo>
                    <a:pt x="20" y="6"/>
                  </a:lnTo>
                  <a:lnTo>
                    <a:pt x="99" y="0"/>
                  </a:lnTo>
                  <a:lnTo>
                    <a:pt x="84" y="10"/>
                  </a:lnTo>
                  <a:lnTo>
                    <a:pt x="81" y="42"/>
                  </a:lnTo>
                  <a:lnTo>
                    <a:pt x="46" y="61"/>
                  </a:lnTo>
                  <a:lnTo>
                    <a:pt x="17" y="76"/>
                  </a:lnTo>
                  <a:lnTo>
                    <a:pt x="0" y="70"/>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35" name="Freeform 399"/>
            <p:cNvSpPr>
              <a:spLocks/>
            </p:cNvSpPr>
            <p:nvPr/>
          </p:nvSpPr>
          <p:spPr bwMode="auto">
            <a:xfrm>
              <a:off x="2999" y="2266"/>
              <a:ext cx="94" cy="83"/>
            </a:xfrm>
            <a:custGeom>
              <a:avLst/>
              <a:gdLst>
                <a:gd name="T0" fmla="*/ 0 w 106"/>
                <a:gd name="T1" fmla="*/ 76 h 83"/>
                <a:gd name="T2" fmla="*/ 3 w 106"/>
                <a:gd name="T3" fmla="*/ 69 h 83"/>
                <a:gd name="T4" fmla="*/ 17 w 106"/>
                <a:gd name="T5" fmla="*/ 51 h 83"/>
                <a:gd name="T6" fmla="*/ 8 w 106"/>
                <a:gd name="T7" fmla="*/ 43 h 83"/>
                <a:gd name="T8" fmla="*/ 8 w 106"/>
                <a:gd name="T9" fmla="*/ 19 h 83"/>
                <a:gd name="T10" fmla="*/ 17 w 106"/>
                <a:gd name="T11" fmla="*/ 6 h 83"/>
                <a:gd name="T12" fmla="*/ 82 w 106"/>
                <a:gd name="T13" fmla="*/ 0 h 83"/>
                <a:gd name="T14" fmla="*/ 70 w 106"/>
                <a:gd name="T15" fmla="*/ 11 h 83"/>
                <a:gd name="T16" fmla="*/ 67 w 106"/>
                <a:gd name="T17" fmla="*/ 45 h 83"/>
                <a:gd name="T18" fmla="*/ 38 w 106"/>
                <a:gd name="T19" fmla="*/ 66 h 83"/>
                <a:gd name="T20" fmla="*/ 14 w 106"/>
                <a:gd name="T21" fmla="*/ 82 h 83"/>
                <a:gd name="T22" fmla="*/ 0 w 106"/>
                <a:gd name="T23" fmla="*/ 76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6" h="83">
                  <a:moveTo>
                    <a:pt x="0" y="76"/>
                  </a:moveTo>
                  <a:lnTo>
                    <a:pt x="3" y="69"/>
                  </a:lnTo>
                  <a:lnTo>
                    <a:pt x="21" y="51"/>
                  </a:lnTo>
                  <a:lnTo>
                    <a:pt x="10" y="43"/>
                  </a:lnTo>
                  <a:lnTo>
                    <a:pt x="10" y="19"/>
                  </a:lnTo>
                  <a:lnTo>
                    <a:pt x="21" y="6"/>
                  </a:lnTo>
                  <a:lnTo>
                    <a:pt x="105" y="0"/>
                  </a:lnTo>
                  <a:lnTo>
                    <a:pt x="89" y="11"/>
                  </a:lnTo>
                  <a:lnTo>
                    <a:pt x="86" y="45"/>
                  </a:lnTo>
                  <a:lnTo>
                    <a:pt x="49" y="66"/>
                  </a:lnTo>
                  <a:lnTo>
                    <a:pt x="18" y="82"/>
                  </a:lnTo>
                  <a:lnTo>
                    <a:pt x="0" y="7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36" name="Freeform 400"/>
            <p:cNvSpPr>
              <a:spLocks/>
            </p:cNvSpPr>
            <p:nvPr/>
          </p:nvSpPr>
          <p:spPr bwMode="auto">
            <a:xfrm>
              <a:off x="2925" y="2854"/>
              <a:ext cx="137" cy="152"/>
            </a:xfrm>
            <a:custGeom>
              <a:avLst/>
              <a:gdLst>
                <a:gd name="T0" fmla="*/ 0 w 155"/>
                <a:gd name="T1" fmla="*/ 48 h 152"/>
                <a:gd name="T2" fmla="*/ 3 w 155"/>
                <a:gd name="T3" fmla="*/ 78 h 152"/>
                <a:gd name="T4" fmla="*/ 17 w 155"/>
                <a:gd name="T5" fmla="*/ 109 h 152"/>
                <a:gd name="T6" fmla="*/ 35 w 155"/>
                <a:gd name="T7" fmla="*/ 118 h 152"/>
                <a:gd name="T8" fmla="*/ 49 w 155"/>
                <a:gd name="T9" fmla="*/ 123 h 152"/>
                <a:gd name="T10" fmla="*/ 59 w 155"/>
                <a:gd name="T11" fmla="*/ 151 h 152"/>
                <a:gd name="T12" fmla="*/ 104 w 155"/>
                <a:gd name="T13" fmla="*/ 149 h 152"/>
                <a:gd name="T14" fmla="*/ 120 w 155"/>
                <a:gd name="T15" fmla="*/ 136 h 152"/>
                <a:gd name="T16" fmla="*/ 103 w 155"/>
                <a:gd name="T17" fmla="*/ 76 h 152"/>
                <a:gd name="T18" fmla="*/ 109 w 155"/>
                <a:gd name="T19" fmla="*/ 50 h 152"/>
                <a:gd name="T20" fmla="*/ 50 w 155"/>
                <a:gd name="T21" fmla="*/ 0 h 152"/>
                <a:gd name="T22" fmla="*/ 35 w 155"/>
                <a:gd name="T23" fmla="*/ 28 h 152"/>
                <a:gd name="T24" fmla="*/ 30 w 155"/>
                <a:gd name="T25" fmla="*/ 17 h 152"/>
                <a:gd name="T26" fmla="*/ 26 w 155"/>
                <a:gd name="T27" fmla="*/ 28 h 152"/>
                <a:gd name="T28" fmla="*/ 26 w 155"/>
                <a:gd name="T29" fmla="*/ 0 h 152"/>
                <a:gd name="T30" fmla="*/ 10 w 155"/>
                <a:gd name="T31" fmla="*/ 0 h 152"/>
                <a:gd name="T32" fmla="*/ 11 w 155"/>
                <a:gd name="T33" fmla="*/ 20 h 152"/>
                <a:gd name="T34" fmla="*/ 13 w 155"/>
                <a:gd name="T35" fmla="*/ 33 h 152"/>
                <a:gd name="T36" fmla="*/ 0 w 155"/>
                <a:gd name="T37" fmla="*/ 48 h 1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5" h="152">
                  <a:moveTo>
                    <a:pt x="0" y="48"/>
                  </a:moveTo>
                  <a:lnTo>
                    <a:pt x="3" y="78"/>
                  </a:lnTo>
                  <a:lnTo>
                    <a:pt x="22" y="109"/>
                  </a:lnTo>
                  <a:lnTo>
                    <a:pt x="45" y="118"/>
                  </a:lnTo>
                  <a:lnTo>
                    <a:pt x="63" y="123"/>
                  </a:lnTo>
                  <a:lnTo>
                    <a:pt x="76" y="151"/>
                  </a:lnTo>
                  <a:lnTo>
                    <a:pt x="134" y="149"/>
                  </a:lnTo>
                  <a:lnTo>
                    <a:pt x="154" y="136"/>
                  </a:lnTo>
                  <a:lnTo>
                    <a:pt x="131" y="76"/>
                  </a:lnTo>
                  <a:lnTo>
                    <a:pt x="139" y="50"/>
                  </a:lnTo>
                  <a:lnTo>
                    <a:pt x="65" y="0"/>
                  </a:lnTo>
                  <a:lnTo>
                    <a:pt x="45" y="28"/>
                  </a:lnTo>
                  <a:lnTo>
                    <a:pt x="38" y="17"/>
                  </a:lnTo>
                  <a:lnTo>
                    <a:pt x="33" y="28"/>
                  </a:lnTo>
                  <a:lnTo>
                    <a:pt x="33" y="0"/>
                  </a:lnTo>
                  <a:lnTo>
                    <a:pt x="13" y="0"/>
                  </a:lnTo>
                  <a:lnTo>
                    <a:pt x="15" y="20"/>
                  </a:lnTo>
                  <a:lnTo>
                    <a:pt x="17" y="33"/>
                  </a:lnTo>
                  <a:lnTo>
                    <a:pt x="0" y="4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37" name="Freeform 401"/>
            <p:cNvSpPr>
              <a:spLocks/>
            </p:cNvSpPr>
            <p:nvPr/>
          </p:nvSpPr>
          <p:spPr bwMode="auto">
            <a:xfrm>
              <a:off x="2925" y="2854"/>
              <a:ext cx="143" cy="158"/>
            </a:xfrm>
            <a:custGeom>
              <a:avLst/>
              <a:gdLst>
                <a:gd name="T0" fmla="*/ 0 w 161"/>
                <a:gd name="T1" fmla="*/ 50 h 158"/>
                <a:gd name="T2" fmla="*/ 3 w 161"/>
                <a:gd name="T3" fmla="*/ 81 h 158"/>
                <a:gd name="T4" fmla="*/ 18 w 161"/>
                <a:gd name="T5" fmla="*/ 113 h 158"/>
                <a:gd name="T6" fmla="*/ 37 w 161"/>
                <a:gd name="T7" fmla="*/ 123 h 158"/>
                <a:gd name="T8" fmla="*/ 52 w 161"/>
                <a:gd name="T9" fmla="*/ 128 h 158"/>
                <a:gd name="T10" fmla="*/ 62 w 161"/>
                <a:gd name="T11" fmla="*/ 157 h 158"/>
                <a:gd name="T12" fmla="*/ 109 w 161"/>
                <a:gd name="T13" fmla="*/ 155 h 158"/>
                <a:gd name="T14" fmla="*/ 126 w 161"/>
                <a:gd name="T15" fmla="*/ 141 h 158"/>
                <a:gd name="T16" fmla="*/ 107 w 161"/>
                <a:gd name="T17" fmla="*/ 79 h 158"/>
                <a:gd name="T18" fmla="*/ 114 w 161"/>
                <a:gd name="T19" fmla="*/ 52 h 158"/>
                <a:gd name="T20" fmla="*/ 53 w 161"/>
                <a:gd name="T21" fmla="*/ 0 h 158"/>
                <a:gd name="T22" fmla="*/ 37 w 161"/>
                <a:gd name="T23" fmla="*/ 29 h 158"/>
                <a:gd name="T24" fmla="*/ 31 w 161"/>
                <a:gd name="T25" fmla="*/ 18 h 158"/>
                <a:gd name="T26" fmla="*/ 27 w 161"/>
                <a:gd name="T27" fmla="*/ 29 h 158"/>
                <a:gd name="T28" fmla="*/ 27 w 161"/>
                <a:gd name="T29" fmla="*/ 0 h 158"/>
                <a:gd name="T30" fmla="*/ 11 w 161"/>
                <a:gd name="T31" fmla="*/ 0 h 158"/>
                <a:gd name="T32" fmla="*/ 12 w 161"/>
                <a:gd name="T33" fmla="*/ 21 h 158"/>
                <a:gd name="T34" fmla="*/ 14 w 161"/>
                <a:gd name="T35" fmla="*/ 34 h 158"/>
                <a:gd name="T36" fmla="*/ 0 w 161"/>
                <a:gd name="T37" fmla="*/ 50 h 1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1" h="158">
                  <a:moveTo>
                    <a:pt x="0" y="50"/>
                  </a:moveTo>
                  <a:lnTo>
                    <a:pt x="3" y="81"/>
                  </a:lnTo>
                  <a:lnTo>
                    <a:pt x="23" y="113"/>
                  </a:lnTo>
                  <a:lnTo>
                    <a:pt x="47" y="123"/>
                  </a:lnTo>
                  <a:lnTo>
                    <a:pt x="65" y="128"/>
                  </a:lnTo>
                  <a:lnTo>
                    <a:pt x="79" y="157"/>
                  </a:lnTo>
                  <a:lnTo>
                    <a:pt x="139" y="155"/>
                  </a:lnTo>
                  <a:lnTo>
                    <a:pt x="160" y="141"/>
                  </a:lnTo>
                  <a:lnTo>
                    <a:pt x="136" y="79"/>
                  </a:lnTo>
                  <a:lnTo>
                    <a:pt x="144" y="52"/>
                  </a:lnTo>
                  <a:lnTo>
                    <a:pt x="68" y="0"/>
                  </a:lnTo>
                  <a:lnTo>
                    <a:pt x="47" y="29"/>
                  </a:lnTo>
                  <a:lnTo>
                    <a:pt x="39" y="18"/>
                  </a:lnTo>
                  <a:lnTo>
                    <a:pt x="34" y="29"/>
                  </a:lnTo>
                  <a:lnTo>
                    <a:pt x="34" y="0"/>
                  </a:lnTo>
                  <a:lnTo>
                    <a:pt x="13" y="0"/>
                  </a:lnTo>
                  <a:lnTo>
                    <a:pt x="16" y="21"/>
                  </a:lnTo>
                  <a:lnTo>
                    <a:pt x="18" y="34"/>
                  </a:lnTo>
                  <a:lnTo>
                    <a:pt x="0" y="5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38" name="Freeform 402"/>
            <p:cNvSpPr>
              <a:spLocks/>
            </p:cNvSpPr>
            <p:nvPr/>
          </p:nvSpPr>
          <p:spPr bwMode="auto">
            <a:xfrm>
              <a:off x="3815" y="2531"/>
              <a:ext cx="98" cy="218"/>
            </a:xfrm>
            <a:custGeom>
              <a:avLst/>
              <a:gdLst>
                <a:gd name="T0" fmla="*/ 0 w 110"/>
                <a:gd name="T1" fmla="*/ 36 h 218"/>
                <a:gd name="T2" fmla="*/ 4 w 110"/>
                <a:gd name="T3" fmla="*/ 16 h 218"/>
                <a:gd name="T4" fmla="*/ 27 w 110"/>
                <a:gd name="T5" fmla="*/ 0 h 218"/>
                <a:gd name="T6" fmla="*/ 37 w 110"/>
                <a:gd name="T7" fmla="*/ 16 h 218"/>
                <a:gd name="T8" fmla="*/ 36 w 110"/>
                <a:gd name="T9" fmla="*/ 47 h 218"/>
                <a:gd name="T10" fmla="*/ 62 w 110"/>
                <a:gd name="T11" fmla="*/ 36 h 218"/>
                <a:gd name="T12" fmla="*/ 76 w 110"/>
                <a:gd name="T13" fmla="*/ 47 h 218"/>
                <a:gd name="T14" fmla="*/ 86 w 110"/>
                <a:gd name="T15" fmla="*/ 77 h 218"/>
                <a:gd name="T16" fmla="*/ 83 w 110"/>
                <a:gd name="T17" fmla="*/ 95 h 218"/>
                <a:gd name="T18" fmla="*/ 61 w 110"/>
                <a:gd name="T19" fmla="*/ 92 h 218"/>
                <a:gd name="T20" fmla="*/ 54 w 110"/>
                <a:gd name="T21" fmla="*/ 100 h 218"/>
                <a:gd name="T22" fmla="*/ 57 w 110"/>
                <a:gd name="T23" fmla="*/ 133 h 218"/>
                <a:gd name="T24" fmla="*/ 27 w 110"/>
                <a:gd name="T25" fmla="*/ 105 h 218"/>
                <a:gd name="T26" fmla="*/ 16 w 110"/>
                <a:gd name="T27" fmla="*/ 154 h 218"/>
                <a:gd name="T28" fmla="*/ 31 w 110"/>
                <a:gd name="T29" fmla="*/ 197 h 218"/>
                <a:gd name="T30" fmla="*/ 49 w 110"/>
                <a:gd name="T31" fmla="*/ 212 h 218"/>
                <a:gd name="T32" fmla="*/ 39 w 110"/>
                <a:gd name="T33" fmla="*/ 217 h 218"/>
                <a:gd name="T34" fmla="*/ 36 w 110"/>
                <a:gd name="T35" fmla="*/ 207 h 218"/>
                <a:gd name="T36" fmla="*/ 29 w 110"/>
                <a:gd name="T37" fmla="*/ 207 h 218"/>
                <a:gd name="T38" fmla="*/ 7 w 110"/>
                <a:gd name="T39" fmla="*/ 181 h 218"/>
                <a:gd name="T40" fmla="*/ 10 w 110"/>
                <a:gd name="T41" fmla="*/ 156 h 218"/>
                <a:gd name="T42" fmla="*/ 20 w 110"/>
                <a:gd name="T43" fmla="*/ 130 h 218"/>
                <a:gd name="T44" fmla="*/ 5 w 110"/>
                <a:gd name="T45" fmla="*/ 88 h 218"/>
                <a:gd name="T46" fmla="*/ 12 w 110"/>
                <a:gd name="T47" fmla="*/ 66 h 218"/>
                <a:gd name="T48" fmla="*/ 0 w 110"/>
                <a:gd name="T49" fmla="*/ 36 h 2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218">
                  <a:moveTo>
                    <a:pt x="0" y="36"/>
                  </a:moveTo>
                  <a:lnTo>
                    <a:pt x="5" y="16"/>
                  </a:lnTo>
                  <a:lnTo>
                    <a:pt x="34" y="0"/>
                  </a:lnTo>
                  <a:lnTo>
                    <a:pt x="46" y="16"/>
                  </a:lnTo>
                  <a:lnTo>
                    <a:pt x="45" y="47"/>
                  </a:lnTo>
                  <a:lnTo>
                    <a:pt x="79" y="36"/>
                  </a:lnTo>
                  <a:lnTo>
                    <a:pt x="95" y="47"/>
                  </a:lnTo>
                  <a:lnTo>
                    <a:pt x="109" y="77"/>
                  </a:lnTo>
                  <a:lnTo>
                    <a:pt x="104" y="95"/>
                  </a:lnTo>
                  <a:lnTo>
                    <a:pt x="77" y="92"/>
                  </a:lnTo>
                  <a:lnTo>
                    <a:pt x="69" y="100"/>
                  </a:lnTo>
                  <a:lnTo>
                    <a:pt x="72" y="133"/>
                  </a:lnTo>
                  <a:lnTo>
                    <a:pt x="34" y="105"/>
                  </a:lnTo>
                  <a:lnTo>
                    <a:pt x="20" y="154"/>
                  </a:lnTo>
                  <a:lnTo>
                    <a:pt x="39" y="197"/>
                  </a:lnTo>
                  <a:lnTo>
                    <a:pt x="62" y="212"/>
                  </a:lnTo>
                  <a:lnTo>
                    <a:pt x="49" y="217"/>
                  </a:lnTo>
                  <a:lnTo>
                    <a:pt x="45" y="207"/>
                  </a:lnTo>
                  <a:lnTo>
                    <a:pt x="37" y="207"/>
                  </a:lnTo>
                  <a:lnTo>
                    <a:pt x="9" y="181"/>
                  </a:lnTo>
                  <a:lnTo>
                    <a:pt x="12" y="156"/>
                  </a:lnTo>
                  <a:lnTo>
                    <a:pt x="25" y="130"/>
                  </a:lnTo>
                  <a:lnTo>
                    <a:pt x="7" y="88"/>
                  </a:lnTo>
                  <a:lnTo>
                    <a:pt x="15" y="66"/>
                  </a:lnTo>
                  <a:lnTo>
                    <a:pt x="0" y="3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39" name="Freeform 403"/>
            <p:cNvSpPr>
              <a:spLocks/>
            </p:cNvSpPr>
            <p:nvPr/>
          </p:nvSpPr>
          <p:spPr bwMode="auto">
            <a:xfrm>
              <a:off x="3815" y="2531"/>
              <a:ext cx="103" cy="224"/>
            </a:xfrm>
            <a:custGeom>
              <a:avLst/>
              <a:gdLst>
                <a:gd name="T0" fmla="*/ 0 w 116"/>
                <a:gd name="T1" fmla="*/ 37 h 224"/>
                <a:gd name="T2" fmla="*/ 4 w 116"/>
                <a:gd name="T3" fmla="*/ 16 h 224"/>
                <a:gd name="T4" fmla="*/ 28 w 116"/>
                <a:gd name="T5" fmla="*/ 0 h 224"/>
                <a:gd name="T6" fmla="*/ 39 w 116"/>
                <a:gd name="T7" fmla="*/ 16 h 224"/>
                <a:gd name="T8" fmla="*/ 37 w 116"/>
                <a:gd name="T9" fmla="*/ 48 h 224"/>
                <a:gd name="T10" fmla="*/ 66 w 116"/>
                <a:gd name="T11" fmla="*/ 37 h 224"/>
                <a:gd name="T12" fmla="*/ 79 w 116"/>
                <a:gd name="T13" fmla="*/ 48 h 224"/>
                <a:gd name="T14" fmla="*/ 91 w 116"/>
                <a:gd name="T15" fmla="*/ 79 h 224"/>
                <a:gd name="T16" fmla="*/ 87 w 116"/>
                <a:gd name="T17" fmla="*/ 98 h 224"/>
                <a:gd name="T18" fmla="*/ 64 w 116"/>
                <a:gd name="T19" fmla="*/ 95 h 224"/>
                <a:gd name="T20" fmla="*/ 58 w 116"/>
                <a:gd name="T21" fmla="*/ 103 h 224"/>
                <a:gd name="T22" fmla="*/ 59 w 116"/>
                <a:gd name="T23" fmla="*/ 137 h 224"/>
                <a:gd name="T24" fmla="*/ 28 w 116"/>
                <a:gd name="T25" fmla="*/ 108 h 224"/>
                <a:gd name="T26" fmla="*/ 17 w 116"/>
                <a:gd name="T27" fmla="*/ 158 h 224"/>
                <a:gd name="T28" fmla="*/ 32 w 116"/>
                <a:gd name="T29" fmla="*/ 202 h 224"/>
                <a:gd name="T30" fmla="*/ 52 w 116"/>
                <a:gd name="T31" fmla="*/ 218 h 224"/>
                <a:gd name="T32" fmla="*/ 41 w 116"/>
                <a:gd name="T33" fmla="*/ 223 h 224"/>
                <a:gd name="T34" fmla="*/ 37 w 116"/>
                <a:gd name="T35" fmla="*/ 213 h 224"/>
                <a:gd name="T36" fmla="*/ 31 w 116"/>
                <a:gd name="T37" fmla="*/ 213 h 224"/>
                <a:gd name="T38" fmla="*/ 8 w 116"/>
                <a:gd name="T39" fmla="*/ 186 h 224"/>
                <a:gd name="T40" fmla="*/ 11 w 116"/>
                <a:gd name="T41" fmla="*/ 160 h 224"/>
                <a:gd name="T42" fmla="*/ 20 w 116"/>
                <a:gd name="T43" fmla="*/ 134 h 224"/>
                <a:gd name="T44" fmla="*/ 5 w 116"/>
                <a:gd name="T45" fmla="*/ 90 h 224"/>
                <a:gd name="T46" fmla="*/ 12 w 116"/>
                <a:gd name="T47" fmla="*/ 68 h 224"/>
                <a:gd name="T48" fmla="*/ 0 w 116"/>
                <a:gd name="T49" fmla="*/ 37 h 2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6" h="224">
                  <a:moveTo>
                    <a:pt x="0" y="37"/>
                  </a:moveTo>
                  <a:lnTo>
                    <a:pt x="5" y="16"/>
                  </a:lnTo>
                  <a:lnTo>
                    <a:pt x="36" y="0"/>
                  </a:lnTo>
                  <a:lnTo>
                    <a:pt x="49" y="16"/>
                  </a:lnTo>
                  <a:lnTo>
                    <a:pt x="47" y="48"/>
                  </a:lnTo>
                  <a:lnTo>
                    <a:pt x="83" y="37"/>
                  </a:lnTo>
                  <a:lnTo>
                    <a:pt x="100" y="48"/>
                  </a:lnTo>
                  <a:lnTo>
                    <a:pt x="115" y="79"/>
                  </a:lnTo>
                  <a:lnTo>
                    <a:pt x="110" y="98"/>
                  </a:lnTo>
                  <a:lnTo>
                    <a:pt x="81" y="95"/>
                  </a:lnTo>
                  <a:lnTo>
                    <a:pt x="73" y="103"/>
                  </a:lnTo>
                  <a:lnTo>
                    <a:pt x="76" y="137"/>
                  </a:lnTo>
                  <a:lnTo>
                    <a:pt x="36" y="108"/>
                  </a:lnTo>
                  <a:lnTo>
                    <a:pt x="21" y="158"/>
                  </a:lnTo>
                  <a:lnTo>
                    <a:pt x="41" y="202"/>
                  </a:lnTo>
                  <a:lnTo>
                    <a:pt x="65" y="218"/>
                  </a:lnTo>
                  <a:lnTo>
                    <a:pt x="52" y="223"/>
                  </a:lnTo>
                  <a:lnTo>
                    <a:pt x="47" y="213"/>
                  </a:lnTo>
                  <a:lnTo>
                    <a:pt x="39" y="213"/>
                  </a:lnTo>
                  <a:lnTo>
                    <a:pt x="10" y="186"/>
                  </a:lnTo>
                  <a:lnTo>
                    <a:pt x="13" y="160"/>
                  </a:lnTo>
                  <a:lnTo>
                    <a:pt x="26" y="134"/>
                  </a:lnTo>
                  <a:lnTo>
                    <a:pt x="7" y="90"/>
                  </a:lnTo>
                  <a:lnTo>
                    <a:pt x="16" y="68"/>
                  </a:lnTo>
                  <a:lnTo>
                    <a:pt x="0" y="3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40" name="Freeform 404"/>
            <p:cNvSpPr>
              <a:spLocks/>
            </p:cNvSpPr>
            <p:nvPr/>
          </p:nvSpPr>
          <p:spPr bwMode="auto">
            <a:xfrm>
              <a:off x="2535" y="2673"/>
              <a:ext cx="24" cy="71"/>
            </a:xfrm>
            <a:custGeom>
              <a:avLst/>
              <a:gdLst>
                <a:gd name="T0" fmla="*/ 0 w 27"/>
                <a:gd name="T1" fmla="*/ 0 h 71"/>
                <a:gd name="T2" fmla="*/ 11 w 27"/>
                <a:gd name="T3" fmla="*/ 3 h 71"/>
                <a:gd name="T4" fmla="*/ 20 w 27"/>
                <a:gd name="T5" fmla="*/ 67 h 71"/>
                <a:gd name="T6" fmla="*/ 16 w 27"/>
                <a:gd name="T7" fmla="*/ 70 h 71"/>
                <a:gd name="T8" fmla="*/ 0 w 27"/>
                <a:gd name="T9" fmla="*/ 0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71">
                  <a:moveTo>
                    <a:pt x="0" y="0"/>
                  </a:moveTo>
                  <a:lnTo>
                    <a:pt x="13" y="3"/>
                  </a:lnTo>
                  <a:lnTo>
                    <a:pt x="26" y="67"/>
                  </a:lnTo>
                  <a:lnTo>
                    <a:pt x="20" y="70"/>
                  </a:lnTo>
                  <a:lnTo>
                    <a:pt x="0"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41" name="Freeform 405"/>
            <p:cNvSpPr>
              <a:spLocks/>
            </p:cNvSpPr>
            <p:nvPr/>
          </p:nvSpPr>
          <p:spPr bwMode="auto">
            <a:xfrm>
              <a:off x="2535" y="2673"/>
              <a:ext cx="30" cy="77"/>
            </a:xfrm>
            <a:custGeom>
              <a:avLst/>
              <a:gdLst>
                <a:gd name="T0" fmla="*/ 0 w 33"/>
                <a:gd name="T1" fmla="*/ 0 h 77"/>
                <a:gd name="T2" fmla="*/ 14 w 33"/>
                <a:gd name="T3" fmla="*/ 3 h 77"/>
                <a:gd name="T4" fmla="*/ 26 w 33"/>
                <a:gd name="T5" fmla="*/ 73 h 77"/>
                <a:gd name="T6" fmla="*/ 20 w 33"/>
                <a:gd name="T7" fmla="*/ 76 h 77"/>
                <a:gd name="T8" fmla="*/ 0 w 33"/>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77">
                  <a:moveTo>
                    <a:pt x="0" y="0"/>
                  </a:moveTo>
                  <a:lnTo>
                    <a:pt x="16" y="3"/>
                  </a:lnTo>
                  <a:lnTo>
                    <a:pt x="32" y="73"/>
                  </a:lnTo>
                  <a:lnTo>
                    <a:pt x="24" y="7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42" name="Freeform 406"/>
            <p:cNvSpPr>
              <a:spLocks/>
            </p:cNvSpPr>
            <p:nvPr/>
          </p:nvSpPr>
          <p:spPr bwMode="auto">
            <a:xfrm>
              <a:off x="3205" y="2450"/>
              <a:ext cx="63" cy="45"/>
            </a:xfrm>
            <a:custGeom>
              <a:avLst/>
              <a:gdLst>
                <a:gd name="T0" fmla="*/ 0 w 71"/>
                <a:gd name="T1" fmla="*/ 18 h 45"/>
                <a:gd name="T2" fmla="*/ 4 w 71"/>
                <a:gd name="T3" fmla="*/ 17 h 45"/>
                <a:gd name="T4" fmla="*/ 9 w 71"/>
                <a:gd name="T5" fmla="*/ 26 h 45"/>
                <a:gd name="T6" fmla="*/ 30 w 71"/>
                <a:gd name="T7" fmla="*/ 26 h 45"/>
                <a:gd name="T8" fmla="*/ 52 w 71"/>
                <a:gd name="T9" fmla="*/ 0 h 45"/>
                <a:gd name="T10" fmla="*/ 55 w 71"/>
                <a:gd name="T11" fmla="*/ 14 h 45"/>
                <a:gd name="T12" fmla="*/ 50 w 71"/>
                <a:gd name="T13" fmla="*/ 14 h 45"/>
                <a:gd name="T14" fmla="*/ 52 w 71"/>
                <a:gd name="T15" fmla="*/ 26 h 45"/>
                <a:gd name="T16" fmla="*/ 45 w 71"/>
                <a:gd name="T17" fmla="*/ 44 h 45"/>
                <a:gd name="T18" fmla="*/ 11 w 71"/>
                <a:gd name="T19" fmla="*/ 41 h 45"/>
                <a:gd name="T20" fmla="*/ 0 w 71"/>
                <a:gd name="T21" fmla="*/ 18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 h="45">
                  <a:moveTo>
                    <a:pt x="0" y="18"/>
                  </a:moveTo>
                  <a:lnTo>
                    <a:pt x="5" y="17"/>
                  </a:lnTo>
                  <a:lnTo>
                    <a:pt x="11" y="26"/>
                  </a:lnTo>
                  <a:lnTo>
                    <a:pt x="38" y="26"/>
                  </a:lnTo>
                  <a:lnTo>
                    <a:pt x="67" y="0"/>
                  </a:lnTo>
                  <a:lnTo>
                    <a:pt x="70" y="14"/>
                  </a:lnTo>
                  <a:lnTo>
                    <a:pt x="63" y="14"/>
                  </a:lnTo>
                  <a:lnTo>
                    <a:pt x="67" y="26"/>
                  </a:lnTo>
                  <a:lnTo>
                    <a:pt x="58" y="44"/>
                  </a:lnTo>
                  <a:lnTo>
                    <a:pt x="14" y="41"/>
                  </a:lnTo>
                  <a:lnTo>
                    <a:pt x="0" y="18"/>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43" name="Freeform 407"/>
            <p:cNvSpPr>
              <a:spLocks/>
            </p:cNvSpPr>
            <p:nvPr/>
          </p:nvSpPr>
          <p:spPr bwMode="auto">
            <a:xfrm>
              <a:off x="3205" y="2450"/>
              <a:ext cx="68" cy="51"/>
            </a:xfrm>
            <a:custGeom>
              <a:avLst/>
              <a:gdLst>
                <a:gd name="T0" fmla="*/ 0 w 77"/>
                <a:gd name="T1" fmla="*/ 21 h 51"/>
                <a:gd name="T2" fmla="*/ 4 w 77"/>
                <a:gd name="T3" fmla="*/ 19 h 51"/>
                <a:gd name="T4" fmla="*/ 10 w 77"/>
                <a:gd name="T5" fmla="*/ 29 h 51"/>
                <a:gd name="T6" fmla="*/ 32 w 77"/>
                <a:gd name="T7" fmla="*/ 29 h 51"/>
                <a:gd name="T8" fmla="*/ 57 w 77"/>
                <a:gd name="T9" fmla="*/ 0 h 51"/>
                <a:gd name="T10" fmla="*/ 59 w 77"/>
                <a:gd name="T11" fmla="*/ 16 h 51"/>
                <a:gd name="T12" fmla="*/ 53 w 77"/>
                <a:gd name="T13" fmla="*/ 16 h 51"/>
                <a:gd name="T14" fmla="*/ 57 w 77"/>
                <a:gd name="T15" fmla="*/ 29 h 51"/>
                <a:gd name="T16" fmla="*/ 49 w 77"/>
                <a:gd name="T17" fmla="*/ 50 h 51"/>
                <a:gd name="T18" fmla="*/ 11 w 77"/>
                <a:gd name="T19" fmla="*/ 47 h 51"/>
                <a:gd name="T20" fmla="*/ 0 w 77"/>
                <a:gd name="T21" fmla="*/ 21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51">
                  <a:moveTo>
                    <a:pt x="0" y="21"/>
                  </a:moveTo>
                  <a:lnTo>
                    <a:pt x="5" y="19"/>
                  </a:lnTo>
                  <a:lnTo>
                    <a:pt x="12" y="29"/>
                  </a:lnTo>
                  <a:lnTo>
                    <a:pt x="41" y="29"/>
                  </a:lnTo>
                  <a:lnTo>
                    <a:pt x="73" y="0"/>
                  </a:lnTo>
                  <a:lnTo>
                    <a:pt x="76" y="16"/>
                  </a:lnTo>
                  <a:lnTo>
                    <a:pt x="68" y="16"/>
                  </a:lnTo>
                  <a:lnTo>
                    <a:pt x="73" y="29"/>
                  </a:lnTo>
                  <a:lnTo>
                    <a:pt x="63" y="50"/>
                  </a:lnTo>
                  <a:lnTo>
                    <a:pt x="15" y="47"/>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44" name="Freeform 408"/>
            <p:cNvSpPr>
              <a:spLocks/>
            </p:cNvSpPr>
            <p:nvPr/>
          </p:nvSpPr>
          <p:spPr bwMode="auto">
            <a:xfrm>
              <a:off x="2633" y="2269"/>
              <a:ext cx="47" cy="108"/>
            </a:xfrm>
            <a:custGeom>
              <a:avLst/>
              <a:gdLst>
                <a:gd name="T0" fmla="*/ 0 w 53"/>
                <a:gd name="T1" fmla="*/ 47 h 108"/>
                <a:gd name="T2" fmla="*/ 10 w 53"/>
                <a:gd name="T3" fmla="*/ 40 h 108"/>
                <a:gd name="T4" fmla="*/ 15 w 53"/>
                <a:gd name="T5" fmla="*/ 3 h 108"/>
                <a:gd name="T6" fmla="*/ 38 w 53"/>
                <a:gd name="T7" fmla="*/ 0 h 108"/>
                <a:gd name="T8" fmla="*/ 33 w 53"/>
                <a:gd name="T9" fmla="*/ 13 h 108"/>
                <a:gd name="T10" fmla="*/ 38 w 53"/>
                <a:gd name="T11" fmla="*/ 29 h 108"/>
                <a:gd name="T12" fmla="*/ 27 w 53"/>
                <a:gd name="T13" fmla="*/ 47 h 108"/>
                <a:gd name="T14" fmla="*/ 41 w 53"/>
                <a:gd name="T15" fmla="*/ 62 h 108"/>
                <a:gd name="T16" fmla="*/ 23 w 53"/>
                <a:gd name="T17" fmla="*/ 107 h 108"/>
                <a:gd name="T18" fmla="*/ 19 w 53"/>
                <a:gd name="T19" fmla="*/ 78 h 108"/>
                <a:gd name="T20" fmla="*/ 0 w 53"/>
                <a:gd name="T21" fmla="*/ 47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108">
                  <a:moveTo>
                    <a:pt x="0" y="47"/>
                  </a:moveTo>
                  <a:lnTo>
                    <a:pt x="12" y="40"/>
                  </a:lnTo>
                  <a:lnTo>
                    <a:pt x="19" y="3"/>
                  </a:lnTo>
                  <a:lnTo>
                    <a:pt x="49" y="0"/>
                  </a:lnTo>
                  <a:lnTo>
                    <a:pt x="42" y="13"/>
                  </a:lnTo>
                  <a:lnTo>
                    <a:pt x="49" y="29"/>
                  </a:lnTo>
                  <a:lnTo>
                    <a:pt x="35" y="47"/>
                  </a:lnTo>
                  <a:lnTo>
                    <a:pt x="52" y="62"/>
                  </a:lnTo>
                  <a:lnTo>
                    <a:pt x="29" y="107"/>
                  </a:lnTo>
                  <a:lnTo>
                    <a:pt x="24" y="78"/>
                  </a:lnTo>
                  <a:lnTo>
                    <a:pt x="0" y="47"/>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45" name="Freeform 409"/>
            <p:cNvSpPr>
              <a:spLocks/>
            </p:cNvSpPr>
            <p:nvPr/>
          </p:nvSpPr>
          <p:spPr bwMode="auto">
            <a:xfrm>
              <a:off x="2633" y="2269"/>
              <a:ext cx="52" cy="114"/>
            </a:xfrm>
            <a:custGeom>
              <a:avLst/>
              <a:gdLst>
                <a:gd name="T0" fmla="*/ 0 w 59"/>
                <a:gd name="T1" fmla="*/ 50 h 114"/>
                <a:gd name="T2" fmla="*/ 10 w 59"/>
                <a:gd name="T3" fmla="*/ 42 h 114"/>
                <a:gd name="T4" fmla="*/ 17 w 59"/>
                <a:gd name="T5" fmla="*/ 3 h 114"/>
                <a:gd name="T6" fmla="*/ 42 w 59"/>
                <a:gd name="T7" fmla="*/ 0 h 114"/>
                <a:gd name="T8" fmla="*/ 36 w 59"/>
                <a:gd name="T9" fmla="*/ 14 h 114"/>
                <a:gd name="T10" fmla="*/ 42 w 59"/>
                <a:gd name="T11" fmla="*/ 31 h 114"/>
                <a:gd name="T12" fmla="*/ 30 w 59"/>
                <a:gd name="T13" fmla="*/ 50 h 114"/>
                <a:gd name="T14" fmla="*/ 45 w 59"/>
                <a:gd name="T15" fmla="*/ 66 h 114"/>
                <a:gd name="T16" fmla="*/ 25 w 59"/>
                <a:gd name="T17" fmla="*/ 113 h 114"/>
                <a:gd name="T18" fmla="*/ 21 w 59"/>
                <a:gd name="T19" fmla="*/ 82 h 114"/>
                <a:gd name="T20" fmla="*/ 0 w 59"/>
                <a:gd name="T21" fmla="*/ 50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 h="114">
                  <a:moveTo>
                    <a:pt x="0" y="50"/>
                  </a:moveTo>
                  <a:lnTo>
                    <a:pt x="13" y="42"/>
                  </a:lnTo>
                  <a:lnTo>
                    <a:pt x="21" y="3"/>
                  </a:lnTo>
                  <a:lnTo>
                    <a:pt x="55" y="0"/>
                  </a:lnTo>
                  <a:lnTo>
                    <a:pt x="47" y="14"/>
                  </a:lnTo>
                  <a:lnTo>
                    <a:pt x="55" y="31"/>
                  </a:lnTo>
                  <a:lnTo>
                    <a:pt x="39" y="50"/>
                  </a:lnTo>
                  <a:lnTo>
                    <a:pt x="58" y="66"/>
                  </a:lnTo>
                  <a:lnTo>
                    <a:pt x="32" y="113"/>
                  </a:lnTo>
                  <a:lnTo>
                    <a:pt x="27" y="82"/>
                  </a:lnTo>
                  <a:lnTo>
                    <a:pt x="0" y="5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46" name="Freeform 410"/>
            <p:cNvSpPr>
              <a:spLocks/>
            </p:cNvSpPr>
            <p:nvPr/>
          </p:nvSpPr>
          <p:spPr bwMode="auto">
            <a:xfrm>
              <a:off x="2877" y="2185"/>
              <a:ext cx="33" cy="27"/>
            </a:xfrm>
            <a:custGeom>
              <a:avLst/>
              <a:gdLst>
                <a:gd name="T0" fmla="*/ 0 w 37"/>
                <a:gd name="T1" fmla="*/ 17 h 27"/>
                <a:gd name="T2" fmla="*/ 4 w 37"/>
                <a:gd name="T3" fmla="*/ 2 h 27"/>
                <a:gd name="T4" fmla="*/ 20 w 37"/>
                <a:gd name="T5" fmla="*/ 0 h 27"/>
                <a:gd name="T6" fmla="*/ 29 w 37"/>
                <a:gd name="T7" fmla="*/ 13 h 27"/>
                <a:gd name="T8" fmla="*/ 15 w 37"/>
                <a:gd name="T9" fmla="*/ 13 h 27"/>
                <a:gd name="T10" fmla="*/ 3 w 37"/>
                <a:gd name="T11" fmla="*/ 26 h 27"/>
                <a:gd name="T12" fmla="*/ 7 w 37"/>
                <a:gd name="T13" fmla="*/ 17 h 27"/>
                <a:gd name="T14" fmla="*/ 0 w 37"/>
                <a:gd name="T15" fmla="*/ 17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27">
                  <a:moveTo>
                    <a:pt x="0" y="17"/>
                  </a:moveTo>
                  <a:lnTo>
                    <a:pt x="5" y="2"/>
                  </a:lnTo>
                  <a:lnTo>
                    <a:pt x="25" y="0"/>
                  </a:lnTo>
                  <a:lnTo>
                    <a:pt x="36" y="13"/>
                  </a:lnTo>
                  <a:lnTo>
                    <a:pt x="19" y="13"/>
                  </a:lnTo>
                  <a:lnTo>
                    <a:pt x="3" y="26"/>
                  </a:lnTo>
                  <a:lnTo>
                    <a:pt x="9" y="17"/>
                  </a:lnTo>
                  <a:lnTo>
                    <a:pt x="0" y="17"/>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47" name="Freeform 411"/>
            <p:cNvSpPr>
              <a:spLocks/>
            </p:cNvSpPr>
            <p:nvPr/>
          </p:nvSpPr>
          <p:spPr bwMode="auto">
            <a:xfrm>
              <a:off x="2877" y="2185"/>
              <a:ext cx="39" cy="33"/>
            </a:xfrm>
            <a:custGeom>
              <a:avLst/>
              <a:gdLst>
                <a:gd name="T0" fmla="*/ 0 w 43"/>
                <a:gd name="T1" fmla="*/ 21 h 33"/>
                <a:gd name="T2" fmla="*/ 5 w 43"/>
                <a:gd name="T3" fmla="*/ 3 h 33"/>
                <a:gd name="T4" fmla="*/ 24 w 43"/>
                <a:gd name="T5" fmla="*/ 0 h 33"/>
                <a:gd name="T6" fmla="*/ 34 w 43"/>
                <a:gd name="T7" fmla="*/ 16 h 33"/>
                <a:gd name="T8" fmla="*/ 18 w 43"/>
                <a:gd name="T9" fmla="*/ 16 h 33"/>
                <a:gd name="T10" fmla="*/ 3 w 43"/>
                <a:gd name="T11" fmla="*/ 32 h 33"/>
                <a:gd name="T12" fmla="*/ 9 w 43"/>
                <a:gd name="T13" fmla="*/ 21 h 33"/>
                <a:gd name="T14" fmla="*/ 0 w 43"/>
                <a:gd name="T15" fmla="*/ 21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33">
                  <a:moveTo>
                    <a:pt x="0" y="21"/>
                  </a:moveTo>
                  <a:lnTo>
                    <a:pt x="6" y="3"/>
                  </a:lnTo>
                  <a:lnTo>
                    <a:pt x="29" y="0"/>
                  </a:lnTo>
                  <a:lnTo>
                    <a:pt x="42" y="16"/>
                  </a:lnTo>
                  <a:lnTo>
                    <a:pt x="22" y="16"/>
                  </a:lnTo>
                  <a:lnTo>
                    <a:pt x="3" y="32"/>
                  </a:lnTo>
                  <a:lnTo>
                    <a:pt x="11" y="21"/>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48" name="Freeform 412"/>
            <p:cNvSpPr>
              <a:spLocks/>
            </p:cNvSpPr>
            <p:nvPr/>
          </p:nvSpPr>
          <p:spPr bwMode="auto">
            <a:xfrm>
              <a:off x="2880" y="2183"/>
              <a:ext cx="238" cy="97"/>
            </a:xfrm>
            <a:custGeom>
              <a:avLst/>
              <a:gdLst>
                <a:gd name="T0" fmla="*/ 0 w 268"/>
                <a:gd name="T1" fmla="*/ 34 h 97"/>
                <a:gd name="T2" fmla="*/ 11 w 268"/>
                <a:gd name="T3" fmla="*/ 59 h 97"/>
                <a:gd name="T4" fmla="*/ 3 w 268"/>
                <a:gd name="T5" fmla="*/ 59 h 97"/>
                <a:gd name="T6" fmla="*/ 11 w 268"/>
                <a:gd name="T7" fmla="*/ 66 h 97"/>
                <a:gd name="T8" fmla="*/ 15 w 268"/>
                <a:gd name="T9" fmla="*/ 81 h 97"/>
                <a:gd name="T10" fmla="*/ 24 w 268"/>
                <a:gd name="T11" fmla="*/ 81 h 97"/>
                <a:gd name="T12" fmla="*/ 15 w 268"/>
                <a:gd name="T13" fmla="*/ 87 h 97"/>
                <a:gd name="T14" fmla="*/ 28 w 268"/>
                <a:gd name="T15" fmla="*/ 84 h 97"/>
                <a:gd name="T16" fmla="*/ 41 w 268"/>
                <a:gd name="T17" fmla="*/ 94 h 97"/>
                <a:gd name="T18" fmla="*/ 54 w 268"/>
                <a:gd name="T19" fmla="*/ 84 h 97"/>
                <a:gd name="T20" fmla="*/ 75 w 268"/>
                <a:gd name="T21" fmla="*/ 96 h 97"/>
                <a:gd name="T22" fmla="*/ 114 w 268"/>
                <a:gd name="T23" fmla="*/ 84 h 97"/>
                <a:gd name="T24" fmla="*/ 111 w 268"/>
                <a:gd name="T25" fmla="*/ 96 h 97"/>
                <a:gd name="T26" fmla="*/ 120 w 268"/>
                <a:gd name="T27" fmla="*/ 84 h 97"/>
                <a:gd name="T28" fmla="*/ 185 w 268"/>
                <a:gd name="T29" fmla="*/ 78 h 97"/>
                <a:gd name="T30" fmla="*/ 210 w 268"/>
                <a:gd name="T31" fmla="*/ 76 h 97"/>
                <a:gd name="T32" fmla="*/ 204 w 268"/>
                <a:gd name="T33" fmla="*/ 44 h 97"/>
                <a:gd name="T34" fmla="*/ 208 w 268"/>
                <a:gd name="T35" fmla="*/ 37 h 97"/>
                <a:gd name="T36" fmla="*/ 188 w 268"/>
                <a:gd name="T37" fmla="*/ 7 h 97"/>
                <a:gd name="T38" fmla="*/ 173 w 268"/>
                <a:gd name="T39" fmla="*/ 7 h 97"/>
                <a:gd name="T40" fmla="*/ 133 w 268"/>
                <a:gd name="T41" fmla="*/ 17 h 97"/>
                <a:gd name="T42" fmla="*/ 101 w 268"/>
                <a:gd name="T43" fmla="*/ 0 h 97"/>
                <a:gd name="T44" fmla="*/ 83 w 268"/>
                <a:gd name="T45" fmla="*/ 0 h 97"/>
                <a:gd name="T46" fmla="*/ 56 w 268"/>
                <a:gd name="T47" fmla="*/ 17 h 97"/>
                <a:gd name="T48" fmla="*/ 35 w 268"/>
                <a:gd name="T49" fmla="*/ 12 h 97"/>
                <a:gd name="T50" fmla="*/ 41 w 268"/>
                <a:gd name="T51" fmla="*/ 20 h 97"/>
                <a:gd name="T52" fmla="*/ 0 w 268"/>
                <a:gd name="T53" fmla="*/ 34 h 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68" h="97">
                  <a:moveTo>
                    <a:pt x="0" y="34"/>
                  </a:moveTo>
                  <a:lnTo>
                    <a:pt x="13" y="59"/>
                  </a:lnTo>
                  <a:lnTo>
                    <a:pt x="3" y="59"/>
                  </a:lnTo>
                  <a:lnTo>
                    <a:pt x="13" y="66"/>
                  </a:lnTo>
                  <a:lnTo>
                    <a:pt x="19" y="81"/>
                  </a:lnTo>
                  <a:lnTo>
                    <a:pt x="30" y="81"/>
                  </a:lnTo>
                  <a:lnTo>
                    <a:pt x="19" y="87"/>
                  </a:lnTo>
                  <a:lnTo>
                    <a:pt x="36" y="84"/>
                  </a:lnTo>
                  <a:lnTo>
                    <a:pt x="52" y="94"/>
                  </a:lnTo>
                  <a:lnTo>
                    <a:pt x="69" y="84"/>
                  </a:lnTo>
                  <a:lnTo>
                    <a:pt x="95" y="96"/>
                  </a:lnTo>
                  <a:lnTo>
                    <a:pt x="144" y="84"/>
                  </a:lnTo>
                  <a:lnTo>
                    <a:pt x="141" y="96"/>
                  </a:lnTo>
                  <a:lnTo>
                    <a:pt x="152" y="84"/>
                  </a:lnTo>
                  <a:lnTo>
                    <a:pt x="234" y="78"/>
                  </a:lnTo>
                  <a:lnTo>
                    <a:pt x="267" y="76"/>
                  </a:lnTo>
                  <a:lnTo>
                    <a:pt x="259" y="44"/>
                  </a:lnTo>
                  <a:lnTo>
                    <a:pt x="264" y="37"/>
                  </a:lnTo>
                  <a:lnTo>
                    <a:pt x="239" y="7"/>
                  </a:lnTo>
                  <a:lnTo>
                    <a:pt x="220" y="7"/>
                  </a:lnTo>
                  <a:lnTo>
                    <a:pt x="169" y="17"/>
                  </a:lnTo>
                  <a:lnTo>
                    <a:pt x="128" y="0"/>
                  </a:lnTo>
                  <a:lnTo>
                    <a:pt x="105" y="0"/>
                  </a:lnTo>
                  <a:lnTo>
                    <a:pt x="71" y="17"/>
                  </a:lnTo>
                  <a:lnTo>
                    <a:pt x="44" y="12"/>
                  </a:lnTo>
                  <a:lnTo>
                    <a:pt x="52" y="20"/>
                  </a:lnTo>
                  <a:lnTo>
                    <a:pt x="0" y="34"/>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49" name="Freeform 413"/>
            <p:cNvSpPr>
              <a:spLocks/>
            </p:cNvSpPr>
            <p:nvPr/>
          </p:nvSpPr>
          <p:spPr bwMode="auto">
            <a:xfrm>
              <a:off x="2880" y="2183"/>
              <a:ext cx="244" cy="103"/>
            </a:xfrm>
            <a:custGeom>
              <a:avLst/>
              <a:gdLst>
                <a:gd name="T0" fmla="*/ 0 w 274"/>
                <a:gd name="T1" fmla="*/ 36 h 103"/>
                <a:gd name="T2" fmla="*/ 11 w 274"/>
                <a:gd name="T3" fmla="*/ 63 h 103"/>
                <a:gd name="T4" fmla="*/ 3 w 274"/>
                <a:gd name="T5" fmla="*/ 63 h 103"/>
                <a:gd name="T6" fmla="*/ 11 w 274"/>
                <a:gd name="T7" fmla="*/ 70 h 103"/>
                <a:gd name="T8" fmla="*/ 15 w 274"/>
                <a:gd name="T9" fmla="*/ 86 h 103"/>
                <a:gd name="T10" fmla="*/ 25 w 274"/>
                <a:gd name="T11" fmla="*/ 86 h 103"/>
                <a:gd name="T12" fmla="*/ 15 w 274"/>
                <a:gd name="T13" fmla="*/ 92 h 103"/>
                <a:gd name="T14" fmla="*/ 29 w 274"/>
                <a:gd name="T15" fmla="*/ 89 h 103"/>
                <a:gd name="T16" fmla="*/ 42 w 274"/>
                <a:gd name="T17" fmla="*/ 100 h 103"/>
                <a:gd name="T18" fmla="*/ 56 w 274"/>
                <a:gd name="T19" fmla="*/ 89 h 103"/>
                <a:gd name="T20" fmla="*/ 77 w 274"/>
                <a:gd name="T21" fmla="*/ 102 h 103"/>
                <a:gd name="T22" fmla="*/ 117 w 274"/>
                <a:gd name="T23" fmla="*/ 89 h 103"/>
                <a:gd name="T24" fmla="*/ 114 w 274"/>
                <a:gd name="T25" fmla="*/ 102 h 103"/>
                <a:gd name="T26" fmla="*/ 123 w 274"/>
                <a:gd name="T27" fmla="*/ 89 h 103"/>
                <a:gd name="T28" fmla="*/ 190 w 274"/>
                <a:gd name="T29" fmla="*/ 83 h 103"/>
                <a:gd name="T30" fmla="*/ 216 w 274"/>
                <a:gd name="T31" fmla="*/ 81 h 103"/>
                <a:gd name="T32" fmla="*/ 210 w 274"/>
                <a:gd name="T33" fmla="*/ 47 h 103"/>
                <a:gd name="T34" fmla="*/ 214 w 274"/>
                <a:gd name="T35" fmla="*/ 39 h 103"/>
                <a:gd name="T36" fmla="*/ 193 w 274"/>
                <a:gd name="T37" fmla="*/ 7 h 103"/>
                <a:gd name="T38" fmla="*/ 178 w 274"/>
                <a:gd name="T39" fmla="*/ 7 h 103"/>
                <a:gd name="T40" fmla="*/ 137 w 274"/>
                <a:gd name="T41" fmla="*/ 18 h 103"/>
                <a:gd name="T42" fmla="*/ 104 w 274"/>
                <a:gd name="T43" fmla="*/ 0 h 103"/>
                <a:gd name="T44" fmla="*/ 85 w 274"/>
                <a:gd name="T45" fmla="*/ 0 h 103"/>
                <a:gd name="T46" fmla="*/ 58 w 274"/>
                <a:gd name="T47" fmla="*/ 18 h 103"/>
                <a:gd name="T48" fmla="*/ 36 w 274"/>
                <a:gd name="T49" fmla="*/ 13 h 103"/>
                <a:gd name="T50" fmla="*/ 42 w 274"/>
                <a:gd name="T51" fmla="*/ 21 h 103"/>
                <a:gd name="T52" fmla="*/ 0 w 274"/>
                <a:gd name="T53" fmla="*/ 36 h 1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4" h="103">
                  <a:moveTo>
                    <a:pt x="0" y="36"/>
                  </a:moveTo>
                  <a:lnTo>
                    <a:pt x="13" y="63"/>
                  </a:lnTo>
                  <a:lnTo>
                    <a:pt x="3" y="63"/>
                  </a:lnTo>
                  <a:lnTo>
                    <a:pt x="13" y="70"/>
                  </a:lnTo>
                  <a:lnTo>
                    <a:pt x="19" y="86"/>
                  </a:lnTo>
                  <a:lnTo>
                    <a:pt x="31" y="86"/>
                  </a:lnTo>
                  <a:lnTo>
                    <a:pt x="19" y="92"/>
                  </a:lnTo>
                  <a:lnTo>
                    <a:pt x="37" y="89"/>
                  </a:lnTo>
                  <a:lnTo>
                    <a:pt x="53" y="100"/>
                  </a:lnTo>
                  <a:lnTo>
                    <a:pt x="71" y="89"/>
                  </a:lnTo>
                  <a:lnTo>
                    <a:pt x="97" y="102"/>
                  </a:lnTo>
                  <a:lnTo>
                    <a:pt x="147" y="89"/>
                  </a:lnTo>
                  <a:lnTo>
                    <a:pt x="144" y="102"/>
                  </a:lnTo>
                  <a:lnTo>
                    <a:pt x="155" y="89"/>
                  </a:lnTo>
                  <a:lnTo>
                    <a:pt x="239" y="83"/>
                  </a:lnTo>
                  <a:lnTo>
                    <a:pt x="273" y="81"/>
                  </a:lnTo>
                  <a:lnTo>
                    <a:pt x="265" y="47"/>
                  </a:lnTo>
                  <a:lnTo>
                    <a:pt x="270" y="39"/>
                  </a:lnTo>
                  <a:lnTo>
                    <a:pt x="244" y="7"/>
                  </a:lnTo>
                  <a:lnTo>
                    <a:pt x="225" y="7"/>
                  </a:lnTo>
                  <a:lnTo>
                    <a:pt x="173" y="18"/>
                  </a:lnTo>
                  <a:lnTo>
                    <a:pt x="131" y="0"/>
                  </a:lnTo>
                  <a:lnTo>
                    <a:pt x="107" y="0"/>
                  </a:lnTo>
                  <a:lnTo>
                    <a:pt x="73" y="18"/>
                  </a:lnTo>
                  <a:lnTo>
                    <a:pt x="45" y="13"/>
                  </a:lnTo>
                  <a:lnTo>
                    <a:pt x="53" y="21"/>
                  </a:lnTo>
                  <a:lnTo>
                    <a:pt x="0" y="3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50" name="Freeform 414"/>
            <p:cNvSpPr>
              <a:spLocks/>
            </p:cNvSpPr>
            <p:nvPr/>
          </p:nvSpPr>
          <p:spPr bwMode="auto">
            <a:xfrm>
              <a:off x="2927" y="2781"/>
              <a:ext cx="63" cy="73"/>
            </a:xfrm>
            <a:custGeom>
              <a:avLst/>
              <a:gdLst>
                <a:gd name="T0" fmla="*/ 0 w 71"/>
                <a:gd name="T1" fmla="*/ 72 h 73"/>
                <a:gd name="T2" fmla="*/ 7 w 71"/>
                <a:gd name="T3" fmla="*/ 67 h 73"/>
                <a:gd name="T4" fmla="*/ 23 w 71"/>
                <a:gd name="T5" fmla="*/ 67 h 73"/>
                <a:gd name="T6" fmla="*/ 23 w 71"/>
                <a:gd name="T7" fmla="*/ 57 h 73"/>
                <a:gd name="T8" fmla="*/ 45 w 71"/>
                <a:gd name="T9" fmla="*/ 50 h 73"/>
                <a:gd name="T10" fmla="*/ 55 w 71"/>
                <a:gd name="T11" fmla="*/ 26 h 73"/>
                <a:gd name="T12" fmla="*/ 45 w 71"/>
                <a:gd name="T13" fmla="*/ 0 h 73"/>
                <a:gd name="T14" fmla="*/ 13 w 71"/>
                <a:gd name="T15" fmla="*/ 5 h 73"/>
                <a:gd name="T16" fmla="*/ 17 w 71"/>
                <a:gd name="T17" fmla="*/ 24 h 73"/>
                <a:gd name="T18" fmla="*/ 10 w 71"/>
                <a:gd name="T19" fmla="*/ 38 h 73"/>
                <a:gd name="T20" fmla="*/ 0 w 71"/>
                <a:gd name="T21" fmla="*/ 72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 h="73">
                  <a:moveTo>
                    <a:pt x="0" y="72"/>
                  </a:moveTo>
                  <a:lnTo>
                    <a:pt x="9" y="67"/>
                  </a:lnTo>
                  <a:lnTo>
                    <a:pt x="29" y="67"/>
                  </a:lnTo>
                  <a:lnTo>
                    <a:pt x="29" y="57"/>
                  </a:lnTo>
                  <a:lnTo>
                    <a:pt x="57" y="50"/>
                  </a:lnTo>
                  <a:lnTo>
                    <a:pt x="70" y="26"/>
                  </a:lnTo>
                  <a:lnTo>
                    <a:pt x="57" y="0"/>
                  </a:lnTo>
                  <a:lnTo>
                    <a:pt x="17" y="5"/>
                  </a:lnTo>
                  <a:lnTo>
                    <a:pt x="21" y="24"/>
                  </a:lnTo>
                  <a:lnTo>
                    <a:pt x="12" y="38"/>
                  </a:lnTo>
                  <a:lnTo>
                    <a:pt x="0" y="7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51" name="Freeform 415"/>
            <p:cNvSpPr>
              <a:spLocks/>
            </p:cNvSpPr>
            <p:nvPr/>
          </p:nvSpPr>
          <p:spPr bwMode="auto">
            <a:xfrm>
              <a:off x="2927" y="2781"/>
              <a:ext cx="69" cy="79"/>
            </a:xfrm>
            <a:custGeom>
              <a:avLst/>
              <a:gdLst>
                <a:gd name="T0" fmla="*/ 0 w 77"/>
                <a:gd name="T1" fmla="*/ 78 h 79"/>
                <a:gd name="T2" fmla="*/ 8 w 77"/>
                <a:gd name="T3" fmla="*/ 73 h 79"/>
                <a:gd name="T4" fmla="*/ 25 w 77"/>
                <a:gd name="T5" fmla="*/ 73 h 79"/>
                <a:gd name="T6" fmla="*/ 25 w 77"/>
                <a:gd name="T7" fmla="*/ 62 h 79"/>
                <a:gd name="T8" fmla="*/ 50 w 77"/>
                <a:gd name="T9" fmla="*/ 54 h 79"/>
                <a:gd name="T10" fmla="*/ 61 w 77"/>
                <a:gd name="T11" fmla="*/ 28 h 79"/>
                <a:gd name="T12" fmla="*/ 50 w 77"/>
                <a:gd name="T13" fmla="*/ 0 h 79"/>
                <a:gd name="T14" fmla="*/ 14 w 77"/>
                <a:gd name="T15" fmla="*/ 5 h 79"/>
                <a:gd name="T16" fmla="*/ 19 w 77"/>
                <a:gd name="T17" fmla="*/ 26 h 79"/>
                <a:gd name="T18" fmla="*/ 11 w 77"/>
                <a:gd name="T19" fmla="*/ 41 h 79"/>
                <a:gd name="T20" fmla="*/ 0 w 77"/>
                <a:gd name="T21" fmla="*/ 78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79">
                  <a:moveTo>
                    <a:pt x="0" y="78"/>
                  </a:moveTo>
                  <a:lnTo>
                    <a:pt x="10" y="73"/>
                  </a:lnTo>
                  <a:lnTo>
                    <a:pt x="31" y="73"/>
                  </a:lnTo>
                  <a:lnTo>
                    <a:pt x="31" y="62"/>
                  </a:lnTo>
                  <a:lnTo>
                    <a:pt x="62" y="54"/>
                  </a:lnTo>
                  <a:lnTo>
                    <a:pt x="76" y="28"/>
                  </a:lnTo>
                  <a:lnTo>
                    <a:pt x="62" y="0"/>
                  </a:lnTo>
                  <a:lnTo>
                    <a:pt x="18" y="5"/>
                  </a:lnTo>
                  <a:lnTo>
                    <a:pt x="23" y="26"/>
                  </a:lnTo>
                  <a:lnTo>
                    <a:pt x="13" y="41"/>
                  </a:lnTo>
                  <a:lnTo>
                    <a:pt x="0" y="7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52" name="Freeform 416"/>
            <p:cNvSpPr>
              <a:spLocks/>
            </p:cNvSpPr>
            <p:nvPr/>
          </p:nvSpPr>
          <p:spPr bwMode="auto">
            <a:xfrm>
              <a:off x="2857" y="2359"/>
              <a:ext cx="145" cy="149"/>
            </a:xfrm>
            <a:custGeom>
              <a:avLst/>
              <a:gdLst>
                <a:gd name="T0" fmla="*/ 0 w 163"/>
                <a:gd name="T1" fmla="*/ 25 h 149"/>
                <a:gd name="T2" fmla="*/ 8 w 163"/>
                <a:gd name="T3" fmla="*/ 146 h 149"/>
                <a:gd name="T4" fmla="*/ 108 w 163"/>
                <a:gd name="T5" fmla="*/ 148 h 149"/>
                <a:gd name="T6" fmla="*/ 125 w 163"/>
                <a:gd name="T7" fmla="*/ 130 h 149"/>
                <a:gd name="T8" fmla="*/ 128 w 163"/>
                <a:gd name="T9" fmla="*/ 115 h 149"/>
                <a:gd name="T10" fmla="*/ 88 w 163"/>
                <a:gd name="T11" fmla="*/ 33 h 149"/>
                <a:gd name="T12" fmla="*/ 108 w 163"/>
                <a:gd name="T13" fmla="*/ 60 h 149"/>
                <a:gd name="T14" fmla="*/ 117 w 163"/>
                <a:gd name="T15" fmla="*/ 35 h 149"/>
                <a:gd name="T16" fmla="*/ 108 w 163"/>
                <a:gd name="T17" fmla="*/ 5 h 149"/>
                <a:gd name="T18" fmla="*/ 84 w 163"/>
                <a:gd name="T19" fmla="*/ 12 h 149"/>
                <a:gd name="T20" fmla="*/ 84 w 163"/>
                <a:gd name="T21" fmla="*/ 0 h 149"/>
                <a:gd name="T22" fmla="*/ 70 w 163"/>
                <a:gd name="T23" fmla="*/ 2 h 149"/>
                <a:gd name="T24" fmla="*/ 50 w 163"/>
                <a:gd name="T25" fmla="*/ 14 h 149"/>
                <a:gd name="T26" fmla="*/ 8 w 163"/>
                <a:gd name="T27" fmla="*/ 0 h 149"/>
                <a:gd name="T28" fmla="*/ 0 w 163"/>
                <a:gd name="T29" fmla="*/ 25 h 1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3" h="149">
                  <a:moveTo>
                    <a:pt x="0" y="25"/>
                  </a:moveTo>
                  <a:lnTo>
                    <a:pt x="10" y="146"/>
                  </a:lnTo>
                  <a:lnTo>
                    <a:pt x="136" y="148"/>
                  </a:lnTo>
                  <a:lnTo>
                    <a:pt x="157" y="130"/>
                  </a:lnTo>
                  <a:lnTo>
                    <a:pt x="162" y="115"/>
                  </a:lnTo>
                  <a:lnTo>
                    <a:pt x="111" y="33"/>
                  </a:lnTo>
                  <a:lnTo>
                    <a:pt x="136" y="60"/>
                  </a:lnTo>
                  <a:lnTo>
                    <a:pt x="147" y="35"/>
                  </a:lnTo>
                  <a:lnTo>
                    <a:pt x="136" y="5"/>
                  </a:lnTo>
                  <a:lnTo>
                    <a:pt x="106" y="12"/>
                  </a:lnTo>
                  <a:lnTo>
                    <a:pt x="106" y="0"/>
                  </a:lnTo>
                  <a:lnTo>
                    <a:pt x="89" y="2"/>
                  </a:lnTo>
                  <a:lnTo>
                    <a:pt x="63" y="14"/>
                  </a:lnTo>
                  <a:lnTo>
                    <a:pt x="10" y="0"/>
                  </a:lnTo>
                  <a:lnTo>
                    <a:pt x="0" y="25"/>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53" name="Freeform 417"/>
            <p:cNvSpPr>
              <a:spLocks/>
            </p:cNvSpPr>
            <p:nvPr/>
          </p:nvSpPr>
          <p:spPr bwMode="auto">
            <a:xfrm>
              <a:off x="2857" y="2359"/>
              <a:ext cx="150" cy="155"/>
            </a:xfrm>
            <a:custGeom>
              <a:avLst/>
              <a:gdLst>
                <a:gd name="T0" fmla="*/ 0 w 169"/>
                <a:gd name="T1" fmla="*/ 26 h 155"/>
                <a:gd name="T2" fmla="*/ 8 w 169"/>
                <a:gd name="T3" fmla="*/ 152 h 155"/>
                <a:gd name="T4" fmla="*/ 111 w 169"/>
                <a:gd name="T5" fmla="*/ 154 h 155"/>
                <a:gd name="T6" fmla="*/ 129 w 169"/>
                <a:gd name="T7" fmla="*/ 135 h 155"/>
                <a:gd name="T8" fmla="*/ 132 w 169"/>
                <a:gd name="T9" fmla="*/ 120 h 155"/>
                <a:gd name="T10" fmla="*/ 91 w 169"/>
                <a:gd name="T11" fmla="*/ 34 h 155"/>
                <a:gd name="T12" fmla="*/ 111 w 169"/>
                <a:gd name="T13" fmla="*/ 62 h 155"/>
                <a:gd name="T14" fmla="*/ 120 w 169"/>
                <a:gd name="T15" fmla="*/ 36 h 155"/>
                <a:gd name="T16" fmla="*/ 111 w 169"/>
                <a:gd name="T17" fmla="*/ 5 h 155"/>
                <a:gd name="T18" fmla="*/ 87 w 169"/>
                <a:gd name="T19" fmla="*/ 12 h 155"/>
                <a:gd name="T20" fmla="*/ 87 w 169"/>
                <a:gd name="T21" fmla="*/ 0 h 155"/>
                <a:gd name="T22" fmla="*/ 73 w 169"/>
                <a:gd name="T23" fmla="*/ 2 h 155"/>
                <a:gd name="T24" fmla="*/ 51 w 169"/>
                <a:gd name="T25" fmla="*/ 15 h 155"/>
                <a:gd name="T26" fmla="*/ 8 w 169"/>
                <a:gd name="T27" fmla="*/ 0 h 155"/>
                <a:gd name="T28" fmla="*/ 0 w 169"/>
                <a:gd name="T29" fmla="*/ 26 h 1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 h="155">
                  <a:moveTo>
                    <a:pt x="0" y="26"/>
                  </a:moveTo>
                  <a:lnTo>
                    <a:pt x="10" y="152"/>
                  </a:lnTo>
                  <a:lnTo>
                    <a:pt x="141" y="154"/>
                  </a:lnTo>
                  <a:lnTo>
                    <a:pt x="163" y="135"/>
                  </a:lnTo>
                  <a:lnTo>
                    <a:pt x="168" y="120"/>
                  </a:lnTo>
                  <a:lnTo>
                    <a:pt x="115" y="34"/>
                  </a:lnTo>
                  <a:lnTo>
                    <a:pt x="141" y="62"/>
                  </a:lnTo>
                  <a:lnTo>
                    <a:pt x="152" y="36"/>
                  </a:lnTo>
                  <a:lnTo>
                    <a:pt x="141" y="5"/>
                  </a:lnTo>
                  <a:lnTo>
                    <a:pt x="110" y="12"/>
                  </a:lnTo>
                  <a:lnTo>
                    <a:pt x="110" y="0"/>
                  </a:lnTo>
                  <a:lnTo>
                    <a:pt x="92" y="2"/>
                  </a:lnTo>
                  <a:lnTo>
                    <a:pt x="65" y="15"/>
                  </a:lnTo>
                  <a:lnTo>
                    <a:pt x="10" y="0"/>
                  </a:lnTo>
                  <a:lnTo>
                    <a:pt x="0" y="2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54" name="Freeform 418"/>
            <p:cNvSpPr>
              <a:spLocks/>
            </p:cNvSpPr>
            <p:nvPr/>
          </p:nvSpPr>
          <p:spPr bwMode="auto">
            <a:xfrm>
              <a:off x="2433" y="1931"/>
              <a:ext cx="28" cy="21"/>
            </a:xfrm>
            <a:custGeom>
              <a:avLst/>
              <a:gdLst>
                <a:gd name="T0" fmla="*/ 0 w 31"/>
                <a:gd name="T1" fmla="*/ 14 h 21"/>
                <a:gd name="T2" fmla="*/ 4 w 31"/>
                <a:gd name="T3" fmla="*/ 18 h 21"/>
                <a:gd name="T4" fmla="*/ 15 w 31"/>
                <a:gd name="T5" fmla="*/ 14 h 21"/>
                <a:gd name="T6" fmla="*/ 20 w 31"/>
                <a:gd name="T7" fmla="*/ 20 h 21"/>
                <a:gd name="T8" fmla="*/ 24 w 31"/>
                <a:gd name="T9" fmla="*/ 14 h 21"/>
                <a:gd name="T10" fmla="*/ 20 w 31"/>
                <a:gd name="T11" fmla="*/ 2 h 21"/>
                <a:gd name="T12" fmla="*/ 6 w 31"/>
                <a:gd name="T13" fmla="*/ 0 h 21"/>
                <a:gd name="T14" fmla="*/ 5 w 31"/>
                <a:gd name="T15" fmla="*/ 6 h 21"/>
                <a:gd name="T16" fmla="*/ 0 w 31"/>
                <a:gd name="T17" fmla="*/ 1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21">
                  <a:moveTo>
                    <a:pt x="0" y="14"/>
                  </a:moveTo>
                  <a:lnTo>
                    <a:pt x="4" y="18"/>
                  </a:lnTo>
                  <a:lnTo>
                    <a:pt x="19" y="14"/>
                  </a:lnTo>
                  <a:lnTo>
                    <a:pt x="24" y="20"/>
                  </a:lnTo>
                  <a:lnTo>
                    <a:pt x="30" y="14"/>
                  </a:lnTo>
                  <a:lnTo>
                    <a:pt x="24" y="2"/>
                  </a:lnTo>
                  <a:lnTo>
                    <a:pt x="8" y="0"/>
                  </a:lnTo>
                  <a:lnTo>
                    <a:pt x="6" y="6"/>
                  </a:lnTo>
                  <a:lnTo>
                    <a:pt x="0" y="14"/>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55" name="Freeform 419"/>
            <p:cNvSpPr>
              <a:spLocks/>
            </p:cNvSpPr>
            <p:nvPr/>
          </p:nvSpPr>
          <p:spPr bwMode="auto">
            <a:xfrm>
              <a:off x="2433" y="1931"/>
              <a:ext cx="33" cy="27"/>
            </a:xfrm>
            <a:custGeom>
              <a:avLst/>
              <a:gdLst>
                <a:gd name="T0" fmla="*/ 0 w 37"/>
                <a:gd name="T1" fmla="*/ 18 h 27"/>
                <a:gd name="T2" fmla="*/ 4 w 37"/>
                <a:gd name="T3" fmla="*/ 23 h 27"/>
                <a:gd name="T4" fmla="*/ 19 w 37"/>
                <a:gd name="T5" fmla="*/ 18 h 27"/>
                <a:gd name="T6" fmla="*/ 23 w 37"/>
                <a:gd name="T7" fmla="*/ 26 h 27"/>
                <a:gd name="T8" fmla="*/ 29 w 37"/>
                <a:gd name="T9" fmla="*/ 18 h 27"/>
                <a:gd name="T10" fmla="*/ 23 w 37"/>
                <a:gd name="T11" fmla="*/ 3 h 27"/>
                <a:gd name="T12" fmla="*/ 8 w 37"/>
                <a:gd name="T13" fmla="*/ 0 h 27"/>
                <a:gd name="T14" fmla="*/ 5 w 37"/>
                <a:gd name="T15" fmla="*/ 8 h 27"/>
                <a:gd name="T16" fmla="*/ 0 w 37"/>
                <a:gd name="T17" fmla="*/ 18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7">
                  <a:moveTo>
                    <a:pt x="0" y="18"/>
                  </a:moveTo>
                  <a:lnTo>
                    <a:pt x="5" y="23"/>
                  </a:lnTo>
                  <a:lnTo>
                    <a:pt x="23" y="18"/>
                  </a:lnTo>
                  <a:lnTo>
                    <a:pt x="29" y="26"/>
                  </a:lnTo>
                  <a:lnTo>
                    <a:pt x="36" y="18"/>
                  </a:lnTo>
                  <a:lnTo>
                    <a:pt x="29" y="3"/>
                  </a:lnTo>
                  <a:lnTo>
                    <a:pt x="10" y="0"/>
                  </a:lnTo>
                  <a:lnTo>
                    <a:pt x="7" y="8"/>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56" name="Freeform 420"/>
            <p:cNvSpPr>
              <a:spLocks/>
            </p:cNvSpPr>
            <p:nvPr/>
          </p:nvSpPr>
          <p:spPr bwMode="auto">
            <a:xfrm>
              <a:off x="2449" y="1871"/>
              <a:ext cx="3" cy="5"/>
            </a:xfrm>
            <a:custGeom>
              <a:avLst/>
              <a:gdLst>
                <a:gd name="T0" fmla="*/ 0 w 3"/>
                <a:gd name="T1" fmla="*/ 4 h 5"/>
                <a:gd name="T2" fmla="*/ 0 w 3"/>
                <a:gd name="T3" fmla="*/ 0 h 5"/>
                <a:gd name="T4" fmla="*/ 2 w 3"/>
                <a:gd name="T5" fmla="*/ 0 h 5"/>
                <a:gd name="T6" fmla="*/ 0 w 3"/>
                <a:gd name="T7" fmla="*/ 4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4"/>
                  </a:moveTo>
                  <a:lnTo>
                    <a:pt x="0" y="0"/>
                  </a:lnTo>
                  <a:lnTo>
                    <a:pt x="2" y="0"/>
                  </a:lnTo>
                  <a:lnTo>
                    <a:pt x="0" y="4"/>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57" name="Freeform 421"/>
            <p:cNvSpPr>
              <a:spLocks/>
            </p:cNvSpPr>
            <p:nvPr/>
          </p:nvSpPr>
          <p:spPr bwMode="auto">
            <a:xfrm>
              <a:off x="2449" y="1871"/>
              <a:ext cx="8" cy="11"/>
            </a:xfrm>
            <a:custGeom>
              <a:avLst/>
              <a:gdLst>
                <a:gd name="T0" fmla="*/ 0 w 9"/>
                <a:gd name="T1" fmla="*/ 10 h 11"/>
                <a:gd name="T2" fmla="*/ 0 w 9"/>
                <a:gd name="T3" fmla="*/ 0 h 11"/>
                <a:gd name="T4" fmla="*/ 6 w 9"/>
                <a:gd name="T5" fmla="*/ 0 h 11"/>
                <a:gd name="T6" fmla="*/ 0 w 9"/>
                <a:gd name="T7" fmla="*/ 1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1">
                  <a:moveTo>
                    <a:pt x="0" y="10"/>
                  </a:moveTo>
                  <a:lnTo>
                    <a:pt x="0" y="0"/>
                  </a:lnTo>
                  <a:lnTo>
                    <a:pt x="8" y="0"/>
                  </a:lnTo>
                  <a:lnTo>
                    <a:pt x="0" y="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58" name="Freeform 422"/>
            <p:cNvSpPr>
              <a:spLocks/>
            </p:cNvSpPr>
            <p:nvPr/>
          </p:nvSpPr>
          <p:spPr bwMode="auto">
            <a:xfrm>
              <a:off x="2452" y="1881"/>
              <a:ext cx="4" cy="3"/>
            </a:xfrm>
            <a:custGeom>
              <a:avLst/>
              <a:gdLst>
                <a:gd name="T0" fmla="*/ 0 w 5"/>
                <a:gd name="T1" fmla="*/ 1 h 3"/>
                <a:gd name="T2" fmla="*/ 2 w 5"/>
                <a:gd name="T3" fmla="*/ 0 h 3"/>
                <a:gd name="T4" fmla="*/ 2 w 5"/>
                <a:gd name="T5" fmla="*/ 2 h 3"/>
                <a:gd name="T6" fmla="*/ 0 w 5"/>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3">
                  <a:moveTo>
                    <a:pt x="0" y="1"/>
                  </a:moveTo>
                  <a:lnTo>
                    <a:pt x="2" y="0"/>
                  </a:lnTo>
                  <a:lnTo>
                    <a:pt x="4" y="2"/>
                  </a:lnTo>
                  <a:lnTo>
                    <a:pt x="0" y="1"/>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59" name="Freeform 423"/>
            <p:cNvSpPr>
              <a:spLocks/>
            </p:cNvSpPr>
            <p:nvPr/>
          </p:nvSpPr>
          <p:spPr bwMode="auto">
            <a:xfrm>
              <a:off x="2452" y="1881"/>
              <a:ext cx="9" cy="9"/>
            </a:xfrm>
            <a:custGeom>
              <a:avLst/>
              <a:gdLst>
                <a:gd name="T0" fmla="*/ 0 w 11"/>
                <a:gd name="T1" fmla="*/ 5 h 9"/>
                <a:gd name="T2" fmla="*/ 3 w 11"/>
                <a:gd name="T3" fmla="*/ 0 h 9"/>
                <a:gd name="T4" fmla="*/ 7 w 11"/>
                <a:gd name="T5" fmla="*/ 8 h 9"/>
                <a:gd name="T6" fmla="*/ 0 w 11"/>
                <a:gd name="T7" fmla="*/ 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0" y="5"/>
                  </a:moveTo>
                  <a:lnTo>
                    <a:pt x="5" y="0"/>
                  </a:lnTo>
                  <a:lnTo>
                    <a:pt x="10" y="8"/>
                  </a:lnTo>
                  <a:lnTo>
                    <a:pt x="0" y="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60" name="Freeform 424"/>
            <p:cNvSpPr>
              <a:spLocks/>
            </p:cNvSpPr>
            <p:nvPr/>
          </p:nvSpPr>
          <p:spPr bwMode="auto">
            <a:xfrm>
              <a:off x="2461" y="1863"/>
              <a:ext cx="96" cy="168"/>
            </a:xfrm>
            <a:custGeom>
              <a:avLst/>
              <a:gdLst>
                <a:gd name="T0" fmla="*/ 0 w 108"/>
                <a:gd name="T1" fmla="*/ 41 h 168"/>
                <a:gd name="T2" fmla="*/ 3 w 108"/>
                <a:gd name="T3" fmla="*/ 14 h 168"/>
                <a:gd name="T4" fmla="*/ 12 w 108"/>
                <a:gd name="T5" fmla="*/ 3 h 168"/>
                <a:gd name="T6" fmla="*/ 32 w 108"/>
                <a:gd name="T7" fmla="*/ 0 h 168"/>
                <a:gd name="T8" fmla="*/ 21 w 108"/>
                <a:gd name="T9" fmla="*/ 20 h 168"/>
                <a:gd name="T10" fmla="*/ 45 w 108"/>
                <a:gd name="T11" fmla="*/ 22 h 168"/>
                <a:gd name="T12" fmla="*/ 29 w 108"/>
                <a:gd name="T13" fmla="*/ 53 h 168"/>
                <a:gd name="T14" fmla="*/ 49 w 108"/>
                <a:gd name="T15" fmla="*/ 61 h 168"/>
                <a:gd name="T16" fmla="*/ 67 w 108"/>
                <a:gd name="T17" fmla="*/ 96 h 168"/>
                <a:gd name="T18" fmla="*/ 63 w 108"/>
                <a:gd name="T19" fmla="*/ 96 h 168"/>
                <a:gd name="T20" fmla="*/ 68 w 108"/>
                <a:gd name="T21" fmla="*/ 106 h 168"/>
                <a:gd name="T22" fmla="*/ 64 w 108"/>
                <a:gd name="T23" fmla="*/ 116 h 168"/>
                <a:gd name="T24" fmla="*/ 84 w 108"/>
                <a:gd name="T25" fmla="*/ 119 h 168"/>
                <a:gd name="T26" fmla="*/ 73 w 108"/>
                <a:gd name="T27" fmla="*/ 139 h 168"/>
                <a:gd name="T28" fmla="*/ 82 w 108"/>
                <a:gd name="T29" fmla="*/ 145 h 168"/>
                <a:gd name="T30" fmla="*/ 4 w 108"/>
                <a:gd name="T31" fmla="*/ 167 h 168"/>
                <a:gd name="T32" fmla="*/ 37 w 108"/>
                <a:gd name="T33" fmla="*/ 136 h 168"/>
                <a:gd name="T34" fmla="*/ 29 w 108"/>
                <a:gd name="T35" fmla="*/ 142 h 168"/>
                <a:gd name="T36" fmla="*/ 7 w 108"/>
                <a:gd name="T37" fmla="*/ 131 h 168"/>
                <a:gd name="T38" fmla="*/ 24 w 108"/>
                <a:gd name="T39" fmla="*/ 122 h 168"/>
                <a:gd name="T40" fmla="*/ 13 w 108"/>
                <a:gd name="T41" fmla="*/ 116 h 168"/>
                <a:gd name="T42" fmla="*/ 34 w 108"/>
                <a:gd name="T43" fmla="*/ 104 h 168"/>
                <a:gd name="T44" fmla="*/ 36 w 108"/>
                <a:gd name="T45" fmla="*/ 88 h 168"/>
                <a:gd name="T46" fmla="*/ 25 w 108"/>
                <a:gd name="T47" fmla="*/ 83 h 168"/>
                <a:gd name="T48" fmla="*/ 32 w 108"/>
                <a:gd name="T49" fmla="*/ 73 h 168"/>
                <a:gd name="T50" fmla="*/ 10 w 108"/>
                <a:gd name="T51" fmla="*/ 78 h 168"/>
                <a:gd name="T52" fmla="*/ 10 w 108"/>
                <a:gd name="T53" fmla="*/ 53 h 168"/>
                <a:gd name="T54" fmla="*/ 3 w 108"/>
                <a:gd name="T55" fmla="*/ 66 h 168"/>
                <a:gd name="T56" fmla="*/ 7 w 108"/>
                <a:gd name="T57" fmla="*/ 42 h 168"/>
                <a:gd name="T58" fmla="*/ 0 w 108"/>
                <a:gd name="T59" fmla="*/ 41 h 1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8" h="168">
                  <a:moveTo>
                    <a:pt x="0" y="41"/>
                  </a:moveTo>
                  <a:lnTo>
                    <a:pt x="3" y="14"/>
                  </a:lnTo>
                  <a:lnTo>
                    <a:pt x="15" y="3"/>
                  </a:lnTo>
                  <a:lnTo>
                    <a:pt x="40" y="0"/>
                  </a:lnTo>
                  <a:lnTo>
                    <a:pt x="27" y="20"/>
                  </a:lnTo>
                  <a:lnTo>
                    <a:pt x="57" y="22"/>
                  </a:lnTo>
                  <a:lnTo>
                    <a:pt x="37" y="53"/>
                  </a:lnTo>
                  <a:lnTo>
                    <a:pt x="62" y="61"/>
                  </a:lnTo>
                  <a:lnTo>
                    <a:pt x="84" y="96"/>
                  </a:lnTo>
                  <a:lnTo>
                    <a:pt x="80" y="96"/>
                  </a:lnTo>
                  <a:lnTo>
                    <a:pt x="87" y="106"/>
                  </a:lnTo>
                  <a:lnTo>
                    <a:pt x="81" y="116"/>
                  </a:lnTo>
                  <a:lnTo>
                    <a:pt x="107" y="119"/>
                  </a:lnTo>
                  <a:lnTo>
                    <a:pt x="92" y="139"/>
                  </a:lnTo>
                  <a:lnTo>
                    <a:pt x="104" y="145"/>
                  </a:lnTo>
                  <a:lnTo>
                    <a:pt x="5" y="167"/>
                  </a:lnTo>
                  <a:lnTo>
                    <a:pt x="47" y="136"/>
                  </a:lnTo>
                  <a:lnTo>
                    <a:pt x="37" y="142"/>
                  </a:lnTo>
                  <a:lnTo>
                    <a:pt x="9" y="131"/>
                  </a:lnTo>
                  <a:lnTo>
                    <a:pt x="30" y="122"/>
                  </a:lnTo>
                  <a:lnTo>
                    <a:pt x="17" y="116"/>
                  </a:lnTo>
                  <a:lnTo>
                    <a:pt x="43" y="104"/>
                  </a:lnTo>
                  <a:lnTo>
                    <a:pt x="45" y="88"/>
                  </a:lnTo>
                  <a:lnTo>
                    <a:pt x="32" y="83"/>
                  </a:lnTo>
                  <a:lnTo>
                    <a:pt x="40" y="73"/>
                  </a:lnTo>
                  <a:lnTo>
                    <a:pt x="12" y="78"/>
                  </a:lnTo>
                  <a:lnTo>
                    <a:pt x="12" y="53"/>
                  </a:lnTo>
                  <a:lnTo>
                    <a:pt x="3" y="66"/>
                  </a:lnTo>
                  <a:lnTo>
                    <a:pt x="9" y="42"/>
                  </a:lnTo>
                  <a:lnTo>
                    <a:pt x="0" y="41"/>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61" name="Freeform 425"/>
            <p:cNvSpPr>
              <a:spLocks/>
            </p:cNvSpPr>
            <p:nvPr/>
          </p:nvSpPr>
          <p:spPr bwMode="auto">
            <a:xfrm>
              <a:off x="2461" y="1863"/>
              <a:ext cx="101" cy="174"/>
            </a:xfrm>
            <a:custGeom>
              <a:avLst/>
              <a:gdLst>
                <a:gd name="T0" fmla="*/ 0 w 114"/>
                <a:gd name="T1" fmla="*/ 42 h 174"/>
                <a:gd name="T2" fmla="*/ 3 w 114"/>
                <a:gd name="T3" fmla="*/ 15 h 174"/>
                <a:gd name="T4" fmla="*/ 12 w 114"/>
                <a:gd name="T5" fmla="*/ 3 h 174"/>
                <a:gd name="T6" fmla="*/ 33 w 114"/>
                <a:gd name="T7" fmla="*/ 0 h 174"/>
                <a:gd name="T8" fmla="*/ 23 w 114"/>
                <a:gd name="T9" fmla="*/ 21 h 174"/>
                <a:gd name="T10" fmla="*/ 47 w 114"/>
                <a:gd name="T11" fmla="*/ 23 h 174"/>
                <a:gd name="T12" fmla="*/ 31 w 114"/>
                <a:gd name="T13" fmla="*/ 55 h 174"/>
                <a:gd name="T14" fmla="*/ 51 w 114"/>
                <a:gd name="T15" fmla="*/ 63 h 174"/>
                <a:gd name="T16" fmla="*/ 70 w 114"/>
                <a:gd name="T17" fmla="*/ 99 h 174"/>
                <a:gd name="T18" fmla="*/ 66 w 114"/>
                <a:gd name="T19" fmla="*/ 99 h 174"/>
                <a:gd name="T20" fmla="*/ 73 w 114"/>
                <a:gd name="T21" fmla="*/ 110 h 174"/>
                <a:gd name="T22" fmla="*/ 67 w 114"/>
                <a:gd name="T23" fmla="*/ 120 h 174"/>
                <a:gd name="T24" fmla="*/ 89 w 114"/>
                <a:gd name="T25" fmla="*/ 123 h 174"/>
                <a:gd name="T26" fmla="*/ 76 w 114"/>
                <a:gd name="T27" fmla="*/ 144 h 174"/>
                <a:gd name="T28" fmla="*/ 86 w 114"/>
                <a:gd name="T29" fmla="*/ 150 h 174"/>
                <a:gd name="T30" fmla="*/ 4 w 114"/>
                <a:gd name="T31" fmla="*/ 173 h 174"/>
                <a:gd name="T32" fmla="*/ 39 w 114"/>
                <a:gd name="T33" fmla="*/ 141 h 174"/>
                <a:gd name="T34" fmla="*/ 31 w 114"/>
                <a:gd name="T35" fmla="*/ 147 h 174"/>
                <a:gd name="T36" fmla="*/ 8 w 114"/>
                <a:gd name="T37" fmla="*/ 136 h 174"/>
                <a:gd name="T38" fmla="*/ 25 w 114"/>
                <a:gd name="T39" fmla="*/ 126 h 174"/>
                <a:gd name="T40" fmla="*/ 14 w 114"/>
                <a:gd name="T41" fmla="*/ 120 h 174"/>
                <a:gd name="T42" fmla="*/ 35 w 114"/>
                <a:gd name="T43" fmla="*/ 108 h 174"/>
                <a:gd name="T44" fmla="*/ 37 w 114"/>
                <a:gd name="T45" fmla="*/ 91 h 174"/>
                <a:gd name="T46" fmla="*/ 27 w 114"/>
                <a:gd name="T47" fmla="*/ 86 h 174"/>
                <a:gd name="T48" fmla="*/ 33 w 114"/>
                <a:gd name="T49" fmla="*/ 76 h 174"/>
                <a:gd name="T50" fmla="*/ 11 w 114"/>
                <a:gd name="T51" fmla="*/ 81 h 174"/>
                <a:gd name="T52" fmla="*/ 11 w 114"/>
                <a:gd name="T53" fmla="*/ 55 h 174"/>
                <a:gd name="T54" fmla="*/ 3 w 114"/>
                <a:gd name="T55" fmla="*/ 68 h 174"/>
                <a:gd name="T56" fmla="*/ 8 w 114"/>
                <a:gd name="T57" fmla="*/ 44 h 174"/>
                <a:gd name="T58" fmla="*/ 0 w 114"/>
                <a:gd name="T59" fmla="*/ 42 h 1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4" h="174">
                  <a:moveTo>
                    <a:pt x="0" y="42"/>
                  </a:moveTo>
                  <a:lnTo>
                    <a:pt x="3" y="15"/>
                  </a:lnTo>
                  <a:lnTo>
                    <a:pt x="16" y="3"/>
                  </a:lnTo>
                  <a:lnTo>
                    <a:pt x="42" y="0"/>
                  </a:lnTo>
                  <a:lnTo>
                    <a:pt x="29" y="21"/>
                  </a:lnTo>
                  <a:lnTo>
                    <a:pt x="60" y="23"/>
                  </a:lnTo>
                  <a:lnTo>
                    <a:pt x="39" y="55"/>
                  </a:lnTo>
                  <a:lnTo>
                    <a:pt x="66" y="63"/>
                  </a:lnTo>
                  <a:lnTo>
                    <a:pt x="89" y="99"/>
                  </a:lnTo>
                  <a:lnTo>
                    <a:pt x="84" y="99"/>
                  </a:lnTo>
                  <a:lnTo>
                    <a:pt x="92" y="110"/>
                  </a:lnTo>
                  <a:lnTo>
                    <a:pt x="86" y="120"/>
                  </a:lnTo>
                  <a:lnTo>
                    <a:pt x="113" y="123"/>
                  </a:lnTo>
                  <a:lnTo>
                    <a:pt x="97" y="144"/>
                  </a:lnTo>
                  <a:lnTo>
                    <a:pt x="110" y="150"/>
                  </a:lnTo>
                  <a:lnTo>
                    <a:pt x="5" y="173"/>
                  </a:lnTo>
                  <a:lnTo>
                    <a:pt x="50" y="141"/>
                  </a:lnTo>
                  <a:lnTo>
                    <a:pt x="39" y="147"/>
                  </a:lnTo>
                  <a:lnTo>
                    <a:pt x="10" y="136"/>
                  </a:lnTo>
                  <a:lnTo>
                    <a:pt x="32" y="126"/>
                  </a:lnTo>
                  <a:lnTo>
                    <a:pt x="18" y="120"/>
                  </a:lnTo>
                  <a:lnTo>
                    <a:pt x="45" y="108"/>
                  </a:lnTo>
                  <a:lnTo>
                    <a:pt x="47" y="91"/>
                  </a:lnTo>
                  <a:lnTo>
                    <a:pt x="34" y="86"/>
                  </a:lnTo>
                  <a:lnTo>
                    <a:pt x="42" y="76"/>
                  </a:lnTo>
                  <a:lnTo>
                    <a:pt x="13" y="81"/>
                  </a:lnTo>
                  <a:lnTo>
                    <a:pt x="13" y="55"/>
                  </a:lnTo>
                  <a:lnTo>
                    <a:pt x="3" y="68"/>
                  </a:lnTo>
                  <a:lnTo>
                    <a:pt x="10" y="44"/>
                  </a:lnTo>
                  <a:lnTo>
                    <a:pt x="0" y="4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62" name="Freeform 426"/>
            <p:cNvSpPr>
              <a:spLocks/>
            </p:cNvSpPr>
            <p:nvPr/>
          </p:nvSpPr>
          <p:spPr bwMode="auto">
            <a:xfrm>
              <a:off x="340" y="1556"/>
              <a:ext cx="386" cy="381"/>
            </a:xfrm>
            <a:custGeom>
              <a:avLst/>
              <a:gdLst>
                <a:gd name="T0" fmla="*/ 22 w 435"/>
                <a:gd name="T1" fmla="*/ 153 h 381"/>
                <a:gd name="T2" fmla="*/ 25 w 435"/>
                <a:gd name="T3" fmla="*/ 167 h 381"/>
                <a:gd name="T4" fmla="*/ 63 w 435"/>
                <a:gd name="T5" fmla="*/ 175 h 381"/>
                <a:gd name="T6" fmla="*/ 77 w 435"/>
                <a:gd name="T7" fmla="*/ 170 h 381"/>
                <a:gd name="T8" fmla="*/ 34 w 435"/>
                <a:gd name="T9" fmla="*/ 215 h 381"/>
                <a:gd name="T10" fmla="*/ 32 w 435"/>
                <a:gd name="T11" fmla="*/ 235 h 381"/>
                <a:gd name="T12" fmla="*/ 32 w 435"/>
                <a:gd name="T13" fmla="*/ 248 h 381"/>
                <a:gd name="T14" fmla="*/ 40 w 435"/>
                <a:gd name="T15" fmla="*/ 266 h 381"/>
                <a:gd name="T16" fmla="*/ 59 w 435"/>
                <a:gd name="T17" fmla="*/ 279 h 381"/>
                <a:gd name="T18" fmla="*/ 66 w 435"/>
                <a:gd name="T19" fmla="*/ 266 h 381"/>
                <a:gd name="T20" fmla="*/ 69 w 435"/>
                <a:gd name="T21" fmla="*/ 302 h 381"/>
                <a:gd name="T22" fmla="*/ 106 w 435"/>
                <a:gd name="T23" fmla="*/ 305 h 381"/>
                <a:gd name="T24" fmla="*/ 115 w 435"/>
                <a:gd name="T25" fmla="*/ 302 h 381"/>
                <a:gd name="T26" fmla="*/ 107 w 435"/>
                <a:gd name="T27" fmla="*/ 341 h 381"/>
                <a:gd name="T28" fmla="*/ 89 w 435"/>
                <a:gd name="T29" fmla="*/ 358 h 381"/>
                <a:gd name="T30" fmla="*/ 54 w 435"/>
                <a:gd name="T31" fmla="*/ 380 h 381"/>
                <a:gd name="T32" fmla="*/ 95 w 435"/>
                <a:gd name="T33" fmla="*/ 364 h 381"/>
                <a:gd name="T34" fmla="*/ 101 w 435"/>
                <a:gd name="T35" fmla="*/ 346 h 381"/>
                <a:gd name="T36" fmla="*/ 158 w 435"/>
                <a:gd name="T37" fmla="*/ 310 h 381"/>
                <a:gd name="T38" fmla="*/ 158 w 435"/>
                <a:gd name="T39" fmla="*/ 284 h 381"/>
                <a:gd name="T40" fmla="*/ 203 w 435"/>
                <a:gd name="T41" fmla="*/ 222 h 381"/>
                <a:gd name="T42" fmla="*/ 213 w 435"/>
                <a:gd name="T43" fmla="*/ 237 h 381"/>
                <a:gd name="T44" fmla="*/ 217 w 435"/>
                <a:gd name="T45" fmla="*/ 250 h 381"/>
                <a:gd name="T46" fmla="*/ 185 w 435"/>
                <a:gd name="T47" fmla="*/ 277 h 381"/>
                <a:gd name="T48" fmla="*/ 187 w 435"/>
                <a:gd name="T49" fmla="*/ 289 h 381"/>
                <a:gd name="T50" fmla="*/ 230 w 435"/>
                <a:gd name="T51" fmla="*/ 261 h 381"/>
                <a:gd name="T52" fmla="*/ 232 w 435"/>
                <a:gd name="T53" fmla="*/ 242 h 381"/>
                <a:gd name="T54" fmla="*/ 248 w 435"/>
                <a:gd name="T55" fmla="*/ 245 h 381"/>
                <a:gd name="T56" fmla="*/ 275 w 435"/>
                <a:gd name="T57" fmla="*/ 271 h 381"/>
                <a:gd name="T58" fmla="*/ 327 w 435"/>
                <a:gd name="T59" fmla="*/ 271 h 381"/>
                <a:gd name="T60" fmla="*/ 325 w 435"/>
                <a:gd name="T61" fmla="*/ 282 h 381"/>
                <a:gd name="T62" fmla="*/ 342 w 435"/>
                <a:gd name="T63" fmla="*/ 284 h 381"/>
                <a:gd name="T64" fmla="*/ 310 w 435"/>
                <a:gd name="T65" fmla="*/ 266 h 381"/>
                <a:gd name="T66" fmla="*/ 187 w 435"/>
                <a:gd name="T67" fmla="*/ 24 h 381"/>
                <a:gd name="T68" fmla="*/ 150 w 435"/>
                <a:gd name="T69" fmla="*/ 8 h 381"/>
                <a:gd name="T70" fmla="*/ 137 w 435"/>
                <a:gd name="T71" fmla="*/ 13 h 381"/>
                <a:gd name="T72" fmla="*/ 130 w 435"/>
                <a:gd name="T73" fmla="*/ 0 h 381"/>
                <a:gd name="T74" fmla="*/ 95 w 435"/>
                <a:gd name="T75" fmla="*/ 16 h 381"/>
                <a:gd name="T76" fmla="*/ 91 w 435"/>
                <a:gd name="T77" fmla="*/ 21 h 381"/>
                <a:gd name="T78" fmla="*/ 75 w 435"/>
                <a:gd name="T79" fmla="*/ 39 h 381"/>
                <a:gd name="T80" fmla="*/ 52 w 435"/>
                <a:gd name="T81" fmla="*/ 57 h 381"/>
                <a:gd name="T82" fmla="*/ 25 w 435"/>
                <a:gd name="T83" fmla="*/ 75 h 381"/>
                <a:gd name="T84" fmla="*/ 52 w 435"/>
                <a:gd name="T85" fmla="*/ 109 h 381"/>
                <a:gd name="T86" fmla="*/ 69 w 435"/>
                <a:gd name="T87" fmla="*/ 119 h 381"/>
                <a:gd name="T88" fmla="*/ 83 w 435"/>
                <a:gd name="T89" fmla="*/ 129 h 381"/>
                <a:gd name="T90" fmla="*/ 52 w 435"/>
                <a:gd name="T91" fmla="*/ 132 h 381"/>
                <a:gd name="T92" fmla="*/ 38 w 435"/>
                <a:gd name="T93" fmla="*/ 121 h 3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5" h="381">
                  <a:moveTo>
                    <a:pt x="0" y="145"/>
                  </a:moveTo>
                  <a:lnTo>
                    <a:pt x="28" y="153"/>
                  </a:lnTo>
                  <a:lnTo>
                    <a:pt x="20" y="156"/>
                  </a:lnTo>
                  <a:lnTo>
                    <a:pt x="31" y="167"/>
                  </a:lnTo>
                  <a:lnTo>
                    <a:pt x="75" y="167"/>
                  </a:lnTo>
                  <a:lnTo>
                    <a:pt x="80" y="175"/>
                  </a:lnTo>
                  <a:lnTo>
                    <a:pt x="109" y="165"/>
                  </a:lnTo>
                  <a:lnTo>
                    <a:pt x="98" y="170"/>
                  </a:lnTo>
                  <a:lnTo>
                    <a:pt x="103" y="194"/>
                  </a:lnTo>
                  <a:lnTo>
                    <a:pt x="43" y="215"/>
                  </a:lnTo>
                  <a:lnTo>
                    <a:pt x="28" y="237"/>
                  </a:lnTo>
                  <a:lnTo>
                    <a:pt x="41" y="235"/>
                  </a:lnTo>
                  <a:lnTo>
                    <a:pt x="34" y="240"/>
                  </a:lnTo>
                  <a:lnTo>
                    <a:pt x="41" y="248"/>
                  </a:lnTo>
                  <a:lnTo>
                    <a:pt x="64" y="253"/>
                  </a:lnTo>
                  <a:lnTo>
                    <a:pt x="51" y="266"/>
                  </a:lnTo>
                  <a:lnTo>
                    <a:pt x="64" y="277"/>
                  </a:lnTo>
                  <a:lnTo>
                    <a:pt x="75" y="279"/>
                  </a:lnTo>
                  <a:lnTo>
                    <a:pt x="98" y="253"/>
                  </a:lnTo>
                  <a:lnTo>
                    <a:pt x="83" y="266"/>
                  </a:lnTo>
                  <a:lnTo>
                    <a:pt x="95" y="289"/>
                  </a:lnTo>
                  <a:lnTo>
                    <a:pt x="88" y="302"/>
                  </a:lnTo>
                  <a:lnTo>
                    <a:pt x="113" y="286"/>
                  </a:lnTo>
                  <a:lnTo>
                    <a:pt x="134" y="305"/>
                  </a:lnTo>
                  <a:lnTo>
                    <a:pt x="139" y="291"/>
                  </a:lnTo>
                  <a:lnTo>
                    <a:pt x="147" y="302"/>
                  </a:lnTo>
                  <a:lnTo>
                    <a:pt x="165" y="289"/>
                  </a:lnTo>
                  <a:lnTo>
                    <a:pt x="136" y="341"/>
                  </a:lnTo>
                  <a:lnTo>
                    <a:pt x="116" y="348"/>
                  </a:lnTo>
                  <a:lnTo>
                    <a:pt x="113" y="358"/>
                  </a:lnTo>
                  <a:lnTo>
                    <a:pt x="88" y="358"/>
                  </a:lnTo>
                  <a:lnTo>
                    <a:pt x="69" y="380"/>
                  </a:lnTo>
                  <a:lnTo>
                    <a:pt x="95" y="361"/>
                  </a:lnTo>
                  <a:lnTo>
                    <a:pt x="121" y="364"/>
                  </a:lnTo>
                  <a:lnTo>
                    <a:pt x="136" y="353"/>
                  </a:lnTo>
                  <a:lnTo>
                    <a:pt x="129" y="346"/>
                  </a:lnTo>
                  <a:lnTo>
                    <a:pt x="147" y="346"/>
                  </a:lnTo>
                  <a:lnTo>
                    <a:pt x="201" y="310"/>
                  </a:lnTo>
                  <a:lnTo>
                    <a:pt x="214" y="294"/>
                  </a:lnTo>
                  <a:lnTo>
                    <a:pt x="201" y="284"/>
                  </a:lnTo>
                  <a:lnTo>
                    <a:pt x="253" y="242"/>
                  </a:lnTo>
                  <a:lnTo>
                    <a:pt x="258" y="222"/>
                  </a:lnTo>
                  <a:lnTo>
                    <a:pt x="255" y="242"/>
                  </a:lnTo>
                  <a:lnTo>
                    <a:pt x="271" y="237"/>
                  </a:lnTo>
                  <a:lnTo>
                    <a:pt x="263" y="248"/>
                  </a:lnTo>
                  <a:lnTo>
                    <a:pt x="276" y="250"/>
                  </a:lnTo>
                  <a:lnTo>
                    <a:pt x="243" y="253"/>
                  </a:lnTo>
                  <a:lnTo>
                    <a:pt x="235" y="277"/>
                  </a:lnTo>
                  <a:lnTo>
                    <a:pt x="251" y="277"/>
                  </a:lnTo>
                  <a:lnTo>
                    <a:pt x="238" y="289"/>
                  </a:lnTo>
                  <a:lnTo>
                    <a:pt x="281" y="271"/>
                  </a:lnTo>
                  <a:lnTo>
                    <a:pt x="292" y="261"/>
                  </a:lnTo>
                  <a:lnTo>
                    <a:pt x="281" y="253"/>
                  </a:lnTo>
                  <a:lnTo>
                    <a:pt x="295" y="242"/>
                  </a:lnTo>
                  <a:lnTo>
                    <a:pt x="292" y="250"/>
                  </a:lnTo>
                  <a:lnTo>
                    <a:pt x="315" y="245"/>
                  </a:lnTo>
                  <a:lnTo>
                    <a:pt x="310" y="256"/>
                  </a:lnTo>
                  <a:lnTo>
                    <a:pt x="349" y="271"/>
                  </a:lnTo>
                  <a:lnTo>
                    <a:pt x="405" y="277"/>
                  </a:lnTo>
                  <a:lnTo>
                    <a:pt x="416" y="271"/>
                  </a:lnTo>
                  <a:lnTo>
                    <a:pt x="421" y="274"/>
                  </a:lnTo>
                  <a:lnTo>
                    <a:pt x="413" y="282"/>
                  </a:lnTo>
                  <a:lnTo>
                    <a:pt x="426" y="289"/>
                  </a:lnTo>
                  <a:lnTo>
                    <a:pt x="434" y="284"/>
                  </a:lnTo>
                  <a:lnTo>
                    <a:pt x="421" y="266"/>
                  </a:lnTo>
                  <a:lnTo>
                    <a:pt x="393" y="266"/>
                  </a:lnTo>
                  <a:lnTo>
                    <a:pt x="393" y="44"/>
                  </a:lnTo>
                  <a:lnTo>
                    <a:pt x="238" y="24"/>
                  </a:lnTo>
                  <a:lnTo>
                    <a:pt x="233" y="13"/>
                  </a:lnTo>
                  <a:lnTo>
                    <a:pt x="191" y="8"/>
                  </a:lnTo>
                  <a:lnTo>
                    <a:pt x="186" y="16"/>
                  </a:lnTo>
                  <a:lnTo>
                    <a:pt x="173" y="13"/>
                  </a:lnTo>
                  <a:lnTo>
                    <a:pt x="183" y="5"/>
                  </a:lnTo>
                  <a:lnTo>
                    <a:pt x="165" y="0"/>
                  </a:lnTo>
                  <a:lnTo>
                    <a:pt x="150" y="13"/>
                  </a:lnTo>
                  <a:lnTo>
                    <a:pt x="121" y="16"/>
                  </a:lnTo>
                  <a:lnTo>
                    <a:pt x="118" y="32"/>
                  </a:lnTo>
                  <a:lnTo>
                    <a:pt x="116" y="21"/>
                  </a:lnTo>
                  <a:lnTo>
                    <a:pt x="90" y="29"/>
                  </a:lnTo>
                  <a:lnTo>
                    <a:pt x="95" y="39"/>
                  </a:lnTo>
                  <a:lnTo>
                    <a:pt x="83" y="36"/>
                  </a:lnTo>
                  <a:lnTo>
                    <a:pt x="67" y="57"/>
                  </a:lnTo>
                  <a:lnTo>
                    <a:pt x="28" y="62"/>
                  </a:lnTo>
                  <a:lnTo>
                    <a:pt x="31" y="75"/>
                  </a:lnTo>
                  <a:lnTo>
                    <a:pt x="20" y="78"/>
                  </a:lnTo>
                  <a:lnTo>
                    <a:pt x="67" y="109"/>
                  </a:lnTo>
                  <a:lnTo>
                    <a:pt x="126" y="124"/>
                  </a:lnTo>
                  <a:lnTo>
                    <a:pt x="88" y="119"/>
                  </a:lnTo>
                  <a:lnTo>
                    <a:pt x="90" y="126"/>
                  </a:lnTo>
                  <a:lnTo>
                    <a:pt x="106" y="129"/>
                  </a:lnTo>
                  <a:lnTo>
                    <a:pt x="90" y="134"/>
                  </a:lnTo>
                  <a:lnTo>
                    <a:pt x="67" y="132"/>
                  </a:lnTo>
                  <a:lnTo>
                    <a:pt x="67" y="121"/>
                  </a:lnTo>
                  <a:lnTo>
                    <a:pt x="48" y="121"/>
                  </a:lnTo>
                  <a:lnTo>
                    <a:pt x="0" y="14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63" name="Freeform 427"/>
            <p:cNvSpPr>
              <a:spLocks/>
            </p:cNvSpPr>
            <p:nvPr/>
          </p:nvSpPr>
          <p:spPr bwMode="auto">
            <a:xfrm>
              <a:off x="340" y="1556"/>
              <a:ext cx="392" cy="387"/>
            </a:xfrm>
            <a:custGeom>
              <a:avLst/>
              <a:gdLst>
                <a:gd name="T0" fmla="*/ 22 w 441"/>
                <a:gd name="T1" fmla="*/ 155 h 387"/>
                <a:gd name="T2" fmla="*/ 25 w 441"/>
                <a:gd name="T3" fmla="*/ 170 h 387"/>
                <a:gd name="T4" fmla="*/ 64 w 441"/>
                <a:gd name="T5" fmla="*/ 178 h 387"/>
                <a:gd name="T6" fmla="*/ 78 w 441"/>
                <a:gd name="T7" fmla="*/ 173 h 387"/>
                <a:gd name="T8" fmla="*/ 35 w 441"/>
                <a:gd name="T9" fmla="*/ 218 h 387"/>
                <a:gd name="T10" fmla="*/ 33 w 441"/>
                <a:gd name="T11" fmla="*/ 239 h 387"/>
                <a:gd name="T12" fmla="*/ 33 w 441"/>
                <a:gd name="T13" fmla="*/ 252 h 387"/>
                <a:gd name="T14" fmla="*/ 41 w 441"/>
                <a:gd name="T15" fmla="*/ 270 h 387"/>
                <a:gd name="T16" fmla="*/ 60 w 441"/>
                <a:gd name="T17" fmla="*/ 283 h 387"/>
                <a:gd name="T18" fmla="*/ 67 w 441"/>
                <a:gd name="T19" fmla="*/ 270 h 387"/>
                <a:gd name="T20" fmla="*/ 70 w 441"/>
                <a:gd name="T21" fmla="*/ 307 h 387"/>
                <a:gd name="T22" fmla="*/ 108 w 441"/>
                <a:gd name="T23" fmla="*/ 310 h 387"/>
                <a:gd name="T24" fmla="*/ 117 w 441"/>
                <a:gd name="T25" fmla="*/ 307 h 387"/>
                <a:gd name="T26" fmla="*/ 109 w 441"/>
                <a:gd name="T27" fmla="*/ 346 h 387"/>
                <a:gd name="T28" fmla="*/ 91 w 441"/>
                <a:gd name="T29" fmla="*/ 364 h 387"/>
                <a:gd name="T30" fmla="*/ 55 w 441"/>
                <a:gd name="T31" fmla="*/ 386 h 387"/>
                <a:gd name="T32" fmla="*/ 97 w 441"/>
                <a:gd name="T33" fmla="*/ 370 h 387"/>
                <a:gd name="T34" fmla="*/ 103 w 441"/>
                <a:gd name="T35" fmla="*/ 351 h 387"/>
                <a:gd name="T36" fmla="*/ 161 w 441"/>
                <a:gd name="T37" fmla="*/ 315 h 387"/>
                <a:gd name="T38" fmla="*/ 161 w 441"/>
                <a:gd name="T39" fmla="*/ 288 h 387"/>
                <a:gd name="T40" fmla="*/ 207 w 441"/>
                <a:gd name="T41" fmla="*/ 226 h 387"/>
                <a:gd name="T42" fmla="*/ 217 w 441"/>
                <a:gd name="T43" fmla="*/ 241 h 387"/>
                <a:gd name="T44" fmla="*/ 221 w 441"/>
                <a:gd name="T45" fmla="*/ 254 h 387"/>
                <a:gd name="T46" fmla="*/ 188 w 441"/>
                <a:gd name="T47" fmla="*/ 281 h 387"/>
                <a:gd name="T48" fmla="*/ 190 w 441"/>
                <a:gd name="T49" fmla="*/ 294 h 387"/>
                <a:gd name="T50" fmla="*/ 234 w 441"/>
                <a:gd name="T51" fmla="*/ 265 h 387"/>
                <a:gd name="T52" fmla="*/ 236 w 441"/>
                <a:gd name="T53" fmla="*/ 246 h 387"/>
                <a:gd name="T54" fmla="*/ 252 w 441"/>
                <a:gd name="T55" fmla="*/ 249 h 387"/>
                <a:gd name="T56" fmla="*/ 280 w 441"/>
                <a:gd name="T57" fmla="*/ 275 h 387"/>
                <a:gd name="T58" fmla="*/ 333 w 441"/>
                <a:gd name="T59" fmla="*/ 275 h 387"/>
                <a:gd name="T60" fmla="*/ 331 w 441"/>
                <a:gd name="T61" fmla="*/ 286 h 387"/>
                <a:gd name="T62" fmla="*/ 348 w 441"/>
                <a:gd name="T63" fmla="*/ 288 h 387"/>
                <a:gd name="T64" fmla="*/ 315 w 441"/>
                <a:gd name="T65" fmla="*/ 270 h 387"/>
                <a:gd name="T66" fmla="*/ 190 w 441"/>
                <a:gd name="T67" fmla="*/ 24 h 387"/>
                <a:gd name="T68" fmla="*/ 153 w 441"/>
                <a:gd name="T69" fmla="*/ 8 h 387"/>
                <a:gd name="T70" fmla="*/ 139 w 441"/>
                <a:gd name="T71" fmla="*/ 13 h 387"/>
                <a:gd name="T72" fmla="*/ 132 w 441"/>
                <a:gd name="T73" fmla="*/ 0 h 387"/>
                <a:gd name="T74" fmla="*/ 97 w 441"/>
                <a:gd name="T75" fmla="*/ 16 h 387"/>
                <a:gd name="T76" fmla="*/ 93 w 441"/>
                <a:gd name="T77" fmla="*/ 21 h 387"/>
                <a:gd name="T78" fmla="*/ 76 w 441"/>
                <a:gd name="T79" fmla="*/ 40 h 387"/>
                <a:gd name="T80" fmla="*/ 53 w 441"/>
                <a:gd name="T81" fmla="*/ 58 h 387"/>
                <a:gd name="T82" fmla="*/ 25 w 441"/>
                <a:gd name="T83" fmla="*/ 76 h 387"/>
                <a:gd name="T84" fmla="*/ 53 w 441"/>
                <a:gd name="T85" fmla="*/ 111 h 387"/>
                <a:gd name="T86" fmla="*/ 70 w 441"/>
                <a:gd name="T87" fmla="*/ 121 h 387"/>
                <a:gd name="T88" fmla="*/ 84 w 441"/>
                <a:gd name="T89" fmla="*/ 131 h 387"/>
                <a:gd name="T90" fmla="*/ 53 w 441"/>
                <a:gd name="T91" fmla="*/ 134 h 387"/>
                <a:gd name="T92" fmla="*/ 39 w 441"/>
                <a:gd name="T93" fmla="*/ 123 h 3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41" h="387">
                  <a:moveTo>
                    <a:pt x="0" y="147"/>
                  </a:moveTo>
                  <a:lnTo>
                    <a:pt x="28" y="155"/>
                  </a:lnTo>
                  <a:lnTo>
                    <a:pt x="20" y="158"/>
                  </a:lnTo>
                  <a:lnTo>
                    <a:pt x="31" y="170"/>
                  </a:lnTo>
                  <a:lnTo>
                    <a:pt x="76" y="170"/>
                  </a:lnTo>
                  <a:lnTo>
                    <a:pt x="81" y="178"/>
                  </a:lnTo>
                  <a:lnTo>
                    <a:pt x="110" y="168"/>
                  </a:lnTo>
                  <a:lnTo>
                    <a:pt x="99" y="173"/>
                  </a:lnTo>
                  <a:lnTo>
                    <a:pt x="104" y="197"/>
                  </a:lnTo>
                  <a:lnTo>
                    <a:pt x="44" y="218"/>
                  </a:lnTo>
                  <a:lnTo>
                    <a:pt x="28" y="241"/>
                  </a:lnTo>
                  <a:lnTo>
                    <a:pt x="42" y="239"/>
                  </a:lnTo>
                  <a:lnTo>
                    <a:pt x="34" y="244"/>
                  </a:lnTo>
                  <a:lnTo>
                    <a:pt x="42" y="252"/>
                  </a:lnTo>
                  <a:lnTo>
                    <a:pt x="65" y="257"/>
                  </a:lnTo>
                  <a:lnTo>
                    <a:pt x="52" y="270"/>
                  </a:lnTo>
                  <a:lnTo>
                    <a:pt x="65" y="281"/>
                  </a:lnTo>
                  <a:lnTo>
                    <a:pt x="76" y="283"/>
                  </a:lnTo>
                  <a:lnTo>
                    <a:pt x="99" y="257"/>
                  </a:lnTo>
                  <a:lnTo>
                    <a:pt x="84" y="270"/>
                  </a:lnTo>
                  <a:lnTo>
                    <a:pt x="96" y="294"/>
                  </a:lnTo>
                  <a:lnTo>
                    <a:pt x="89" y="307"/>
                  </a:lnTo>
                  <a:lnTo>
                    <a:pt x="115" y="291"/>
                  </a:lnTo>
                  <a:lnTo>
                    <a:pt x="136" y="310"/>
                  </a:lnTo>
                  <a:lnTo>
                    <a:pt x="141" y="296"/>
                  </a:lnTo>
                  <a:lnTo>
                    <a:pt x="149" y="307"/>
                  </a:lnTo>
                  <a:lnTo>
                    <a:pt x="167" y="294"/>
                  </a:lnTo>
                  <a:lnTo>
                    <a:pt x="138" y="346"/>
                  </a:lnTo>
                  <a:lnTo>
                    <a:pt x="118" y="354"/>
                  </a:lnTo>
                  <a:lnTo>
                    <a:pt x="115" y="364"/>
                  </a:lnTo>
                  <a:lnTo>
                    <a:pt x="89" y="364"/>
                  </a:lnTo>
                  <a:lnTo>
                    <a:pt x="70" y="386"/>
                  </a:lnTo>
                  <a:lnTo>
                    <a:pt x="96" y="367"/>
                  </a:lnTo>
                  <a:lnTo>
                    <a:pt x="123" y="370"/>
                  </a:lnTo>
                  <a:lnTo>
                    <a:pt x="138" y="359"/>
                  </a:lnTo>
                  <a:lnTo>
                    <a:pt x="131" y="351"/>
                  </a:lnTo>
                  <a:lnTo>
                    <a:pt x="149" y="351"/>
                  </a:lnTo>
                  <a:lnTo>
                    <a:pt x="204" y="315"/>
                  </a:lnTo>
                  <a:lnTo>
                    <a:pt x="217" y="299"/>
                  </a:lnTo>
                  <a:lnTo>
                    <a:pt x="204" y="288"/>
                  </a:lnTo>
                  <a:lnTo>
                    <a:pt x="257" y="246"/>
                  </a:lnTo>
                  <a:lnTo>
                    <a:pt x="262" y="226"/>
                  </a:lnTo>
                  <a:lnTo>
                    <a:pt x="259" y="246"/>
                  </a:lnTo>
                  <a:lnTo>
                    <a:pt x="275" y="241"/>
                  </a:lnTo>
                  <a:lnTo>
                    <a:pt x="267" y="252"/>
                  </a:lnTo>
                  <a:lnTo>
                    <a:pt x="280" y="254"/>
                  </a:lnTo>
                  <a:lnTo>
                    <a:pt x="246" y="257"/>
                  </a:lnTo>
                  <a:lnTo>
                    <a:pt x="238" y="281"/>
                  </a:lnTo>
                  <a:lnTo>
                    <a:pt x="254" y="281"/>
                  </a:lnTo>
                  <a:lnTo>
                    <a:pt x="241" y="294"/>
                  </a:lnTo>
                  <a:lnTo>
                    <a:pt x="285" y="275"/>
                  </a:lnTo>
                  <a:lnTo>
                    <a:pt x="296" y="265"/>
                  </a:lnTo>
                  <a:lnTo>
                    <a:pt x="285" y="257"/>
                  </a:lnTo>
                  <a:lnTo>
                    <a:pt x="299" y="246"/>
                  </a:lnTo>
                  <a:lnTo>
                    <a:pt x="296" y="254"/>
                  </a:lnTo>
                  <a:lnTo>
                    <a:pt x="319" y="249"/>
                  </a:lnTo>
                  <a:lnTo>
                    <a:pt x="314" y="260"/>
                  </a:lnTo>
                  <a:lnTo>
                    <a:pt x="354" y="275"/>
                  </a:lnTo>
                  <a:lnTo>
                    <a:pt x="411" y="281"/>
                  </a:lnTo>
                  <a:lnTo>
                    <a:pt x="422" y="275"/>
                  </a:lnTo>
                  <a:lnTo>
                    <a:pt x="427" y="278"/>
                  </a:lnTo>
                  <a:lnTo>
                    <a:pt x="419" y="286"/>
                  </a:lnTo>
                  <a:lnTo>
                    <a:pt x="432" y="294"/>
                  </a:lnTo>
                  <a:lnTo>
                    <a:pt x="440" y="288"/>
                  </a:lnTo>
                  <a:lnTo>
                    <a:pt x="427" y="270"/>
                  </a:lnTo>
                  <a:lnTo>
                    <a:pt x="398" y="270"/>
                  </a:lnTo>
                  <a:lnTo>
                    <a:pt x="398" y="45"/>
                  </a:lnTo>
                  <a:lnTo>
                    <a:pt x="241" y="24"/>
                  </a:lnTo>
                  <a:lnTo>
                    <a:pt x="236" y="13"/>
                  </a:lnTo>
                  <a:lnTo>
                    <a:pt x="194" y="8"/>
                  </a:lnTo>
                  <a:lnTo>
                    <a:pt x="189" y="16"/>
                  </a:lnTo>
                  <a:lnTo>
                    <a:pt x="175" y="13"/>
                  </a:lnTo>
                  <a:lnTo>
                    <a:pt x="186" y="5"/>
                  </a:lnTo>
                  <a:lnTo>
                    <a:pt x="167" y="0"/>
                  </a:lnTo>
                  <a:lnTo>
                    <a:pt x="152" y="13"/>
                  </a:lnTo>
                  <a:lnTo>
                    <a:pt x="123" y="16"/>
                  </a:lnTo>
                  <a:lnTo>
                    <a:pt x="120" y="32"/>
                  </a:lnTo>
                  <a:lnTo>
                    <a:pt x="118" y="21"/>
                  </a:lnTo>
                  <a:lnTo>
                    <a:pt x="91" y="29"/>
                  </a:lnTo>
                  <a:lnTo>
                    <a:pt x="96" y="40"/>
                  </a:lnTo>
                  <a:lnTo>
                    <a:pt x="84" y="37"/>
                  </a:lnTo>
                  <a:lnTo>
                    <a:pt x="68" y="58"/>
                  </a:lnTo>
                  <a:lnTo>
                    <a:pt x="28" y="63"/>
                  </a:lnTo>
                  <a:lnTo>
                    <a:pt x="31" y="76"/>
                  </a:lnTo>
                  <a:lnTo>
                    <a:pt x="20" y="79"/>
                  </a:lnTo>
                  <a:lnTo>
                    <a:pt x="68" y="111"/>
                  </a:lnTo>
                  <a:lnTo>
                    <a:pt x="128" y="126"/>
                  </a:lnTo>
                  <a:lnTo>
                    <a:pt x="89" y="121"/>
                  </a:lnTo>
                  <a:lnTo>
                    <a:pt x="91" y="128"/>
                  </a:lnTo>
                  <a:lnTo>
                    <a:pt x="107" y="131"/>
                  </a:lnTo>
                  <a:lnTo>
                    <a:pt x="91" y="136"/>
                  </a:lnTo>
                  <a:lnTo>
                    <a:pt x="68" y="134"/>
                  </a:lnTo>
                  <a:lnTo>
                    <a:pt x="68" y="123"/>
                  </a:lnTo>
                  <a:lnTo>
                    <a:pt x="49" y="123"/>
                  </a:lnTo>
                  <a:lnTo>
                    <a:pt x="0" y="1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64" name="Freeform 428"/>
            <p:cNvSpPr>
              <a:spLocks/>
            </p:cNvSpPr>
            <p:nvPr/>
          </p:nvSpPr>
          <p:spPr bwMode="auto">
            <a:xfrm>
              <a:off x="514" y="1878"/>
              <a:ext cx="28" cy="19"/>
            </a:xfrm>
            <a:custGeom>
              <a:avLst/>
              <a:gdLst>
                <a:gd name="T0" fmla="*/ 0 w 32"/>
                <a:gd name="T1" fmla="*/ 8 h 19"/>
                <a:gd name="T2" fmla="*/ 7 w 32"/>
                <a:gd name="T3" fmla="*/ 18 h 19"/>
                <a:gd name="T4" fmla="*/ 24 w 32"/>
                <a:gd name="T5" fmla="*/ 5 h 19"/>
                <a:gd name="T6" fmla="*/ 7 w 32"/>
                <a:gd name="T7" fmla="*/ 0 h 19"/>
                <a:gd name="T8" fmla="*/ 9 w 32"/>
                <a:gd name="T9" fmla="*/ 6 h 19"/>
                <a:gd name="T10" fmla="*/ 0 w 32"/>
                <a:gd name="T11" fmla="*/ 8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9">
                  <a:moveTo>
                    <a:pt x="0" y="8"/>
                  </a:moveTo>
                  <a:lnTo>
                    <a:pt x="9" y="18"/>
                  </a:lnTo>
                  <a:lnTo>
                    <a:pt x="31" y="5"/>
                  </a:lnTo>
                  <a:lnTo>
                    <a:pt x="9" y="0"/>
                  </a:lnTo>
                  <a:lnTo>
                    <a:pt x="11" y="6"/>
                  </a:lnTo>
                  <a:lnTo>
                    <a:pt x="0" y="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65" name="Freeform 429"/>
            <p:cNvSpPr>
              <a:spLocks/>
            </p:cNvSpPr>
            <p:nvPr/>
          </p:nvSpPr>
          <p:spPr bwMode="auto">
            <a:xfrm>
              <a:off x="514" y="1878"/>
              <a:ext cx="34" cy="25"/>
            </a:xfrm>
            <a:custGeom>
              <a:avLst/>
              <a:gdLst>
                <a:gd name="T0" fmla="*/ 0 w 38"/>
                <a:gd name="T1" fmla="*/ 11 h 25"/>
                <a:gd name="T2" fmla="*/ 9 w 38"/>
                <a:gd name="T3" fmla="*/ 24 h 25"/>
                <a:gd name="T4" fmla="*/ 30 w 38"/>
                <a:gd name="T5" fmla="*/ 6 h 25"/>
                <a:gd name="T6" fmla="*/ 9 w 38"/>
                <a:gd name="T7" fmla="*/ 0 h 25"/>
                <a:gd name="T8" fmla="*/ 11 w 38"/>
                <a:gd name="T9" fmla="*/ 8 h 25"/>
                <a:gd name="T10" fmla="*/ 0 w 38"/>
                <a:gd name="T11" fmla="*/ 11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25">
                  <a:moveTo>
                    <a:pt x="0" y="11"/>
                  </a:moveTo>
                  <a:lnTo>
                    <a:pt x="11" y="24"/>
                  </a:lnTo>
                  <a:lnTo>
                    <a:pt x="37" y="6"/>
                  </a:lnTo>
                  <a:lnTo>
                    <a:pt x="11" y="0"/>
                  </a:lnTo>
                  <a:lnTo>
                    <a:pt x="13" y="8"/>
                  </a:lnTo>
                  <a:lnTo>
                    <a:pt x="0" y="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66" name="Freeform 430"/>
            <p:cNvSpPr>
              <a:spLocks/>
            </p:cNvSpPr>
            <p:nvPr/>
          </p:nvSpPr>
          <p:spPr bwMode="auto">
            <a:xfrm>
              <a:off x="731" y="1837"/>
              <a:ext cx="103" cy="102"/>
            </a:xfrm>
            <a:custGeom>
              <a:avLst/>
              <a:gdLst>
                <a:gd name="T0" fmla="*/ 0 w 116"/>
                <a:gd name="T1" fmla="*/ 7 h 102"/>
                <a:gd name="T2" fmla="*/ 8 w 116"/>
                <a:gd name="T3" fmla="*/ 25 h 102"/>
                <a:gd name="T4" fmla="*/ 18 w 116"/>
                <a:gd name="T5" fmla="*/ 32 h 102"/>
                <a:gd name="T6" fmla="*/ 22 w 116"/>
                <a:gd name="T7" fmla="*/ 27 h 102"/>
                <a:gd name="T8" fmla="*/ 14 w 116"/>
                <a:gd name="T9" fmla="*/ 17 h 102"/>
                <a:gd name="T10" fmla="*/ 22 w 116"/>
                <a:gd name="T11" fmla="*/ 17 h 102"/>
                <a:gd name="T12" fmla="*/ 32 w 116"/>
                <a:gd name="T13" fmla="*/ 32 h 102"/>
                <a:gd name="T14" fmla="*/ 29 w 116"/>
                <a:gd name="T15" fmla="*/ 7 h 102"/>
                <a:gd name="T16" fmla="*/ 38 w 116"/>
                <a:gd name="T17" fmla="*/ 29 h 102"/>
                <a:gd name="T18" fmla="*/ 54 w 116"/>
                <a:gd name="T19" fmla="*/ 37 h 102"/>
                <a:gd name="T20" fmla="*/ 52 w 116"/>
                <a:gd name="T21" fmla="*/ 52 h 102"/>
                <a:gd name="T22" fmla="*/ 73 w 116"/>
                <a:gd name="T23" fmla="*/ 72 h 102"/>
                <a:gd name="T24" fmla="*/ 68 w 116"/>
                <a:gd name="T25" fmla="*/ 84 h 102"/>
                <a:gd name="T26" fmla="*/ 79 w 116"/>
                <a:gd name="T27" fmla="*/ 74 h 102"/>
                <a:gd name="T28" fmla="*/ 81 w 116"/>
                <a:gd name="T29" fmla="*/ 101 h 102"/>
                <a:gd name="T30" fmla="*/ 88 w 116"/>
                <a:gd name="T31" fmla="*/ 96 h 102"/>
                <a:gd name="T32" fmla="*/ 91 w 116"/>
                <a:gd name="T33" fmla="*/ 76 h 102"/>
                <a:gd name="T34" fmla="*/ 71 w 116"/>
                <a:gd name="T35" fmla="*/ 64 h 102"/>
                <a:gd name="T36" fmla="*/ 29 w 116"/>
                <a:gd name="T37" fmla="*/ 0 h 102"/>
                <a:gd name="T38" fmla="*/ 8 w 116"/>
                <a:gd name="T39" fmla="*/ 17 h 102"/>
                <a:gd name="T40" fmla="*/ 0 w 116"/>
                <a:gd name="T41" fmla="*/ 7 h 1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2">
                  <a:moveTo>
                    <a:pt x="0" y="7"/>
                  </a:moveTo>
                  <a:lnTo>
                    <a:pt x="10" y="25"/>
                  </a:lnTo>
                  <a:lnTo>
                    <a:pt x="23" y="32"/>
                  </a:lnTo>
                  <a:lnTo>
                    <a:pt x="28" y="27"/>
                  </a:lnTo>
                  <a:lnTo>
                    <a:pt x="18" y="17"/>
                  </a:lnTo>
                  <a:lnTo>
                    <a:pt x="28" y="17"/>
                  </a:lnTo>
                  <a:lnTo>
                    <a:pt x="40" y="32"/>
                  </a:lnTo>
                  <a:lnTo>
                    <a:pt x="37" y="7"/>
                  </a:lnTo>
                  <a:lnTo>
                    <a:pt x="48" y="29"/>
                  </a:lnTo>
                  <a:lnTo>
                    <a:pt x="69" y="37"/>
                  </a:lnTo>
                  <a:lnTo>
                    <a:pt x="65" y="52"/>
                  </a:lnTo>
                  <a:lnTo>
                    <a:pt x="92" y="72"/>
                  </a:lnTo>
                  <a:lnTo>
                    <a:pt x="87" y="84"/>
                  </a:lnTo>
                  <a:lnTo>
                    <a:pt x="100" y="74"/>
                  </a:lnTo>
                  <a:lnTo>
                    <a:pt x="102" y="101"/>
                  </a:lnTo>
                  <a:lnTo>
                    <a:pt x="112" y="96"/>
                  </a:lnTo>
                  <a:lnTo>
                    <a:pt x="115" y="76"/>
                  </a:lnTo>
                  <a:lnTo>
                    <a:pt x="90" y="64"/>
                  </a:lnTo>
                  <a:lnTo>
                    <a:pt x="37" y="0"/>
                  </a:lnTo>
                  <a:lnTo>
                    <a:pt x="10" y="17"/>
                  </a:lnTo>
                  <a:lnTo>
                    <a:pt x="0" y="7"/>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67" name="Freeform 431"/>
            <p:cNvSpPr>
              <a:spLocks/>
            </p:cNvSpPr>
            <p:nvPr/>
          </p:nvSpPr>
          <p:spPr bwMode="auto">
            <a:xfrm>
              <a:off x="731" y="1837"/>
              <a:ext cx="108" cy="108"/>
            </a:xfrm>
            <a:custGeom>
              <a:avLst/>
              <a:gdLst>
                <a:gd name="T0" fmla="*/ 0 w 122"/>
                <a:gd name="T1" fmla="*/ 7 h 108"/>
                <a:gd name="T2" fmla="*/ 9 w 122"/>
                <a:gd name="T3" fmla="*/ 26 h 108"/>
                <a:gd name="T4" fmla="*/ 19 w 122"/>
                <a:gd name="T5" fmla="*/ 34 h 108"/>
                <a:gd name="T6" fmla="*/ 23 w 122"/>
                <a:gd name="T7" fmla="*/ 29 h 108"/>
                <a:gd name="T8" fmla="*/ 15 w 122"/>
                <a:gd name="T9" fmla="*/ 18 h 108"/>
                <a:gd name="T10" fmla="*/ 23 w 122"/>
                <a:gd name="T11" fmla="*/ 18 h 108"/>
                <a:gd name="T12" fmla="*/ 33 w 122"/>
                <a:gd name="T13" fmla="*/ 34 h 108"/>
                <a:gd name="T14" fmla="*/ 31 w 122"/>
                <a:gd name="T15" fmla="*/ 7 h 108"/>
                <a:gd name="T16" fmla="*/ 39 w 122"/>
                <a:gd name="T17" fmla="*/ 31 h 108"/>
                <a:gd name="T18" fmla="*/ 58 w 122"/>
                <a:gd name="T19" fmla="*/ 39 h 108"/>
                <a:gd name="T20" fmla="*/ 53 w 122"/>
                <a:gd name="T21" fmla="*/ 55 h 108"/>
                <a:gd name="T22" fmla="*/ 76 w 122"/>
                <a:gd name="T23" fmla="*/ 76 h 108"/>
                <a:gd name="T24" fmla="*/ 72 w 122"/>
                <a:gd name="T25" fmla="*/ 89 h 108"/>
                <a:gd name="T26" fmla="*/ 82 w 122"/>
                <a:gd name="T27" fmla="*/ 78 h 108"/>
                <a:gd name="T28" fmla="*/ 84 w 122"/>
                <a:gd name="T29" fmla="*/ 107 h 108"/>
                <a:gd name="T30" fmla="*/ 92 w 122"/>
                <a:gd name="T31" fmla="*/ 102 h 108"/>
                <a:gd name="T32" fmla="*/ 95 w 122"/>
                <a:gd name="T33" fmla="*/ 81 h 108"/>
                <a:gd name="T34" fmla="*/ 74 w 122"/>
                <a:gd name="T35" fmla="*/ 68 h 108"/>
                <a:gd name="T36" fmla="*/ 31 w 122"/>
                <a:gd name="T37" fmla="*/ 0 h 108"/>
                <a:gd name="T38" fmla="*/ 9 w 122"/>
                <a:gd name="T39" fmla="*/ 18 h 108"/>
                <a:gd name="T40" fmla="*/ 0 w 122"/>
                <a:gd name="T41" fmla="*/ 7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2" h="108">
                  <a:moveTo>
                    <a:pt x="0" y="7"/>
                  </a:moveTo>
                  <a:lnTo>
                    <a:pt x="11" y="26"/>
                  </a:lnTo>
                  <a:lnTo>
                    <a:pt x="24" y="34"/>
                  </a:lnTo>
                  <a:lnTo>
                    <a:pt x="29" y="29"/>
                  </a:lnTo>
                  <a:lnTo>
                    <a:pt x="19" y="18"/>
                  </a:lnTo>
                  <a:lnTo>
                    <a:pt x="29" y="18"/>
                  </a:lnTo>
                  <a:lnTo>
                    <a:pt x="42" y="34"/>
                  </a:lnTo>
                  <a:lnTo>
                    <a:pt x="39" y="7"/>
                  </a:lnTo>
                  <a:lnTo>
                    <a:pt x="50" y="31"/>
                  </a:lnTo>
                  <a:lnTo>
                    <a:pt x="73" y="39"/>
                  </a:lnTo>
                  <a:lnTo>
                    <a:pt x="68" y="55"/>
                  </a:lnTo>
                  <a:lnTo>
                    <a:pt x="97" y="76"/>
                  </a:lnTo>
                  <a:lnTo>
                    <a:pt x="92" y="89"/>
                  </a:lnTo>
                  <a:lnTo>
                    <a:pt x="105" y="78"/>
                  </a:lnTo>
                  <a:lnTo>
                    <a:pt x="107" y="107"/>
                  </a:lnTo>
                  <a:lnTo>
                    <a:pt x="118" y="102"/>
                  </a:lnTo>
                  <a:lnTo>
                    <a:pt x="121" y="81"/>
                  </a:lnTo>
                  <a:lnTo>
                    <a:pt x="95" y="68"/>
                  </a:lnTo>
                  <a:lnTo>
                    <a:pt x="39" y="0"/>
                  </a:lnTo>
                  <a:lnTo>
                    <a:pt x="11" y="18"/>
                  </a:lnTo>
                  <a:lnTo>
                    <a:pt x="0" y="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68" name="Freeform 432"/>
            <p:cNvSpPr>
              <a:spLocks/>
            </p:cNvSpPr>
            <p:nvPr/>
          </p:nvSpPr>
          <p:spPr bwMode="auto">
            <a:xfrm>
              <a:off x="754" y="1871"/>
              <a:ext cx="17" cy="10"/>
            </a:xfrm>
            <a:custGeom>
              <a:avLst/>
              <a:gdLst>
                <a:gd name="T0" fmla="*/ 0 w 19"/>
                <a:gd name="T1" fmla="*/ 0 h 10"/>
                <a:gd name="T2" fmla="*/ 4 w 19"/>
                <a:gd name="T3" fmla="*/ 9 h 10"/>
                <a:gd name="T4" fmla="*/ 6 w 19"/>
                <a:gd name="T5" fmla="*/ 4 h 10"/>
                <a:gd name="T6" fmla="*/ 14 w 19"/>
                <a:gd name="T7" fmla="*/ 9 h 10"/>
                <a:gd name="T8" fmla="*/ 6 w 19"/>
                <a:gd name="T9" fmla="*/ 4 h 10"/>
                <a:gd name="T10" fmla="*/ 12 w 19"/>
                <a:gd name="T11" fmla="*/ 1 h 10"/>
                <a:gd name="T12" fmla="*/ 0 w 19"/>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0" y="0"/>
                  </a:moveTo>
                  <a:lnTo>
                    <a:pt x="6" y="9"/>
                  </a:lnTo>
                  <a:lnTo>
                    <a:pt x="8" y="4"/>
                  </a:lnTo>
                  <a:lnTo>
                    <a:pt x="18" y="9"/>
                  </a:lnTo>
                  <a:lnTo>
                    <a:pt x="8" y="4"/>
                  </a:lnTo>
                  <a:lnTo>
                    <a:pt x="14" y="1"/>
                  </a:lnTo>
                  <a:lnTo>
                    <a:pt x="0"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69" name="Freeform 433"/>
            <p:cNvSpPr>
              <a:spLocks/>
            </p:cNvSpPr>
            <p:nvPr/>
          </p:nvSpPr>
          <p:spPr bwMode="auto">
            <a:xfrm>
              <a:off x="754" y="1871"/>
              <a:ext cx="22" cy="16"/>
            </a:xfrm>
            <a:custGeom>
              <a:avLst/>
              <a:gdLst>
                <a:gd name="T0" fmla="*/ 0 w 25"/>
                <a:gd name="T1" fmla="*/ 0 h 16"/>
                <a:gd name="T2" fmla="*/ 6 w 25"/>
                <a:gd name="T3" fmla="*/ 15 h 16"/>
                <a:gd name="T4" fmla="*/ 9 w 25"/>
                <a:gd name="T5" fmla="*/ 7 h 16"/>
                <a:gd name="T6" fmla="*/ 18 w 25"/>
                <a:gd name="T7" fmla="*/ 15 h 16"/>
                <a:gd name="T8" fmla="*/ 9 w 25"/>
                <a:gd name="T9" fmla="*/ 7 h 16"/>
                <a:gd name="T10" fmla="*/ 15 w 25"/>
                <a:gd name="T11" fmla="*/ 2 h 16"/>
                <a:gd name="T12" fmla="*/ 0 w 25"/>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6">
                  <a:moveTo>
                    <a:pt x="0" y="0"/>
                  </a:moveTo>
                  <a:lnTo>
                    <a:pt x="8" y="15"/>
                  </a:lnTo>
                  <a:lnTo>
                    <a:pt x="11" y="7"/>
                  </a:lnTo>
                  <a:lnTo>
                    <a:pt x="24" y="15"/>
                  </a:lnTo>
                  <a:lnTo>
                    <a:pt x="11" y="7"/>
                  </a:lnTo>
                  <a:lnTo>
                    <a:pt x="19" y="2"/>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70" name="Freeform 434"/>
            <p:cNvSpPr>
              <a:spLocks/>
            </p:cNvSpPr>
            <p:nvPr/>
          </p:nvSpPr>
          <p:spPr bwMode="auto">
            <a:xfrm>
              <a:off x="765" y="1884"/>
              <a:ext cx="6" cy="24"/>
            </a:xfrm>
            <a:custGeom>
              <a:avLst/>
              <a:gdLst>
                <a:gd name="T0" fmla="*/ 0 w 6"/>
                <a:gd name="T1" fmla="*/ 0 h 24"/>
                <a:gd name="T2" fmla="*/ 5 w 6"/>
                <a:gd name="T3" fmla="*/ 4 h 24"/>
                <a:gd name="T4" fmla="*/ 5 w 6"/>
                <a:gd name="T5" fmla="*/ 23 h 24"/>
                <a:gd name="T6" fmla="*/ 0 w 6"/>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0"/>
                  </a:moveTo>
                  <a:lnTo>
                    <a:pt x="5" y="4"/>
                  </a:lnTo>
                  <a:lnTo>
                    <a:pt x="5" y="23"/>
                  </a:lnTo>
                  <a:lnTo>
                    <a:pt x="0"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71" name="Freeform 435"/>
            <p:cNvSpPr>
              <a:spLocks/>
            </p:cNvSpPr>
            <p:nvPr/>
          </p:nvSpPr>
          <p:spPr bwMode="auto">
            <a:xfrm>
              <a:off x="765" y="1884"/>
              <a:ext cx="11" cy="30"/>
            </a:xfrm>
            <a:custGeom>
              <a:avLst/>
              <a:gdLst>
                <a:gd name="T0" fmla="*/ 0 w 12"/>
                <a:gd name="T1" fmla="*/ 0 h 30"/>
                <a:gd name="T2" fmla="*/ 9 w 12"/>
                <a:gd name="T3" fmla="*/ 5 h 30"/>
                <a:gd name="T4" fmla="*/ 9 w 12"/>
                <a:gd name="T5" fmla="*/ 29 h 30"/>
                <a:gd name="T6" fmla="*/ 0 w 1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0">
                  <a:moveTo>
                    <a:pt x="0" y="0"/>
                  </a:moveTo>
                  <a:lnTo>
                    <a:pt x="11" y="5"/>
                  </a:lnTo>
                  <a:lnTo>
                    <a:pt x="11" y="29"/>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72" name="Freeform 436"/>
            <p:cNvSpPr>
              <a:spLocks/>
            </p:cNvSpPr>
            <p:nvPr/>
          </p:nvSpPr>
          <p:spPr bwMode="auto">
            <a:xfrm>
              <a:off x="778" y="1871"/>
              <a:ext cx="7" cy="13"/>
            </a:xfrm>
            <a:custGeom>
              <a:avLst/>
              <a:gdLst>
                <a:gd name="T0" fmla="*/ 0 w 8"/>
                <a:gd name="T1" fmla="*/ 0 h 13"/>
                <a:gd name="T2" fmla="*/ 1 w 8"/>
                <a:gd name="T3" fmla="*/ 12 h 13"/>
                <a:gd name="T4" fmla="*/ 4 w 8"/>
                <a:gd name="T5" fmla="*/ 12 h 13"/>
                <a:gd name="T6" fmla="*/ 3 w 8"/>
                <a:gd name="T7" fmla="*/ 1 h 13"/>
                <a:gd name="T8" fmla="*/ 5 w 8"/>
                <a:gd name="T9" fmla="*/ 9 h 13"/>
                <a:gd name="T10" fmla="*/ 3 w 8"/>
                <a:gd name="T11" fmla="*/ 0 h 13"/>
                <a:gd name="T12" fmla="*/ 0 w 8"/>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3">
                  <a:moveTo>
                    <a:pt x="0" y="0"/>
                  </a:moveTo>
                  <a:lnTo>
                    <a:pt x="1" y="12"/>
                  </a:lnTo>
                  <a:lnTo>
                    <a:pt x="5" y="12"/>
                  </a:lnTo>
                  <a:lnTo>
                    <a:pt x="3" y="1"/>
                  </a:lnTo>
                  <a:lnTo>
                    <a:pt x="7" y="9"/>
                  </a:lnTo>
                  <a:lnTo>
                    <a:pt x="3" y="0"/>
                  </a:lnTo>
                  <a:lnTo>
                    <a:pt x="0"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73" name="Freeform 437"/>
            <p:cNvSpPr>
              <a:spLocks/>
            </p:cNvSpPr>
            <p:nvPr/>
          </p:nvSpPr>
          <p:spPr bwMode="auto">
            <a:xfrm>
              <a:off x="778" y="1871"/>
              <a:ext cx="12" cy="19"/>
            </a:xfrm>
            <a:custGeom>
              <a:avLst/>
              <a:gdLst>
                <a:gd name="T0" fmla="*/ 0 w 14"/>
                <a:gd name="T1" fmla="*/ 0 h 19"/>
                <a:gd name="T2" fmla="*/ 2 w 14"/>
                <a:gd name="T3" fmla="*/ 18 h 19"/>
                <a:gd name="T4" fmla="*/ 8 w 14"/>
                <a:gd name="T5" fmla="*/ 18 h 19"/>
                <a:gd name="T6" fmla="*/ 3 w 14"/>
                <a:gd name="T7" fmla="*/ 2 h 19"/>
                <a:gd name="T8" fmla="*/ 9 w 14"/>
                <a:gd name="T9" fmla="*/ 13 h 19"/>
                <a:gd name="T10" fmla="*/ 3 w 14"/>
                <a:gd name="T11" fmla="*/ 0 h 19"/>
                <a:gd name="T12" fmla="*/ 0 w 1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9">
                  <a:moveTo>
                    <a:pt x="0" y="0"/>
                  </a:moveTo>
                  <a:lnTo>
                    <a:pt x="2" y="18"/>
                  </a:lnTo>
                  <a:lnTo>
                    <a:pt x="10" y="18"/>
                  </a:lnTo>
                  <a:lnTo>
                    <a:pt x="5" y="2"/>
                  </a:lnTo>
                  <a:lnTo>
                    <a:pt x="13" y="13"/>
                  </a:lnTo>
                  <a:lnTo>
                    <a:pt x="5"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74" name="Freeform 438"/>
            <p:cNvSpPr>
              <a:spLocks/>
            </p:cNvSpPr>
            <p:nvPr/>
          </p:nvSpPr>
          <p:spPr bwMode="auto">
            <a:xfrm>
              <a:off x="787" y="1895"/>
              <a:ext cx="4" cy="7"/>
            </a:xfrm>
            <a:custGeom>
              <a:avLst/>
              <a:gdLst>
                <a:gd name="T0" fmla="*/ 0 w 5"/>
                <a:gd name="T1" fmla="*/ 0 h 7"/>
                <a:gd name="T2" fmla="*/ 2 w 5"/>
                <a:gd name="T3" fmla="*/ 6 h 7"/>
                <a:gd name="T4" fmla="*/ 2 w 5"/>
                <a:gd name="T5" fmla="*/ 0 h 7"/>
                <a:gd name="T6" fmla="*/ 0 w 5"/>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7">
                  <a:moveTo>
                    <a:pt x="0" y="0"/>
                  </a:moveTo>
                  <a:lnTo>
                    <a:pt x="4" y="6"/>
                  </a:lnTo>
                  <a:lnTo>
                    <a:pt x="4" y="0"/>
                  </a:lnTo>
                  <a:lnTo>
                    <a:pt x="0"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75" name="Freeform 439"/>
            <p:cNvSpPr>
              <a:spLocks/>
            </p:cNvSpPr>
            <p:nvPr/>
          </p:nvSpPr>
          <p:spPr bwMode="auto">
            <a:xfrm>
              <a:off x="787" y="1895"/>
              <a:ext cx="10" cy="13"/>
            </a:xfrm>
            <a:custGeom>
              <a:avLst/>
              <a:gdLst>
                <a:gd name="T0" fmla="*/ 0 w 11"/>
                <a:gd name="T1" fmla="*/ 0 h 13"/>
                <a:gd name="T2" fmla="*/ 8 w 11"/>
                <a:gd name="T3" fmla="*/ 12 h 13"/>
                <a:gd name="T4" fmla="*/ 8 w 11"/>
                <a:gd name="T5" fmla="*/ 0 h 13"/>
                <a:gd name="T6" fmla="*/ 0 w 11"/>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3">
                  <a:moveTo>
                    <a:pt x="0" y="0"/>
                  </a:moveTo>
                  <a:lnTo>
                    <a:pt x="10" y="12"/>
                  </a:lnTo>
                  <a:lnTo>
                    <a:pt x="10"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76" name="Freeform 440"/>
            <p:cNvSpPr>
              <a:spLocks/>
            </p:cNvSpPr>
            <p:nvPr/>
          </p:nvSpPr>
          <p:spPr bwMode="auto">
            <a:xfrm>
              <a:off x="789" y="1910"/>
              <a:ext cx="12" cy="24"/>
            </a:xfrm>
            <a:custGeom>
              <a:avLst/>
              <a:gdLst>
                <a:gd name="T0" fmla="*/ 0 w 13"/>
                <a:gd name="T1" fmla="*/ 0 h 24"/>
                <a:gd name="T2" fmla="*/ 8 w 13"/>
                <a:gd name="T3" fmla="*/ 8 h 24"/>
                <a:gd name="T4" fmla="*/ 10 w 13"/>
                <a:gd name="T5" fmla="*/ 23 h 24"/>
                <a:gd name="T6" fmla="*/ 0 w 13"/>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0"/>
                  </a:moveTo>
                  <a:lnTo>
                    <a:pt x="10" y="8"/>
                  </a:lnTo>
                  <a:lnTo>
                    <a:pt x="12" y="23"/>
                  </a:lnTo>
                  <a:lnTo>
                    <a:pt x="0"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77" name="Freeform 441"/>
            <p:cNvSpPr>
              <a:spLocks/>
            </p:cNvSpPr>
            <p:nvPr/>
          </p:nvSpPr>
          <p:spPr bwMode="auto">
            <a:xfrm>
              <a:off x="789" y="1910"/>
              <a:ext cx="17" cy="30"/>
            </a:xfrm>
            <a:custGeom>
              <a:avLst/>
              <a:gdLst>
                <a:gd name="T0" fmla="*/ 0 w 19"/>
                <a:gd name="T1" fmla="*/ 0 h 30"/>
                <a:gd name="T2" fmla="*/ 12 w 19"/>
                <a:gd name="T3" fmla="*/ 10 h 30"/>
                <a:gd name="T4" fmla="*/ 14 w 19"/>
                <a:gd name="T5" fmla="*/ 29 h 30"/>
                <a:gd name="T6" fmla="*/ 0 w 19"/>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30">
                  <a:moveTo>
                    <a:pt x="0" y="0"/>
                  </a:moveTo>
                  <a:lnTo>
                    <a:pt x="15" y="10"/>
                  </a:lnTo>
                  <a:lnTo>
                    <a:pt x="18" y="29"/>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78" name="Freeform 442"/>
            <p:cNvSpPr>
              <a:spLocks/>
            </p:cNvSpPr>
            <p:nvPr/>
          </p:nvSpPr>
          <p:spPr bwMode="auto">
            <a:xfrm>
              <a:off x="820" y="1918"/>
              <a:ext cx="1" cy="11"/>
            </a:xfrm>
            <a:custGeom>
              <a:avLst/>
              <a:gdLst>
                <a:gd name="T0" fmla="*/ 0 w 2"/>
                <a:gd name="T1" fmla="*/ 5 h 11"/>
                <a:gd name="T2" fmla="*/ 0 w 2"/>
                <a:gd name="T3" fmla="*/ 0 h 11"/>
                <a:gd name="T4" fmla="*/ 1 w 2"/>
                <a:gd name="T5" fmla="*/ 10 h 11"/>
                <a:gd name="T6" fmla="*/ 0 w 2"/>
                <a:gd name="T7" fmla="*/ 5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1">
                  <a:moveTo>
                    <a:pt x="0" y="5"/>
                  </a:moveTo>
                  <a:lnTo>
                    <a:pt x="0" y="0"/>
                  </a:lnTo>
                  <a:lnTo>
                    <a:pt x="1" y="10"/>
                  </a:lnTo>
                  <a:lnTo>
                    <a:pt x="0" y="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79" name="Freeform 443"/>
            <p:cNvSpPr>
              <a:spLocks/>
            </p:cNvSpPr>
            <p:nvPr/>
          </p:nvSpPr>
          <p:spPr bwMode="auto">
            <a:xfrm>
              <a:off x="820" y="1918"/>
              <a:ext cx="7" cy="17"/>
            </a:xfrm>
            <a:custGeom>
              <a:avLst/>
              <a:gdLst>
                <a:gd name="T0" fmla="*/ 0 w 8"/>
                <a:gd name="T1" fmla="*/ 8 h 17"/>
                <a:gd name="T2" fmla="*/ 2 w 8"/>
                <a:gd name="T3" fmla="*/ 0 h 17"/>
                <a:gd name="T4" fmla="*/ 5 w 8"/>
                <a:gd name="T5" fmla="*/ 16 h 17"/>
                <a:gd name="T6" fmla="*/ 0 w 8"/>
                <a:gd name="T7" fmla="*/ 8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7">
                  <a:moveTo>
                    <a:pt x="0" y="8"/>
                  </a:moveTo>
                  <a:lnTo>
                    <a:pt x="2" y="0"/>
                  </a:lnTo>
                  <a:lnTo>
                    <a:pt x="7" y="16"/>
                  </a:lnTo>
                  <a:lnTo>
                    <a:pt x="0"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80" name="Freeform 444"/>
            <p:cNvSpPr>
              <a:spLocks/>
            </p:cNvSpPr>
            <p:nvPr/>
          </p:nvSpPr>
          <p:spPr bwMode="auto">
            <a:xfrm>
              <a:off x="909" y="2047"/>
              <a:ext cx="747" cy="409"/>
            </a:xfrm>
            <a:custGeom>
              <a:avLst/>
              <a:gdLst>
                <a:gd name="T0" fmla="*/ 8 w 841"/>
                <a:gd name="T1" fmla="*/ 58 h 409"/>
                <a:gd name="T2" fmla="*/ 11 w 841"/>
                <a:gd name="T3" fmla="*/ 61 h 409"/>
                <a:gd name="T4" fmla="*/ 20 w 841"/>
                <a:gd name="T5" fmla="*/ 203 h 409"/>
                <a:gd name="T6" fmla="*/ 27 w 841"/>
                <a:gd name="T7" fmla="*/ 216 h 409"/>
                <a:gd name="T8" fmla="*/ 71 w 841"/>
                <a:gd name="T9" fmla="*/ 268 h 409"/>
                <a:gd name="T10" fmla="*/ 113 w 841"/>
                <a:gd name="T11" fmla="*/ 291 h 409"/>
                <a:gd name="T12" fmla="*/ 209 w 841"/>
                <a:gd name="T13" fmla="*/ 305 h 409"/>
                <a:gd name="T14" fmla="*/ 267 w 841"/>
                <a:gd name="T15" fmla="*/ 335 h 409"/>
                <a:gd name="T16" fmla="*/ 318 w 841"/>
                <a:gd name="T17" fmla="*/ 399 h 409"/>
                <a:gd name="T18" fmla="*/ 338 w 841"/>
                <a:gd name="T19" fmla="*/ 351 h 409"/>
                <a:gd name="T20" fmla="*/ 377 w 841"/>
                <a:gd name="T21" fmla="*/ 335 h 409"/>
                <a:gd name="T22" fmla="*/ 406 w 841"/>
                <a:gd name="T23" fmla="*/ 333 h 409"/>
                <a:gd name="T24" fmla="*/ 419 w 841"/>
                <a:gd name="T25" fmla="*/ 327 h 409"/>
                <a:gd name="T26" fmla="*/ 423 w 841"/>
                <a:gd name="T27" fmla="*/ 330 h 409"/>
                <a:gd name="T28" fmla="*/ 483 w 841"/>
                <a:gd name="T29" fmla="*/ 346 h 409"/>
                <a:gd name="T30" fmla="*/ 500 w 841"/>
                <a:gd name="T31" fmla="*/ 408 h 409"/>
                <a:gd name="T32" fmla="*/ 512 w 841"/>
                <a:gd name="T33" fmla="*/ 382 h 409"/>
                <a:gd name="T34" fmla="*/ 506 w 841"/>
                <a:gd name="T35" fmla="*/ 294 h 409"/>
                <a:gd name="T36" fmla="*/ 552 w 841"/>
                <a:gd name="T37" fmla="*/ 239 h 409"/>
                <a:gd name="T38" fmla="*/ 554 w 841"/>
                <a:gd name="T39" fmla="*/ 219 h 409"/>
                <a:gd name="T40" fmla="*/ 546 w 841"/>
                <a:gd name="T41" fmla="*/ 193 h 409"/>
                <a:gd name="T42" fmla="*/ 554 w 841"/>
                <a:gd name="T43" fmla="*/ 183 h 409"/>
                <a:gd name="T44" fmla="*/ 565 w 841"/>
                <a:gd name="T45" fmla="*/ 216 h 409"/>
                <a:gd name="T46" fmla="*/ 567 w 841"/>
                <a:gd name="T47" fmla="*/ 177 h 409"/>
                <a:gd name="T48" fmla="*/ 583 w 841"/>
                <a:gd name="T49" fmla="*/ 155 h 409"/>
                <a:gd name="T50" fmla="*/ 620 w 841"/>
                <a:gd name="T51" fmla="*/ 131 h 409"/>
                <a:gd name="T52" fmla="*/ 663 w 841"/>
                <a:gd name="T53" fmla="*/ 90 h 409"/>
                <a:gd name="T54" fmla="*/ 655 w 841"/>
                <a:gd name="T55" fmla="*/ 69 h 409"/>
                <a:gd name="T56" fmla="*/ 636 w 841"/>
                <a:gd name="T57" fmla="*/ 38 h 409"/>
                <a:gd name="T58" fmla="*/ 565 w 841"/>
                <a:gd name="T59" fmla="*/ 93 h 409"/>
                <a:gd name="T60" fmla="*/ 523 w 841"/>
                <a:gd name="T61" fmla="*/ 113 h 409"/>
                <a:gd name="T62" fmla="*/ 493 w 841"/>
                <a:gd name="T63" fmla="*/ 144 h 409"/>
                <a:gd name="T64" fmla="*/ 479 w 841"/>
                <a:gd name="T65" fmla="*/ 136 h 409"/>
                <a:gd name="T66" fmla="*/ 484 w 841"/>
                <a:gd name="T67" fmla="*/ 126 h 409"/>
                <a:gd name="T68" fmla="*/ 481 w 841"/>
                <a:gd name="T69" fmla="*/ 98 h 409"/>
                <a:gd name="T70" fmla="*/ 474 w 841"/>
                <a:gd name="T71" fmla="*/ 77 h 409"/>
                <a:gd name="T72" fmla="*/ 443 w 841"/>
                <a:gd name="T73" fmla="*/ 90 h 409"/>
                <a:gd name="T74" fmla="*/ 427 w 841"/>
                <a:gd name="T75" fmla="*/ 139 h 409"/>
                <a:gd name="T76" fmla="*/ 431 w 841"/>
                <a:gd name="T77" fmla="*/ 77 h 409"/>
                <a:gd name="T78" fmla="*/ 440 w 841"/>
                <a:gd name="T79" fmla="*/ 66 h 409"/>
                <a:gd name="T80" fmla="*/ 462 w 841"/>
                <a:gd name="T81" fmla="*/ 56 h 409"/>
                <a:gd name="T82" fmla="*/ 423 w 841"/>
                <a:gd name="T83" fmla="*/ 35 h 409"/>
                <a:gd name="T84" fmla="*/ 377 w 841"/>
                <a:gd name="T85" fmla="*/ 53 h 409"/>
                <a:gd name="T86" fmla="*/ 346 w 841"/>
                <a:gd name="T87" fmla="*/ 15 h 409"/>
                <a:gd name="T88" fmla="*/ 338 w 841"/>
                <a:gd name="T89" fmla="*/ 10 h 409"/>
                <a:gd name="T90" fmla="*/ 27 w 841"/>
                <a:gd name="T91" fmla="*/ 25 h 409"/>
                <a:gd name="T92" fmla="*/ 22 w 841"/>
                <a:gd name="T93" fmla="*/ 25 h 40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41" h="409">
                  <a:moveTo>
                    <a:pt x="0" y="25"/>
                  </a:moveTo>
                  <a:lnTo>
                    <a:pt x="10" y="58"/>
                  </a:lnTo>
                  <a:lnTo>
                    <a:pt x="20" y="61"/>
                  </a:lnTo>
                  <a:lnTo>
                    <a:pt x="13" y="61"/>
                  </a:lnTo>
                  <a:lnTo>
                    <a:pt x="7" y="165"/>
                  </a:lnTo>
                  <a:lnTo>
                    <a:pt x="25" y="203"/>
                  </a:lnTo>
                  <a:lnTo>
                    <a:pt x="39" y="203"/>
                  </a:lnTo>
                  <a:lnTo>
                    <a:pt x="34" y="216"/>
                  </a:lnTo>
                  <a:lnTo>
                    <a:pt x="62" y="260"/>
                  </a:lnTo>
                  <a:lnTo>
                    <a:pt x="90" y="268"/>
                  </a:lnTo>
                  <a:lnTo>
                    <a:pt x="111" y="294"/>
                  </a:lnTo>
                  <a:lnTo>
                    <a:pt x="143" y="291"/>
                  </a:lnTo>
                  <a:lnTo>
                    <a:pt x="198" y="312"/>
                  </a:lnTo>
                  <a:lnTo>
                    <a:pt x="265" y="305"/>
                  </a:lnTo>
                  <a:lnTo>
                    <a:pt x="307" y="348"/>
                  </a:lnTo>
                  <a:lnTo>
                    <a:pt x="339" y="335"/>
                  </a:lnTo>
                  <a:lnTo>
                    <a:pt x="374" y="389"/>
                  </a:lnTo>
                  <a:lnTo>
                    <a:pt x="403" y="399"/>
                  </a:lnTo>
                  <a:lnTo>
                    <a:pt x="400" y="369"/>
                  </a:lnTo>
                  <a:lnTo>
                    <a:pt x="429" y="351"/>
                  </a:lnTo>
                  <a:lnTo>
                    <a:pt x="434" y="338"/>
                  </a:lnTo>
                  <a:lnTo>
                    <a:pt x="479" y="335"/>
                  </a:lnTo>
                  <a:lnTo>
                    <a:pt x="515" y="348"/>
                  </a:lnTo>
                  <a:lnTo>
                    <a:pt x="515" y="333"/>
                  </a:lnTo>
                  <a:lnTo>
                    <a:pt x="499" y="327"/>
                  </a:lnTo>
                  <a:lnTo>
                    <a:pt x="531" y="327"/>
                  </a:lnTo>
                  <a:lnTo>
                    <a:pt x="533" y="319"/>
                  </a:lnTo>
                  <a:lnTo>
                    <a:pt x="536" y="330"/>
                  </a:lnTo>
                  <a:lnTo>
                    <a:pt x="596" y="333"/>
                  </a:lnTo>
                  <a:lnTo>
                    <a:pt x="612" y="346"/>
                  </a:lnTo>
                  <a:lnTo>
                    <a:pt x="614" y="374"/>
                  </a:lnTo>
                  <a:lnTo>
                    <a:pt x="634" y="408"/>
                  </a:lnTo>
                  <a:lnTo>
                    <a:pt x="645" y="408"/>
                  </a:lnTo>
                  <a:lnTo>
                    <a:pt x="648" y="382"/>
                  </a:lnTo>
                  <a:lnTo>
                    <a:pt x="630" y="319"/>
                  </a:lnTo>
                  <a:lnTo>
                    <a:pt x="642" y="294"/>
                  </a:lnTo>
                  <a:lnTo>
                    <a:pt x="716" y="242"/>
                  </a:lnTo>
                  <a:lnTo>
                    <a:pt x="700" y="239"/>
                  </a:lnTo>
                  <a:lnTo>
                    <a:pt x="716" y="235"/>
                  </a:lnTo>
                  <a:lnTo>
                    <a:pt x="702" y="219"/>
                  </a:lnTo>
                  <a:lnTo>
                    <a:pt x="708" y="206"/>
                  </a:lnTo>
                  <a:lnTo>
                    <a:pt x="692" y="193"/>
                  </a:lnTo>
                  <a:lnTo>
                    <a:pt x="708" y="201"/>
                  </a:lnTo>
                  <a:lnTo>
                    <a:pt x="702" y="183"/>
                  </a:lnTo>
                  <a:lnTo>
                    <a:pt x="713" y="177"/>
                  </a:lnTo>
                  <a:lnTo>
                    <a:pt x="716" y="216"/>
                  </a:lnTo>
                  <a:lnTo>
                    <a:pt x="726" y="193"/>
                  </a:lnTo>
                  <a:lnTo>
                    <a:pt x="718" y="177"/>
                  </a:lnTo>
                  <a:lnTo>
                    <a:pt x="726" y="185"/>
                  </a:lnTo>
                  <a:lnTo>
                    <a:pt x="739" y="155"/>
                  </a:lnTo>
                  <a:lnTo>
                    <a:pt x="799" y="139"/>
                  </a:lnTo>
                  <a:lnTo>
                    <a:pt x="786" y="131"/>
                  </a:lnTo>
                  <a:lnTo>
                    <a:pt x="796" y="105"/>
                  </a:lnTo>
                  <a:lnTo>
                    <a:pt x="840" y="90"/>
                  </a:lnTo>
                  <a:lnTo>
                    <a:pt x="840" y="77"/>
                  </a:lnTo>
                  <a:lnTo>
                    <a:pt x="830" y="69"/>
                  </a:lnTo>
                  <a:lnTo>
                    <a:pt x="830" y="46"/>
                  </a:lnTo>
                  <a:lnTo>
                    <a:pt x="806" y="38"/>
                  </a:lnTo>
                  <a:lnTo>
                    <a:pt x="791" y="75"/>
                  </a:lnTo>
                  <a:lnTo>
                    <a:pt x="716" y="93"/>
                  </a:lnTo>
                  <a:lnTo>
                    <a:pt x="710" y="108"/>
                  </a:lnTo>
                  <a:lnTo>
                    <a:pt x="663" y="113"/>
                  </a:lnTo>
                  <a:lnTo>
                    <a:pt x="668" y="118"/>
                  </a:lnTo>
                  <a:lnTo>
                    <a:pt x="625" y="144"/>
                  </a:lnTo>
                  <a:lnTo>
                    <a:pt x="607" y="141"/>
                  </a:lnTo>
                  <a:lnTo>
                    <a:pt x="607" y="136"/>
                  </a:lnTo>
                  <a:lnTo>
                    <a:pt x="609" y="128"/>
                  </a:lnTo>
                  <a:lnTo>
                    <a:pt x="614" y="126"/>
                  </a:lnTo>
                  <a:lnTo>
                    <a:pt x="617" y="116"/>
                  </a:lnTo>
                  <a:lnTo>
                    <a:pt x="609" y="98"/>
                  </a:lnTo>
                  <a:lnTo>
                    <a:pt x="596" y="105"/>
                  </a:lnTo>
                  <a:lnTo>
                    <a:pt x="601" y="77"/>
                  </a:lnTo>
                  <a:lnTo>
                    <a:pt x="578" y="69"/>
                  </a:lnTo>
                  <a:lnTo>
                    <a:pt x="562" y="90"/>
                  </a:lnTo>
                  <a:lnTo>
                    <a:pt x="554" y="136"/>
                  </a:lnTo>
                  <a:lnTo>
                    <a:pt x="541" y="139"/>
                  </a:lnTo>
                  <a:lnTo>
                    <a:pt x="536" y="113"/>
                  </a:lnTo>
                  <a:lnTo>
                    <a:pt x="546" y="77"/>
                  </a:lnTo>
                  <a:lnTo>
                    <a:pt x="536" y="88"/>
                  </a:lnTo>
                  <a:lnTo>
                    <a:pt x="557" y="66"/>
                  </a:lnTo>
                  <a:lnTo>
                    <a:pt x="593" y="64"/>
                  </a:lnTo>
                  <a:lnTo>
                    <a:pt x="585" y="56"/>
                  </a:lnTo>
                  <a:lnTo>
                    <a:pt x="528" y="51"/>
                  </a:lnTo>
                  <a:lnTo>
                    <a:pt x="536" y="35"/>
                  </a:lnTo>
                  <a:lnTo>
                    <a:pt x="502" y="53"/>
                  </a:lnTo>
                  <a:lnTo>
                    <a:pt x="479" y="53"/>
                  </a:lnTo>
                  <a:lnTo>
                    <a:pt x="507" y="28"/>
                  </a:lnTo>
                  <a:lnTo>
                    <a:pt x="439" y="15"/>
                  </a:lnTo>
                  <a:lnTo>
                    <a:pt x="429" y="0"/>
                  </a:lnTo>
                  <a:lnTo>
                    <a:pt x="429" y="10"/>
                  </a:lnTo>
                  <a:lnTo>
                    <a:pt x="28" y="10"/>
                  </a:lnTo>
                  <a:lnTo>
                    <a:pt x="34" y="25"/>
                  </a:lnTo>
                  <a:lnTo>
                    <a:pt x="25" y="38"/>
                  </a:lnTo>
                  <a:lnTo>
                    <a:pt x="28" y="25"/>
                  </a:lnTo>
                  <a:lnTo>
                    <a:pt x="0" y="25"/>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81" name="Freeform 445"/>
            <p:cNvSpPr>
              <a:spLocks/>
            </p:cNvSpPr>
            <p:nvPr/>
          </p:nvSpPr>
          <p:spPr bwMode="auto">
            <a:xfrm>
              <a:off x="909" y="2047"/>
              <a:ext cx="752" cy="415"/>
            </a:xfrm>
            <a:custGeom>
              <a:avLst/>
              <a:gdLst>
                <a:gd name="T0" fmla="*/ 8 w 847"/>
                <a:gd name="T1" fmla="*/ 59 h 415"/>
                <a:gd name="T2" fmla="*/ 11 w 847"/>
                <a:gd name="T3" fmla="*/ 62 h 415"/>
                <a:gd name="T4" fmla="*/ 20 w 847"/>
                <a:gd name="T5" fmla="*/ 206 h 415"/>
                <a:gd name="T6" fmla="*/ 27 w 847"/>
                <a:gd name="T7" fmla="*/ 219 h 415"/>
                <a:gd name="T8" fmla="*/ 72 w 847"/>
                <a:gd name="T9" fmla="*/ 272 h 415"/>
                <a:gd name="T10" fmla="*/ 114 w 847"/>
                <a:gd name="T11" fmla="*/ 295 h 415"/>
                <a:gd name="T12" fmla="*/ 210 w 847"/>
                <a:gd name="T13" fmla="*/ 309 h 415"/>
                <a:gd name="T14" fmla="*/ 269 w 847"/>
                <a:gd name="T15" fmla="*/ 340 h 415"/>
                <a:gd name="T16" fmla="*/ 320 w 847"/>
                <a:gd name="T17" fmla="*/ 405 h 415"/>
                <a:gd name="T18" fmla="*/ 341 w 847"/>
                <a:gd name="T19" fmla="*/ 356 h 415"/>
                <a:gd name="T20" fmla="*/ 380 w 847"/>
                <a:gd name="T21" fmla="*/ 340 h 415"/>
                <a:gd name="T22" fmla="*/ 409 w 847"/>
                <a:gd name="T23" fmla="*/ 338 h 415"/>
                <a:gd name="T24" fmla="*/ 422 w 847"/>
                <a:gd name="T25" fmla="*/ 332 h 415"/>
                <a:gd name="T26" fmla="*/ 425 w 847"/>
                <a:gd name="T27" fmla="*/ 335 h 415"/>
                <a:gd name="T28" fmla="*/ 486 w 847"/>
                <a:gd name="T29" fmla="*/ 351 h 415"/>
                <a:gd name="T30" fmla="*/ 503 w 847"/>
                <a:gd name="T31" fmla="*/ 414 h 415"/>
                <a:gd name="T32" fmla="*/ 515 w 847"/>
                <a:gd name="T33" fmla="*/ 388 h 415"/>
                <a:gd name="T34" fmla="*/ 510 w 847"/>
                <a:gd name="T35" fmla="*/ 298 h 415"/>
                <a:gd name="T36" fmla="*/ 556 w 847"/>
                <a:gd name="T37" fmla="*/ 243 h 415"/>
                <a:gd name="T38" fmla="*/ 558 w 847"/>
                <a:gd name="T39" fmla="*/ 222 h 415"/>
                <a:gd name="T40" fmla="*/ 550 w 847"/>
                <a:gd name="T41" fmla="*/ 196 h 415"/>
                <a:gd name="T42" fmla="*/ 558 w 847"/>
                <a:gd name="T43" fmla="*/ 186 h 415"/>
                <a:gd name="T44" fmla="*/ 568 w 847"/>
                <a:gd name="T45" fmla="*/ 219 h 415"/>
                <a:gd name="T46" fmla="*/ 570 w 847"/>
                <a:gd name="T47" fmla="*/ 180 h 415"/>
                <a:gd name="T48" fmla="*/ 587 w 847"/>
                <a:gd name="T49" fmla="*/ 157 h 415"/>
                <a:gd name="T50" fmla="*/ 624 w 847"/>
                <a:gd name="T51" fmla="*/ 133 h 415"/>
                <a:gd name="T52" fmla="*/ 667 w 847"/>
                <a:gd name="T53" fmla="*/ 91 h 415"/>
                <a:gd name="T54" fmla="*/ 659 w 847"/>
                <a:gd name="T55" fmla="*/ 70 h 415"/>
                <a:gd name="T56" fmla="*/ 640 w 847"/>
                <a:gd name="T57" fmla="*/ 39 h 415"/>
                <a:gd name="T58" fmla="*/ 568 w 847"/>
                <a:gd name="T59" fmla="*/ 94 h 415"/>
                <a:gd name="T60" fmla="*/ 526 w 847"/>
                <a:gd name="T61" fmla="*/ 115 h 415"/>
                <a:gd name="T62" fmla="*/ 495 w 847"/>
                <a:gd name="T63" fmla="*/ 146 h 415"/>
                <a:gd name="T64" fmla="*/ 481 w 847"/>
                <a:gd name="T65" fmla="*/ 138 h 415"/>
                <a:gd name="T66" fmla="*/ 487 w 847"/>
                <a:gd name="T67" fmla="*/ 128 h 415"/>
                <a:gd name="T68" fmla="*/ 483 w 847"/>
                <a:gd name="T69" fmla="*/ 99 h 415"/>
                <a:gd name="T70" fmla="*/ 477 w 847"/>
                <a:gd name="T71" fmla="*/ 78 h 415"/>
                <a:gd name="T72" fmla="*/ 447 w 847"/>
                <a:gd name="T73" fmla="*/ 91 h 415"/>
                <a:gd name="T74" fmla="*/ 430 w 847"/>
                <a:gd name="T75" fmla="*/ 141 h 415"/>
                <a:gd name="T76" fmla="*/ 433 w 847"/>
                <a:gd name="T77" fmla="*/ 78 h 415"/>
                <a:gd name="T78" fmla="*/ 442 w 847"/>
                <a:gd name="T79" fmla="*/ 67 h 415"/>
                <a:gd name="T80" fmla="*/ 464 w 847"/>
                <a:gd name="T81" fmla="*/ 57 h 415"/>
                <a:gd name="T82" fmla="*/ 425 w 847"/>
                <a:gd name="T83" fmla="*/ 36 h 415"/>
                <a:gd name="T84" fmla="*/ 380 w 847"/>
                <a:gd name="T85" fmla="*/ 54 h 415"/>
                <a:gd name="T86" fmla="*/ 348 w 847"/>
                <a:gd name="T87" fmla="*/ 15 h 415"/>
                <a:gd name="T88" fmla="*/ 341 w 847"/>
                <a:gd name="T89" fmla="*/ 10 h 415"/>
                <a:gd name="T90" fmla="*/ 27 w 847"/>
                <a:gd name="T91" fmla="*/ 25 h 415"/>
                <a:gd name="T92" fmla="*/ 22 w 847"/>
                <a:gd name="T93" fmla="*/ 25 h 4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47" h="415">
                  <a:moveTo>
                    <a:pt x="0" y="25"/>
                  </a:moveTo>
                  <a:lnTo>
                    <a:pt x="10" y="59"/>
                  </a:lnTo>
                  <a:lnTo>
                    <a:pt x="20" y="62"/>
                  </a:lnTo>
                  <a:lnTo>
                    <a:pt x="13" y="62"/>
                  </a:lnTo>
                  <a:lnTo>
                    <a:pt x="7" y="167"/>
                  </a:lnTo>
                  <a:lnTo>
                    <a:pt x="25" y="206"/>
                  </a:lnTo>
                  <a:lnTo>
                    <a:pt x="39" y="206"/>
                  </a:lnTo>
                  <a:lnTo>
                    <a:pt x="34" y="219"/>
                  </a:lnTo>
                  <a:lnTo>
                    <a:pt x="62" y="264"/>
                  </a:lnTo>
                  <a:lnTo>
                    <a:pt x="91" y="272"/>
                  </a:lnTo>
                  <a:lnTo>
                    <a:pt x="112" y="298"/>
                  </a:lnTo>
                  <a:lnTo>
                    <a:pt x="144" y="295"/>
                  </a:lnTo>
                  <a:lnTo>
                    <a:pt x="199" y="317"/>
                  </a:lnTo>
                  <a:lnTo>
                    <a:pt x="267" y="309"/>
                  </a:lnTo>
                  <a:lnTo>
                    <a:pt x="309" y="353"/>
                  </a:lnTo>
                  <a:lnTo>
                    <a:pt x="341" y="340"/>
                  </a:lnTo>
                  <a:lnTo>
                    <a:pt x="377" y="395"/>
                  </a:lnTo>
                  <a:lnTo>
                    <a:pt x="406" y="405"/>
                  </a:lnTo>
                  <a:lnTo>
                    <a:pt x="403" y="374"/>
                  </a:lnTo>
                  <a:lnTo>
                    <a:pt x="432" y="356"/>
                  </a:lnTo>
                  <a:lnTo>
                    <a:pt x="437" y="343"/>
                  </a:lnTo>
                  <a:lnTo>
                    <a:pt x="482" y="340"/>
                  </a:lnTo>
                  <a:lnTo>
                    <a:pt x="519" y="353"/>
                  </a:lnTo>
                  <a:lnTo>
                    <a:pt x="519" y="338"/>
                  </a:lnTo>
                  <a:lnTo>
                    <a:pt x="503" y="332"/>
                  </a:lnTo>
                  <a:lnTo>
                    <a:pt x="535" y="332"/>
                  </a:lnTo>
                  <a:lnTo>
                    <a:pt x="537" y="324"/>
                  </a:lnTo>
                  <a:lnTo>
                    <a:pt x="540" y="335"/>
                  </a:lnTo>
                  <a:lnTo>
                    <a:pt x="600" y="338"/>
                  </a:lnTo>
                  <a:lnTo>
                    <a:pt x="616" y="351"/>
                  </a:lnTo>
                  <a:lnTo>
                    <a:pt x="618" y="380"/>
                  </a:lnTo>
                  <a:lnTo>
                    <a:pt x="639" y="414"/>
                  </a:lnTo>
                  <a:lnTo>
                    <a:pt x="650" y="414"/>
                  </a:lnTo>
                  <a:lnTo>
                    <a:pt x="653" y="388"/>
                  </a:lnTo>
                  <a:lnTo>
                    <a:pt x="634" y="324"/>
                  </a:lnTo>
                  <a:lnTo>
                    <a:pt x="647" y="298"/>
                  </a:lnTo>
                  <a:lnTo>
                    <a:pt x="721" y="246"/>
                  </a:lnTo>
                  <a:lnTo>
                    <a:pt x="705" y="243"/>
                  </a:lnTo>
                  <a:lnTo>
                    <a:pt x="721" y="238"/>
                  </a:lnTo>
                  <a:lnTo>
                    <a:pt x="707" y="222"/>
                  </a:lnTo>
                  <a:lnTo>
                    <a:pt x="713" y="209"/>
                  </a:lnTo>
                  <a:lnTo>
                    <a:pt x="697" y="196"/>
                  </a:lnTo>
                  <a:lnTo>
                    <a:pt x="713" y="204"/>
                  </a:lnTo>
                  <a:lnTo>
                    <a:pt x="707" y="186"/>
                  </a:lnTo>
                  <a:lnTo>
                    <a:pt x="718" y="180"/>
                  </a:lnTo>
                  <a:lnTo>
                    <a:pt x="721" y="219"/>
                  </a:lnTo>
                  <a:lnTo>
                    <a:pt x="731" y="196"/>
                  </a:lnTo>
                  <a:lnTo>
                    <a:pt x="723" y="180"/>
                  </a:lnTo>
                  <a:lnTo>
                    <a:pt x="731" y="188"/>
                  </a:lnTo>
                  <a:lnTo>
                    <a:pt x="744" y="157"/>
                  </a:lnTo>
                  <a:lnTo>
                    <a:pt x="805" y="141"/>
                  </a:lnTo>
                  <a:lnTo>
                    <a:pt x="792" y="133"/>
                  </a:lnTo>
                  <a:lnTo>
                    <a:pt x="802" y="107"/>
                  </a:lnTo>
                  <a:lnTo>
                    <a:pt x="846" y="91"/>
                  </a:lnTo>
                  <a:lnTo>
                    <a:pt x="846" y="78"/>
                  </a:lnTo>
                  <a:lnTo>
                    <a:pt x="836" y="70"/>
                  </a:lnTo>
                  <a:lnTo>
                    <a:pt x="836" y="47"/>
                  </a:lnTo>
                  <a:lnTo>
                    <a:pt x="812" y="39"/>
                  </a:lnTo>
                  <a:lnTo>
                    <a:pt x="797" y="76"/>
                  </a:lnTo>
                  <a:lnTo>
                    <a:pt x="721" y="94"/>
                  </a:lnTo>
                  <a:lnTo>
                    <a:pt x="715" y="110"/>
                  </a:lnTo>
                  <a:lnTo>
                    <a:pt x="668" y="115"/>
                  </a:lnTo>
                  <a:lnTo>
                    <a:pt x="673" y="120"/>
                  </a:lnTo>
                  <a:lnTo>
                    <a:pt x="629" y="146"/>
                  </a:lnTo>
                  <a:lnTo>
                    <a:pt x="611" y="143"/>
                  </a:lnTo>
                  <a:lnTo>
                    <a:pt x="611" y="138"/>
                  </a:lnTo>
                  <a:lnTo>
                    <a:pt x="613" y="130"/>
                  </a:lnTo>
                  <a:lnTo>
                    <a:pt x="618" y="128"/>
                  </a:lnTo>
                  <a:lnTo>
                    <a:pt x="621" y="118"/>
                  </a:lnTo>
                  <a:lnTo>
                    <a:pt x="613" y="99"/>
                  </a:lnTo>
                  <a:lnTo>
                    <a:pt x="600" y="107"/>
                  </a:lnTo>
                  <a:lnTo>
                    <a:pt x="605" y="78"/>
                  </a:lnTo>
                  <a:lnTo>
                    <a:pt x="582" y="70"/>
                  </a:lnTo>
                  <a:lnTo>
                    <a:pt x="566" y="91"/>
                  </a:lnTo>
                  <a:lnTo>
                    <a:pt x="558" y="138"/>
                  </a:lnTo>
                  <a:lnTo>
                    <a:pt x="545" y="141"/>
                  </a:lnTo>
                  <a:lnTo>
                    <a:pt x="540" y="115"/>
                  </a:lnTo>
                  <a:lnTo>
                    <a:pt x="550" y="78"/>
                  </a:lnTo>
                  <a:lnTo>
                    <a:pt x="540" y="89"/>
                  </a:lnTo>
                  <a:lnTo>
                    <a:pt x="561" y="67"/>
                  </a:lnTo>
                  <a:lnTo>
                    <a:pt x="597" y="65"/>
                  </a:lnTo>
                  <a:lnTo>
                    <a:pt x="589" y="57"/>
                  </a:lnTo>
                  <a:lnTo>
                    <a:pt x="532" y="52"/>
                  </a:lnTo>
                  <a:lnTo>
                    <a:pt x="540" y="36"/>
                  </a:lnTo>
                  <a:lnTo>
                    <a:pt x="506" y="54"/>
                  </a:lnTo>
                  <a:lnTo>
                    <a:pt x="482" y="54"/>
                  </a:lnTo>
                  <a:lnTo>
                    <a:pt x="511" y="28"/>
                  </a:lnTo>
                  <a:lnTo>
                    <a:pt x="442" y="15"/>
                  </a:lnTo>
                  <a:lnTo>
                    <a:pt x="432" y="0"/>
                  </a:lnTo>
                  <a:lnTo>
                    <a:pt x="432" y="10"/>
                  </a:lnTo>
                  <a:lnTo>
                    <a:pt x="28" y="10"/>
                  </a:lnTo>
                  <a:lnTo>
                    <a:pt x="34" y="25"/>
                  </a:lnTo>
                  <a:lnTo>
                    <a:pt x="25" y="39"/>
                  </a:lnTo>
                  <a:lnTo>
                    <a:pt x="28" y="25"/>
                  </a:lnTo>
                  <a:lnTo>
                    <a:pt x="0" y="2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82" name="Freeform 446"/>
            <p:cNvSpPr>
              <a:spLocks/>
            </p:cNvSpPr>
            <p:nvPr/>
          </p:nvSpPr>
          <p:spPr bwMode="auto">
            <a:xfrm>
              <a:off x="4997" y="1750"/>
              <a:ext cx="32" cy="8"/>
            </a:xfrm>
            <a:custGeom>
              <a:avLst/>
              <a:gdLst>
                <a:gd name="T0" fmla="*/ 0 w 37"/>
                <a:gd name="T1" fmla="*/ 2 h 8"/>
                <a:gd name="T2" fmla="*/ 16 w 37"/>
                <a:gd name="T3" fmla="*/ 0 h 8"/>
                <a:gd name="T4" fmla="*/ 27 w 37"/>
                <a:gd name="T5" fmla="*/ 3 h 8"/>
                <a:gd name="T6" fmla="*/ 22 w 37"/>
                <a:gd name="T7" fmla="*/ 7 h 8"/>
                <a:gd name="T8" fmla="*/ 0 w 37"/>
                <a:gd name="T9" fmla="*/ 2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8">
                  <a:moveTo>
                    <a:pt x="0" y="2"/>
                  </a:moveTo>
                  <a:lnTo>
                    <a:pt x="21" y="0"/>
                  </a:lnTo>
                  <a:lnTo>
                    <a:pt x="36" y="3"/>
                  </a:lnTo>
                  <a:lnTo>
                    <a:pt x="29" y="7"/>
                  </a:lnTo>
                  <a:lnTo>
                    <a:pt x="0" y="2"/>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83" name="Freeform 447"/>
            <p:cNvSpPr>
              <a:spLocks/>
            </p:cNvSpPr>
            <p:nvPr/>
          </p:nvSpPr>
          <p:spPr bwMode="auto">
            <a:xfrm>
              <a:off x="4997" y="1750"/>
              <a:ext cx="38" cy="14"/>
            </a:xfrm>
            <a:custGeom>
              <a:avLst/>
              <a:gdLst>
                <a:gd name="T0" fmla="*/ 0 w 43"/>
                <a:gd name="T1" fmla="*/ 3 h 14"/>
                <a:gd name="T2" fmla="*/ 19 w 43"/>
                <a:gd name="T3" fmla="*/ 0 h 14"/>
                <a:gd name="T4" fmla="*/ 33 w 43"/>
                <a:gd name="T5" fmla="*/ 5 h 14"/>
                <a:gd name="T6" fmla="*/ 27 w 43"/>
                <a:gd name="T7" fmla="*/ 13 h 14"/>
                <a:gd name="T8" fmla="*/ 0 w 43"/>
                <a:gd name="T9" fmla="*/ 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4">
                  <a:moveTo>
                    <a:pt x="0" y="3"/>
                  </a:moveTo>
                  <a:lnTo>
                    <a:pt x="24" y="0"/>
                  </a:lnTo>
                  <a:lnTo>
                    <a:pt x="42" y="5"/>
                  </a:lnTo>
                  <a:lnTo>
                    <a:pt x="34" y="13"/>
                  </a:lnTo>
                  <a:lnTo>
                    <a:pt x="0"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84" name="Freeform 448"/>
            <p:cNvSpPr>
              <a:spLocks/>
            </p:cNvSpPr>
            <p:nvPr/>
          </p:nvSpPr>
          <p:spPr bwMode="auto">
            <a:xfrm>
              <a:off x="2469" y="2618"/>
              <a:ext cx="95" cy="76"/>
            </a:xfrm>
            <a:custGeom>
              <a:avLst/>
              <a:gdLst>
                <a:gd name="T0" fmla="*/ 0 w 106"/>
                <a:gd name="T1" fmla="*/ 66 h 76"/>
                <a:gd name="T2" fmla="*/ 4 w 106"/>
                <a:gd name="T3" fmla="*/ 73 h 76"/>
                <a:gd name="T4" fmla="*/ 28 w 106"/>
                <a:gd name="T5" fmla="*/ 75 h 76"/>
                <a:gd name="T6" fmla="*/ 27 w 106"/>
                <a:gd name="T7" fmla="*/ 54 h 76"/>
                <a:gd name="T8" fmla="*/ 56 w 106"/>
                <a:gd name="T9" fmla="*/ 51 h 76"/>
                <a:gd name="T10" fmla="*/ 68 w 106"/>
                <a:gd name="T11" fmla="*/ 54 h 76"/>
                <a:gd name="T12" fmla="*/ 84 w 106"/>
                <a:gd name="T13" fmla="*/ 42 h 76"/>
                <a:gd name="T14" fmla="*/ 63 w 106"/>
                <a:gd name="T15" fmla="*/ 12 h 76"/>
                <a:gd name="T16" fmla="*/ 60 w 106"/>
                <a:gd name="T17" fmla="*/ 0 h 76"/>
                <a:gd name="T18" fmla="*/ 17 w 106"/>
                <a:gd name="T19" fmla="*/ 26 h 76"/>
                <a:gd name="T20" fmla="*/ 0 w 106"/>
                <a:gd name="T21" fmla="*/ 66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 h="76">
                  <a:moveTo>
                    <a:pt x="0" y="66"/>
                  </a:moveTo>
                  <a:lnTo>
                    <a:pt x="6" y="73"/>
                  </a:lnTo>
                  <a:lnTo>
                    <a:pt x="35" y="75"/>
                  </a:lnTo>
                  <a:lnTo>
                    <a:pt x="33" y="54"/>
                  </a:lnTo>
                  <a:lnTo>
                    <a:pt x="70" y="51"/>
                  </a:lnTo>
                  <a:lnTo>
                    <a:pt x="85" y="54"/>
                  </a:lnTo>
                  <a:lnTo>
                    <a:pt x="105" y="42"/>
                  </a:lnTo>
                  <a:lnTo>
                    <a:pt x="78" y="12"/>
                  </a:lnTo>
                  <a:lnTo>
                    <a:pt x="75" y="0"/>
                  </a:lnTo>
                  <a:lnTo>
                    <a:pt x="21" y="26"/>
                  </a:lnTo>
                  <a:lnTo>
                    <a:pt x="0" y="6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85" name="Freeform 449"/>
            <p:cNvSpPr>
              <a:spLocks/>
            </p:cNvSpPr>
            <p:nvPr/>
          </p:nvSpPr>
          <p:spPr bwMode="auto">
            <a:xfrm>
              <a:off x="2469" y="2618"/>
              <a:ext cx="100" cy="82"/>
            </a:xfrm>
            <a:custGeom>
              <a:avLst/>
              <a:gdLst>
                <a:gd name="T0" fmla="*/ 0 w 112"/>
                <a:gd name="T1" fmla="*/ 71 h 82"/>
                <a:gd name="T2" fmla="*/ 4 w 112"/>
                <a:gd name="T3" fmla="*/ 79 h 82"/>
                <a:gd name="T4" fmla="*/ 29 w 112"/>
                <a:gd name="T5" fmla="*/ 81 h 82"/>
                <a:gd name="T6" fmla="*/ 28 w 112"/>
                <a:gd name="T7" fmla="*/ 58 h 82"/>
                <a:gd name="T8" fmla="*/ 59 w 112"/>
                <a:gd name="T9" fmla="*/ 55 h 82"/>
                <a:gd name="T10" fmla="*/ 71 w 112"/>
                <a:gd name="T11" fmla="*/ 58 h 82"/>
                <a:gd name="T12" fmla="*/ 88 w 112"/>
                <a:gd name="T13" fmla="*/ 45 h 82"/>
                <a:gd name="T14" fmla="*/ 65 w 112"/>
                <a:gd name="T15" fmla="*/ 13 h 82"/>
                <a:gd name="T16" fmla="*/ 63 w 112"/>
                <a:gd name="T17" fmla="*/ 0 h 82"/>
                <a:gd name="T18" fmla="*/ 18 w 112"/>
                <a:gd name="T19" fmla="*/ 28 h 82"/>
                <a:gd name="T20" fmla="*/ 0 w 112"/>
                <a:gd name="T21" fmla="*/ 71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82">
                  <a:moveTo>
                    <a:pt x="0" y="71"/>
                  </a:moveTo>
                  <a:lnTo>
                    <a:pt x="6" y="79"/>
                  </a:lnTo>
                  <a:lnTo>
                    <a:pt x="37" y="81"/>
                  </a:lnTo>
                  <a:lnTo>
                    <a:pt x="35" y="58"/>
                  </a:lnTo>
                  <a:lnTo>
                    <a:pt x="74" y="55"/>
                  </a:lnTo>
                  <a:lnTo>
                    <a:pt x="90" y="58"/>
                  </a:lnTo>
                  <a:lnTo>
                    <a:pt x="111" y="45"/>
                  </a:lnTo>
                  <a:lnTo>
                    <a:pt x="82" y="13"/>
                  </a:lnTo>
                  <a:lnTo>
                    <a:pt x="79" y="0"/>
                  </a:lnTo>
                  <a:lnTo>
                    <a:pt x="22" y="28"/>
                  </a:lnTo>
                  <a:lnTo>
                    <a:pt x="0" y="7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86" name="Freeform 450"/>
            <p:cNvSpPr>
              <a:spLocks/>
            </p:cNvSpPr>
            <p:nvPr/>
          </p:nvSpPr>
          <p:spPr bwMode="auto">
            <a:xfrm>
              <a:off x="1773" y="3294"/>
              <a:ext cx="65" cy="76"/>
            </a:xfrm>
            <a:custGeom>
              <a:avLst/>
              <a:gdLst>
                <a:gd name="T0" fmla="*/ 0 w 74"/>
                <a:gd name="T1" fmla="*/ 61 h 76"/>
                <a:gd name="T2" fmla="*/ 8 w 74"/>
                <a:gd name="T3" fmla="*/ 3 h 76"/>
                <a:gd name="T4" fmla="*/ 17 w 74"/>
                <a:gd name="T5" fmla="*/ 0 h 76"/>
                <a:gd name="T6" fmla="*/ 48 w 74"/>
                <a:gd name="T7" fmla="*/ 30 h 76"/>
                <a:gd name="T8" fmla="*/ 56 w 74"/>
                <a:gd name="T9" fmla="*/ 42 h 76"/>
                <a:gd name="T10" fmla="*/ 53 w 74"/>
                <a:gd name="T11" fmla="*/ 58 h 76"/>
                <a:gd name="T12" fmla="*/ 40 w 74"/>
                <a:gd name="T13" fmla="*/ 75 h 76"/>
                <a:gd name="T14" fmla="*/ 0 w 74"/>
                <a:gd name="T15" fmla="*/ 61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76">
                  <a:moveTo>
                    <a:pt x="0" y="61"/>
                  </a:moveTo>
                  <a:lnTo>
                    <a:pt x="10" y="3"/>
                  </a:lnTo>
                  <a:lnTo>
                    <a:pt x="22" y="0"/>
                  </a:lnTo>
                  <a:lnTo>
                    <a:pt x="63" y="30"/>
                  </a:lnTo>
                  <a:lnTo>
                    <a:pt x="73" y="42"/>
                  </a:lnTo>
                  <a:lnTo>
                    <a:pt x="68" y="58"/>
                  </a:lnTo>
                  <a:lnTo>
                    <a:pt x="52" y="75"/>
                  </a:lnTo>
                  <a:lnTo>
                    <a:pt x="0" y="61"/>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87" name="Freeform 451"/>
            <p:cNvSpPr>
              <a:spLocks/>
            </p:cNvSpPr>
            <p:nvPr/>
          </p:nvSpPr>
          <p:spPr bwMode="auto">
            <a:xfrm>
              <a:off x="1773" y="3294"/>
              <a:ext cx="71" cy="82"/>
            </a:xfrm>
            <a:custGeom>
              <a:avLst/>
              <a:gdLst>
                <a:gd name="T0" fmla="*/ 0 w 80"/>
                <a:gd name="T1" fmla="*/ 66 h 82"/>
                <a:gd name="T2" fmla="*/ 9 w 80"/>
                <a:gd name="T3" fmla="*/ 3 h 82"/>
                <a:gd name="T4" fmla="*/ 19 w 80"/>
                <a:gd name="T5" fmla="*/ 0 h 82"/>
                <a:gd name="T6" fmla="*/ 53 w 80"/>
                <a:gd name="T7" fmla="*/ 32 h 82"/>
                <a:gd name="T8" fmla="*/ 62 w 80"/>
                <a:gd name="T9" fmla="*/ 45 h 82"/>
                <a:gd name="T10" fmla="*/ 59 w 80"/>
                <a:gd name="T11" fmla="*/ 63 h 82"/>
                <a:gd name="T12" fmla="*/ 44 w 80"/>
                <a:gd name="T13" fmla="*/ 81 h 82"/>
                <a:gd name="T14" fmla="*/ 0 w 80"/>
                <a:gd name="T15" fmla="*/ 66 h 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82">
                  <a:moveTo>
                    <a:pt x="0" y="66"/>
                  </a:moveTo>
                  <a:lnTo>
                    <a:pt x="11" y="3"/>
                  </a:lnTo>
                  <a:lnTo>
                    <a:pt x="24" y="0"/>
                  </a:lnTo>
                  <a:lnTo>
                    <a:pt x="68" y="32"/>
                  </a:lnTo>
                  <a:lnTo>
                    <a:pt x="79" y="45"/>
                  </a:lnTo>
                  <a:lnTo>
                    <a:pt x="74" y="63"/>
                  </a:lnTo>
                  <a:lnTo>
                    <a:pt x="56" y="81"/>
                  </a:lnTo>
                  <a:lnTo>
                    <a:pt x="0" y="6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88" name="Freeform 452"/>
            <p:cNvSpPr>
              <a:spLocks/>
            </p:cNvSpPr>
            <p:nvPr/>
          </p:nvSpPr>
          <p:spPr bwMode="auto">
            <a:xfrm>
              <a:off x="1580" y="2660"/>
              <a:ext cx="172" cy="163"/>
            </a:xfrm>
            <a:custGeom>
              <a:avLst/>
              <a:gdLst>
                <a:gd name="T0" fmla="*/ 0 w 194"/>
                <a:gd name="T1" fmla="*/ 43 h 163"/>
                <a:gd name="T2" fmla="*/ 13 w 194"/>
                <a:gd name="T3" fmla="*/ 73 h 163"/>
                <a:gd name="T4" fmla="*/ 36 w 194"/>
                <a:gd name="T5" fmla="*/ 76 h 163"/>
                <a:gd name="T6" fmla="*/ 43 w 194"/>
                <a:gd name="T7" fmla="*/ 86 h 163"/>
                <a:gd name="T8" fmla="*/ 66 w 194"/>
                <a:gd name="T9" fmla="*/ 86 h 163"/>
                <a:gd name="T10" fmla="*/ 62 w 194"/>
                <a:gd name="T11" fmla="*/ 136 h 163"/>
                <a:gd name="T12" fmla="*/ 72 w 194"/>
                <a:gd name="T13" fmla="*/ 154 h 163"/>
                <a:gd name="T14" fmla="*/ 84 w 194"/>
                <a:gd name="T15" fmla="*/ 162 h 163"/>
                <a:gd name="T16" fmla="*/ 110 w 194"/>
                <a:gd name="T17" fmla="*/ 144 h 163"/>
                <a:gd name="T18" fmla="*/ 101 w 194"/>
                <a:gd name="T19" fmla="*/ 142 h 163"/>
                <a:gd name="T20" fmla="*/ 96 w 194"/>
                <a:gd name="T21" fmla="*/ 114 h 163"/>
                <a:gd name="T22" fmla="*/ 114 w 194"/>
                <a:gd name="T23" fmla="*/ 119 h 163"/>
                <a:gd name="T24" fmla="*/ 142 w 194"/>
                <a:gd name="T25" fmla="*/ 101 h 163"/>
                <a:gd name="T26" fmla="*/ 134 w 194"/>
                <a:gd name="T27" fmla="*/ 86 h 163"/>
                <a:gd name="T28" fmla="*/ 144 w 194"/>
                <a:gd name="T29" fmla="*/ 73 h 163"/>
                <a:gd name="T30" fmla="*/ 139 w 194"/>
                <a:gd name="T31" fmla="*/ 66 h 163"/>
                <a:gd name="T32" fmla="*/ 152 w 194"/>
                <a:gd name="T33" fmla="*/ 55 h 163"/>
                <a:gd name="T34" fmla="*/ 138 w 194"/>
                <a:gd name="T35" fmla="*/ 53 h 163"/>
                <a:gd name="T36" fmla="*/ 138 w 194"/>
                <a:gd name="T37" fmla="*/ 41 h 163"/>
                <a:gd name="T38" fmla="*/ 118 w 194"/>
                <a:gd name="T39" fmla="*/ 28 h 163"/>
                <a:gd name="T40" fmla="*/ 126 w 194"/>
                <a:gd name="T41" fmla="*/ 22 h 163"/>
                <a:gd name="T42" fmla="*/ 60 w 194"/>
                <a:gd name="T43" fmla="*/ 25 h 163"/>
                <a:gd name="T44" fmla="*/ 38 w 194"/>
                <a:gd name="T45" fmla="*/ 0 h 163"/>
                <a:gd name="T46" fmla="*/ 39 w 194"/>
                <a:gd name="T47" fmla="*/ 10 h 163"/>
                <a:gd name="T48" fmla="*/ 20 w 194"/>
                <a:gd name="T49" fmla="*/ 17 h 163"/>
                <a:gd name="T50" fmla="*/ 24 w 194"/>
                <a:gd name="T51" fmla="*/ 41 h 163"/>
                <a:gd name="T52" fmla="*/ 20 w 194"/>
                <a:gd name="T53" fmla="*/ 45 h 163"/>
                <a:gd name="T54" fmla="*/ 13 w 194"/>
                <a:gd name="T55" fmla="*/ 30 h 163"/>
                <a:gd name="T56" fmla="*/ 21 w 194"/>
                <a:gd name="T57" fmla="*/ 5 h 163"/>
                <a:gd name="T58" fmla="*/ 0 w 194"/>
                <a:gd name="T59" fmla="*/ 43 h 1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94" h="163">
                  <a:moveTo>
                    <a:pt x="0" y="43"/>
                  </a:moveTo>
                  <a:lnTo>
                    <a:pt x="17" y="73"/>
                  </a:lnTo>
                  <a:lnTo>
                    <a:pt x="46" y="76"/>
                  </a:lnTo>
                  <a:lnTo>
                    <a:pt x="55" y="86"/>
                  </a:lnTo>
                  <a:lnTo>
                    <a:pt x="83" y="86"/>
                  </a:lnTo>
                  <a:lnTo>
                    <a:pt x="79" y="136"/>
                  </a:lnTo>
                  <a:lnTo>
                    <a:pt x="91" y="154"/>
                  </a:lnTo>
                  <a:lnTo>
                    <a:pt x="107" y="162"/>
                  </a:lnTo>
                  <a:lnTo>
                    <a:pt x="140" y="144"/>
                  </a:lnTo>
                  <a:lnTo>
                    <a:pt x="129" y="142"/>
                  </a:lnTo>
                  <a:lnTo>
                    <a:pt x="122" y="114"/>
                  </a:lnTo>
                  <a:lnTo>
                    <a:pt x="145" y="119"/>
                  </a:lnTo>
                  <a:lnTo>
                    <a:pt x="180" y="101"/>
                  </a:lnTo>
                  <a:lnTo>
                    <a:pt x="170" y="86"/>
                  </a:lnTo>
                  <a:lnTo>
                    <a:pt x="183" y="73"/>
                  </a:lnTo>
                  <a:lnTo>
                    <a:pt x="177" y="66"/>
                  </a:lnTo>
                  <a:lnTo>
                    <a:pt x="193" y="55"/>
                  </a:lnTo>
                  <a:lnTo>
                    <a:pt x="176" y="53"/>
                  </a:lnTo>
                  <a:lnTo>
                    <a:pt x="176" y="41"/>
                  </a:lnTo>
                  <a:lnTo>
                    <a:pt x="150" y="28"/>
                  </a:lnTo>
                  <a:lnTo>
                    <a:pt x="160" y="22"/>
                  </a:lnTo>
                  <a:lnTo>
                    <a:pt x="77" y="25"/>
                  </a:lnTo>
                  <a:lnTo>
                    <a:pt x="48" y="0"/>
                  </a:lnTo>
                  <a:lnTo>
                    <a:pt x="50" y="10"/>
                  </a:lnTo>
                  <a:lnTo>
                    <a:pt x="25" y="17"/>
                  </a:lnTo>
                  <a:lnTo>
                    <a:pt x="30" y="41"/>
                  </a:lnTo>
                  <a:lnTo>
                    <a:pt x="25" y="45"/>
                  </a:lnTo>
                  <a:lnTo>
                    <a:pt x="17" y="30"/>
                  </a:lnTo>
                  <a:lnTo>
                    <a:pt x="27" y="5"/>
                  </a:lnTo>
                  <a:lnTo>
                    <a:pt x="0" y="43"/>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89" name="Freeform 453"/>
            <p:cNvSpPr>
              <a:spLocks/>
            </p:cNvSpPr>
            <p:nvPr/>
          </p:nvSpPr>
          <p:spPr bwMode="auto">
            <a:xfrm>
              <a:off x="1580" y="2660"/>
              <a:ext cx="177" cy="169"/>
            </a:xfrm>
            <a:custGeom>
              <a:avLst/>
              <a:gdLst>
                <a:gd name="T0" fmla="*/ 0 w 200"/>
                <a:gd name="T1" fmla="*/ 45 h 169"/>
                <a:gd name="T2" fmla="*/ 14 w 200"/>
                <a:gd name="T3" fmla="*/ 76 h 169"/>
                <a:gd name="T4" fmla="*/ 37 w 200"/>
                <a:gd name="T5" fmla="*/ 79 h 169"/>
                <a:gd name="T6" fmla="*/ 44 w 200"/>
                <a:gd name="T7" fmla="*/ 89 h 169"/>
                <a:gd name="T8" fmla="*/ 67 w 200"/>
                <a:gd name="T9" fmla="*/ 89 h 169"/>
                <a:gd name="T10" fmla="*/ 64 w 200"/>
                <a:gd name="T11" fmla="*/ 141 h 169"/>
                <a:gd name="T12" fmla="*/ 73 w 200"/>
                <a:gd name="T13" fmla="*/ 160 h 169"/>
                <a:gd name="T14" fmla="*/ 86 w 200"/>
                <a:gd name="T15" fmla="*/ 168 h 169"/>
                <a:gd name="T16" fmla="*/ 112 w 200"/>
                <a:gd name="T17" fmla="*/ 149 h 169"/>
                <a:gd name="T18" fmla="*/ 104 w 200"/>
                <a:gd name="T19" fmla="*/ 147 h 169"/>
                <a:gd name="T20" fmla="*/ 99 w 200"/>
                <a:gd name="T21" fmla="*/ 118 h 169"/>
                <a:gd name="T22" fmla="*/ 117 w 200"/>
                <a:gd name="T23" fmla="*/ 123 h 169"/>
                <a:gd name="T24" fmla="*/ 146 w 200"/>
                <a:gd name="T25" fmla="*/ 105 h 169"/>
                <a:gd name="T26" fmla="*/ 137 w 200"/>
                <a:gd name="T27" fmla="*/ 89 h 169"/>
                <a:gd name="T28" fmla="*/ 148 w 200"/>
                <a:gd name="T29" fmla="*/ 76 h 169"/>
                <a:gd name="T30" fmla="*/ 143 w 200"/>
                <a:gd name="T31" fmla="*/ 68 h 169"/>
                <a:gd name="T32" fmla="*/ 156 w 200"/>
                <a:gd name="T33" fmla="*/ 57 h 169"/>
                <a:gd name="T34" fmla="*/ 142 w 200"/>
                <a:gd name="T35" fmla="*/ 55 h 169"/>
                <a:gd name="T36" fmla="*/ 142 w 200"/>
                <a:gd name="T37" fmla="*/ 42 h 169"/>
                <a:gd name="T38" fmla="*/ 121 w 200"/>
                <a:gd name="T39" fmla="*/ 29 h 169"/>
                <a:gd name="T40" fmla="*/ 129 w 200"/>
                <a:gd name="T41" fmla="*/ 23 h 169"/>
                <a:gd name="T42" fmla="*/ 62 w 200"/>
                <a:gd name="T43" fmla="*/ 26 h 169"/>
                <a:gd name="T44" fmla="*/ 39 w 200"/>
                <a:gd name="T45" fmla="*/ 0 h 169"/>
                <a:gd name="T46" fmla="*/ 41 w 200"/>
                <a:gd name="T47" fmla="*/ 10 h 169"/>
                <a:gd name="T48" fmla="*/ 20 w 200"/>
                <a:gd name="T49" fmla="*/ 18 h 169"/>
                <a:gd name="T50" fmla="*/ 24 w 200"/>
                <a:gd name="T51" fmla="*/ 42 h 169"/>
                <a:gd name="T52" fmla="*/ 20 w 200"/>
                <a:gd name="T53" fmla="*/ 47 h 169"/>
                <a:gd name="T54" fmla="*/ 14 w 200"/>
                <a:gd name="T55" fmla="*/ 31 h 169"/>
                <a:gd name="T56" fmla="*/ 22 w 200"/>
                <a:gd name="T57" fmla="*/ 5 h 169"/>
                <a:gd name="T58" fmla="*/ 0 w 200"/>
                <a:gd name="T59" fmla="*/ 45 h 1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0" h="169">
                  <a:moveTo>
                    <a:pt x="0" y="45"/>
                  </a:moveTo>
                  <a:lnTo>
                    <a:pt x="18" y="76"/>
                  </a:lnTo>
                  <a:lnTo>
                    <a:pt x="47" y="79"/>
                  </a:lnTo>
                  <a:lnTo>
                    <a:pt x="57" y="89"/>
                  </a:lnTo>
                  <a:lnTo>
                    <a:pt x="86" y="89"/>
                  </a:lnTo>
                  <a:lnTo>
                    <a:pt x="81" y="141"/>
                  </a:lnTo>
                  <a:lnTo>
                    <a:pt x="94" y="160"/>
                  </a:lnTo>
                  <a:lnTo>
                    <a:pt x="110" y="168"/>
                  </a:lnTo>
                  <a:lnTo>
                    <a:pt x="144" y="149"/>
                  </a:lnTo>
                  <a:lnTo>
                    <a:pt x="133" y="147"/>
                  </a:lnTo>
                  <a:lnTo>
                    <a:pt x="126" y="118"/>
                  </a:lnTo>
                  <a:lnTo>
                    <a:pt x="149" y="123"/>
                  </a:lnTo>
                  <a:lnTo>
                    <a:pt x="186" y="105"/>
                  </a:lnTo>
                  <a:lnTo>
                    <a:pt x="175" y="89"/>
                  </a:lnTo>
                  <a:lnTo>
                    <a:pt x="189" y="76"/>
                  </a:lnTo>
                  <a:lnTo>
                    <a:pt x="183" y="68"/>
                  </a:lnTo>
                  <a:lnTo>
                    <a:pt x="199" y="57"/>
                  </a:lnTo>
                  <a:lnTo>
                    <a:pt x="181" y="55"/>
                  </a:lnTo>
                  <a:lnTo>
                    <a:pt x="181" y="42"/>
                  </a:lnTo>
                  <a:lnTo>
                    <a:pt x="155" y="29"/>
                  </a:lnTo>
                  <a:lnTo>
                    <a:pt x="165" y="23"/>
                  </a:lnTo>
                  <a:lnTo>
                    <a:pt x="79" y="26"/>
                  </a:lnTo>
                  <a:lnTo>
                    <a:pt x="50" y="0"/>
                  </a:lnTo>
                  <a:lnTo>
                    <a:pt x="52" y="10"/>
                  </a:lnTo>
                  <a:lnTo>
                    <a:pt x="26" y="18"/>
                  </a:lnTo>
                  <a:lnTo>
                    <a:pt x="31" y="42"/>
                  </a:lnTo>
                  <a:lnTo>
                    <a:pt x="26" y="47"/>
                  </a:lnTo>
                  <a:lnTo>
                    <a:pt x="18" y="31"/>
                  </a:lnTo>
                  <a:lnTo>
                    <a:pt x="28" y="5"/>
                  </a:lnTo>
                  <a:lnTo>
                    <a:pt x="0" y="4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90" name="Freeform 454"/>
            <p:cNvSpPr>
              <a:spLocks/>
            </p:cNvSpPr>
            <p:nvPr/>
          </p:nvSpPr>
          <p:spPr bwMode="auto">
            <a:xfrm>
              <a:off x="3871" y="2494"/>
              <a:ext cx="89" cy="213"/>
            </a:xfrm>
            <a:custGeom>
              <a:avLst/>
              <a:gdLst>
                <a:gd name="T0" fmla="*/ 0 w 100"/>
                <a:gd name="T1" fmla="*/ 11 h 213"/>
                <a:gd name="T2" fmla="*/ 13 w 100"/>
                <a:gd name="T3" fmla="*/ 34 h 213"/>
                <a:gd name="T4" fmla="*/ 28 w 100"/>
                <a:gd name="T5" fmla="*/ 42 h 213"/>
                <a:gd name="T6" fmla="*/ 21 w 100"/>
                <a:gd name="T7" fmla="*/ 57 h 213"/>
                <a:gd name="T8" fmla="*/ 47 w 100"/>
                <a:gd name="T9" fmla="*/ 88 h 213"/>
                <a:gd name="T10" fmla="*/ 59 w 100"/>
                <a:gd name="T11" fmla="*/ 125 h 213"/>
                <a:gd name="T12" fmla="*/ 59 w 100"/>
                <a:gd name="T13" fmla="*/ 159 h 213"/>
                <a:gd name="T14" fmla="*/ 28 w 100"/>
                <a:gd name="T15" fmla="*/ 187 h 213"/>
                <a:gd name="T16" fmla="*/ 35 w 100"/>
                <a:gd name="T17" fmla="*/ 212 h 213"/>
                <a:gd name="T18" fmla="*/ 45 w 100"/>
                <a:gd name="T19" fmla="*/ 194 h 213"/>
                <a:gd name="T20" fmla="*/ 48 w 100"/>
                <a:gd name="T21" fmla="*/ 199 h 213"/>
                <a:gd name="T22" fmla="*/ 53 w 100"/>
                <a:gd name="T23" fmla="*/ 190 h 213"/>
                <a:gd name="T24" fmla="*/ 78 w 100"/>
                <a:gd name="T25" fmla="*/ 169 h 213"/>
                <a:gd name="T26" fmla="*/ 74 w 100"/>
                <a:gd name="T27" fmla="*/ 116 h 213"/>
                <a:gd name="T28" fmla="*/ 39 w 100"/>
                <a:gd name="T29" fmla="*/ 64 h 213"/>
                <a:gd name="T30" fmla="*/ 43 w 100"/>
                <a:gd name="T31" fmla="*/ 50 h 213"/>
                <a:gd name="T32" fmla="*/ 67 w 100"/>
                <a:gd name="T33" fmla="*/ 23 h 213"/>
                <a:gd name="T34" fmla="*/ 35 w 100"/>
                <a:gd name="T35" fmla="*/ 0 h 213"/>
                <a:gd name="T36" fmla="*/ 0 w 100"/>
                <a:gd name="T37" fmla="*/ 11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 h="213">
                  <a:moveTo>
                    <a:pt x="0" y="11"/>
                  </a:moveTo>
                  <a:lnTo>
                    <a:pt x="17" y="34"/>
                  </a:lnTo>
                  <a:lnTo>
                    <a:pt x="35" y="42"/>
                  </a:lnTo>
                  <a:lnTo>
                    <a:pt x="27" y="57"/>
                  </a:lnTo>
                  <a:lnTo>
                    <a:pt x="59" y="88"/>
                  </a:lnTo>
                  <a:lnTo>
                    <a:pt x="74" y="125"/>
                  </a:lnTo>
                  <a:lnTo>
                    <a:pt x="74" y="159"/>
                  </a:lnTo>
                  <a:lnTo>
                    <a:pt x="35" y="187"/>
                  </a:lnTo>
                  <a:lnTo>
                    <a:pt x="44" y="212"/>
                  </a:lnTo>
                  <a:lnTo>
                    <a:pt x="57" y="194"/>
                  </a:lnTo>
                  <a:lnTo>
                    <a:pt x="61" y="199"/>
                  </a:lnTo>
                  <a:lnTo>
                    <a:pt x="67" y="190"/>
                  </a:lnTo>
                  <a:lnTo>
                    <a:pt x="99" y="169"/>
                  </a:lnTo>
                  <a:lnTo>
                    <a:pt x="93" y="116"/>
                  </a:lnTo>
                  <a:lnTo>
                    <a:pt x="49" y="64"/>
                  </a:lnTo>
                  <a:lnTo>
                    <a:pt x="54" y="50"/>
                  </a:lnTo>
                  <a:lnTo>
                    <a:pt x="84" y="23"/>
                  </a:lnTo>
                  <a:lnTo>
                    <a:pt x="44" y="0"/>
                  </a:lnTo>
                  <a:lnTo>
                    <a:pt x="0" y="1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91" name="Freeform 455"/>
            <p:cNvSpPr>
              <a:spLocks/>
            </p:cNvSpPr>
            <p:nvPr/>
          </p:nvSpPr>
          <p:spPr bwMode="auto">
            <a:xfrm>
              <a:off x="3871" y="2494"/>
              <a:ext cx="94" cy="219"/>
            </a:xfrm>
            <a:custGeom>
              <a:avLst/>
              <a:gdLst>
                <a:gd name="T0" fmla="*/ 0 w 106"/>
                <a:gd name="T1" fmla="*/ 11 h 219"/>
                <a:gd name="T2" fmla="*/ 14 w 106"/>
                <a:gd name="T3" fmla="*/ 35 h 219"/>
                <a:gd name="T4" fmla="*/ 29 w 106"/>
                <a:gd name="T5" fmla="*/ 43 h 219"/>
                <a:gd name="T6" fmla="*/ 23 w 106"/>
                <a:gd name="T7" fmla="*/ 59 h 219"/>
                <a:gd name="T8" fmla="*/ 50 w 106"/>
                <a:gd name="T9" fmla="*/ 90 h 219"/>
                <a:gd name="T10" fmla="*/ 61 w 106"/>
                <a:gd name="T11" fmla="*/ 129 h 219"/>
                <a:gd name="T12" fmla="*/ 61 w 106"/>
                <a:gd name="T13" fmla="*/ 163 h 219"/>
                <a:gd name="T14" fmla="*/ 29 w 106"/>
                <a:gd name="T15" fmla="*/ 192 h 219"/>
                <a:gd name="T16" fmla="*/ 37 w 106"/>
                <a:gd name="T17" fmla="*/ 218 h 219"/>
                <a:gd name="T18" fmla="*/ 47 w 106"/>
                <a:gd name="T19" fmla="*/ 200 h 219"/>
                <a:gd name="T20" fmla="*/ 51 w 106"/>
                <a:gd name="T21" fmla="*/ 205 h 219"/>
                <a:gd name="T22" fmla="*/ 56 w 106"/>
                <a:gd name="T23" fmla="*/ 195 h 219"/>
                <a:gd name="T24" fmla="*/ 82 w 106"/>
                <a:gd name="T25" fmla="*/ 174 h 219"/>
                <a:gd name="T26" fmla="*/ 78 w 106"/>
                <a:gd name="T27" fmla="*/ 119 h 219"/>
                <a:gd name="T28" fmla="*/ 41 w 106"/>
                <a:gd name="T29" fmla="*/ 66 h 219"/>
                <a:gd name="T30" fmla="*/ 45 w 106"/>
                <a:gd name="T31" fmla="*/ 51 h 219"/>
                <a:gd name="T32" fmla="*/ 70 w 106"/>
                <a:gd name="T33" fmla="*/ 24 h 219"/>
                <a:gd name="T34" fmla="*/ 37 w 106"/>
                <a:gd name="T35" fmla="*/ 0 h 219"/>
                <a:gd name="T36" fmla="*/ 0 w 106"/>
                <a:gd name="T37" fmla="*/ 11 h 2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6" h="219">
                  <a:moveTo>
                    <a:pt x="0" y="11"/>
                  </a:moveTo>
                  <a:lnTo>
                    <a:pt x="18" y="35"/>
                  </a:lnTo>
                  <a:lnTo>
                    <a:pt x="37" y="43"/>
                  </a:lnTo>
                  <a:lnTo>
                    <a:pt x="29" y="59"/>
                  </a:lnTo>
                  <a:lnTo>
                    <a:pt x="63" y="90"/>
                  </a:lnTo>
                  <a:lnTo>
                    <a:pt x="78" y="129"/>
                  </a:lnTo>
                  <a:lnTo>
                    <a:pt x="78" y="163"/>
                  </a:lnTo>
                  <a:lnTo>
                    <a:pt x="37" y="192"/>
                  </a:lnTo>
                  <a:lnTo>
                    <a:pt x="47" y="218"/>
                  </a:lnTo>
                  <a:lnTo>
                    <a:pt x="60" y="200"/>
                  </a:lnTo>
                  <a:lnTo>
                    <a:pt x="65" y="205"/>
                  </a:lnTo>
                  <a:lnTo>
                    <a:pt x="71" y="195"/>
                  </a:lnTo>
                  <a:lnTo>
                    <a:pt x="105" y="174"/>
                  </a:lnTo>
                  <a:lnTo>
                    <a:pt x="99" y="119"/>
                  </a:lnTo>
                  <a:lnTo>
                    <a:pt x="52" y="66"/>
                  </a:lnTo>
                  <a:lnTo>
                    <a:pt x="57" y="51"/>
                  </a:lnTo>
                  <a:lnTo>
                    <a:pt x="89" y="24"/>
                  </a:lnTo>
                  <a:lnTo>
                    <a:pt x="47" y="0"/>
                  </a:lnTo>
                  <a:lnTo>
                    <a:pt x="0" y="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92" name="Freeform 456"/>
            <p:cNvSpPr>
              <a:spLocks/>
            </p:cNvSpPr>
            <p:nvPr/>
          </p:nvSpPr>
          <p:spPr bwMode="auto">
            <a:xfrm>
              <a:off x="3095" y="2584"/>
              <a:ext cx="42" cy="63"/>
            </a:xfrm>
            <a:custGeom>
              <a:avLst/>
              <a:gdLst>
                <a:gd name="T0" fmla="*/ 0 w 47"/>
                <a:gd name="T1" fmla="*/ 9 h 63"/>
                <a:gd name="T2" fmla="*/ 7 w 47"/>
                <a:gd name="T3" fmla="*/ 62 h 63"/>
                <a:gd name="T4" fmla="*/ 34 w 47"/>
                <a:gd name="T5" fmla="*/ 43 h 63"/>
                <a:gd name="T6" fmla="*/ 29 w 47"/>
                <a:gd name="T7" fmla="*/ 34 h 63"/>
                <a:gd name="T8" fmla="*/ 37 w 47"/>
                <a:gd name="T9" fmla="*/ 24 h 63"/>
                <a:gd name="T10" fmla="*/ 37 w 47"/>
                <a:gd name="T11" fmla="*/ 7 h 63"/>
                <a:gd name="T12" fmla="*/ 20 w 47"/>
                <a:gd name="T13" fmla="*/ 0 h 63"/>
                <a:gd name="T14" fmla="*/ 0 w 47"/>
                <a:gd name="T15" fmla="*/ 9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63">
                  <a:moveTo>
                    <a:pt x="0" y="9"/>
                  </a:moveTo>
                  <a:lnTo>
                    <a:pt x="9" y="62"/>
                  </a:lnTo>
                  <a:lnTo>
                    <a:pt x="42" y="43"/>
                  </a:lnTo>
                  <a:lnTo>
                    <a:pt x="37" y="34"/>
                  </a:lnTo>
                  <a:lnTo>
                    <a:pt x="46" y="24"/>
                  </a:lnTo>
                  <a:lnTo>
                    <a:pt x="46" y="7"/>
                  </a:lnTo>
                  <a:lnTo>
                    <a:pt x="25" y="0"/>
                  </a:lnTo>
                  <a:lnTo>
                    <a:pt x="0" y="9"/>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93" name="Freeform 457"/>
            <p:cNvSpPr>
              <a:spLocks/>
            </p:cNvSpPr>
            <p:nvPr/>
          </p:nvSpPr>
          <p:spPr bwMode="auto">
            <a:xfrm>
              <a:off x="3095" y="2584"/>
              <a:ext cx="47" cy="69"/>
            </a:xfrm>
            <a:custGeom>
              <a:avLst/>
              <a:gdLst>
                <a:gd name="T0" fmla="*/ 0 w 53"/>
                <a:gd name="T1" fmla="*/ 10 h 69"/>
                <a:gd name="T2" fmla="*/ 8 w 53"/>
                <a:gd name="T3" fmla="*/ 68 h 69"/>
                <a:gd name="T4" fmla="*/ 37 w 53"/>
                <a:gd name="T5" fmla="*/ 47 h 69"/>
                <a:gd name="T6" fmla="*/ 33 w 53"/>
                <a:gd name="T7" fmla="*/ 37 h 69"/>
                <a:gd name="T8" fmla="*/ 41 w 53"/>
                <a:gd name="T9" fmla="*/ 26 h 69"/>
                <a:gd name="T10" fmla="*/ 41 w 53"/>
                <a:gd name="T11" fmla="*/ 8 h 69"/>
                <a:gd name="T12" fmla="*/ 22 w 53"/>
                <a:gd name="T13" fmla="*/ 0 h 69"/>
                <a:gd name="T14" fmla="*/ 0 w 53"/>
                <a:gd name="T15" fmla="*/ 10 h 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69">
                  <a:moveTo>
                    <a:pt x="0" y="10"/>
                  </a:moveTo>
                  <a:lnTo>
                    <a:pt x="10" y="68"/>
                  </a:lnTo>
                  <a:lnTo>
                    <a:pt x="47" y="47"/>
                  </a:lnTo>
                  <a:lnTo>
                    <a:pt x="42" y="37"/>
                  </a:lnTo>
                  <a:lnTo>
                    <a:pt x="52" y="26"/>
                  </a:lnTo>
                  <a:lnTo>
                    <a:pt x="52" y="8"/>
                  </a:lnTo>
                  <a:lnTo>
                    <a:pt x="28" y="0"/>
                  </a:lnTo>
                  <a:lnTo>
                    <a:pt x="0" y="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94" name="Freeform 458"/>
            <p:cNvSpPr>
              <a:spLocks/>
            </p:cNvSpPr>
            <p:nvPr/>
          </p:nvSpPr>
          <p:spPr bwMode="auto">
            <a:xfrm>
              <a:off x="2715" y="2096"/>
              <a:ext cx="119" cy="103"/>
            </a:xfrm>
            <a:custGeom>
              <a:avLst/>
              <a:gdLst>
                <a:gd name="T0" fmla="*/ 0 w 134"/>
                <a:gd name="T1" fmla="*/ 23 h 103"/>
                <a:gd name="T2" fmla="*/ 0 w 134"/>
                <a:gd name="T3" fmla="*/ 8 h 103"/>
                <a:gd name="T4" fmla="*/ 27 w 134"/>
                <a:gd name="T5" fmla="*/ 0 h 103"/>
                <a:gd name="T6" fmla="*/ 49 w 134"/>
                <a:gd name="T7" fmla="*/ 17 h 103"/>
                <a:gd name="T8" fmla="*/ 75 w 134"/>
                <a:gd name="T9" fmla="*/ 12 h 103"/>
                <a:gd name="T10" fmla="*/ 102 w 134"/>
                <a:gd name="T11" fmla="*/ 47 h 103"/>
                <a:gd name="T12" fmla="*/ 99 w 134"/>
                <a:gd name="T13" fmla="*/ 79 h 103"/>
                <a:gd name="T14" fmla="*/ 105 w 134"/>
                <a:gd name="T15" fmla="*/ 92 h 103"/>
                <a:gd name="T16" fmla="*/ 83 w 134"/>
                <a:gd name="T17" fmla="*/ 102 h 103"/>
                <a:gd name="T18" fmla="*/ 74 w 134"/>
                <a:gd name="T19" fmla="*/ 75 h 103"/>
                <a:gd name="T20" fmla="*/ 63 w 134"/>
                <a:gd name="T21" fmla="*/ 84 h 103"/>
                <a:gd name="T22" fmla="*/ 27 w 134"/>
                <a:gd name="T23" fmla="*/ 58 h 103"/>
                <a:gd name="T24" fmla="*/ 12 w 134"/>
                <a:gd name="T25" fmla="*/ 27 h 103"/>
                <a:gd name="T26" fmla="*/ 2 w 134"/>
                <a:gd name="T27" fmla="*/ 35 h 103"/>
                <a:gd name="T28" fmla="*/ 0 w 134"/>
                <a:gd name="T29" fmla="*/ 23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4" h="103">
                  <a:moveTo>
                    <a:pt x="0" y="23"/>
                  </a:moveTo>
                  <a:lnTo>
                    <a:pt x="0" y="8"/>
                  </a:lnTo>
                  <a:lnTo>
                    <a:pt x="34" y="0"/>
                  </a:lnTo>
                  <a:lnTo>
                    <a:pt x="62" y="17"/>
                  </a:lnTo>
                  <a:lnTo>
                    <a:pt x="96" y="12"/>
                  </a:lnTo>
                  <a:lnTo>
                    <a:pt x="130" y="47"/>
                  </a:lnTo>
                  <a:lnTo>
                    <a:pt x="125" y="79"/>
                  </a:lnTo>
                  <a:lnTo>
                    <a:pt x="133" y="92"/>
                  </a:lnTo>
                  <a:lnTo>
                    <a:pt x="105" y="102"/>
                  </a:lnTo>
                  <a:lnTo>
                    <a:pt x="93" y="75"/>
                  </a:lnTo>
                  <a:lnTo>
                    <a:pt x="80" y="84"/>
                  </a:lnTo>
                  <a:lnTo>
                    <a:pt x="34" y="58"/>
                  </a:lnTo>
                  <a:lnTo>
                    <a:pt x="15" y="27"/>
                  </a:lnTo>
                  <a:lnTo>
                    <a:pt x="2" y="35"/>
                  </a:lnTo>
                  <a:lnTo>
                    <a:pt x="0" y="23"/>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95" name="Freeform 459"/>
            <p:cNvSpPr>
              <a:spLocks/>
            </p:cNvSpPr>
            <p:nvPr/>
          </p:nvSpPr>
          <p:spPr bwMode="auto">
            <a:xfrm>
              <a:off x="2715" y="2096"/>
              <a:ext cx="124" cy="109"/>
            </a:xfrm>
            <a:custGeom>
              <a:avLst/>
              <a:gdLst>
                <a:gd name="T0" fmla="*/ 0 w 140"/>
                <a:gd name="T1" fmla="*/ 24 h 109"/>
                <a:gd name="T2" fmla="*/ 0 w 140"/>
                <a:gd name="T3" fmla="*/ 8 h 109"/>
                <a:gd name="T4" fmla="*/ 28 w 140"/>
                <a:gd name="T5" fmla="*/ 0 h 109"/>
                <a:gd name="T6" fmla="*/ 51 w 140"/>
                <a:gd name="T7" fmla="*/ 18 h 109"/>
                <a:gd name="T8" fmla="*/ 79 w 140"/>
                <a:gd name="T9" fmla="*/ 13 h 109"/>
                <a:gd name="T10" fmla="*/ 106 w 140"/>
                <a:gd name="T11" fmla="*/ 50 h 109"/>
                <a:gd name="T12" fmla="*/ 103 w 140"/>
                <a:gd name="T13" fmla="*/ 84 h 109"/>
                <a:gd name="T14" fmla="*/ 109 w 140"/>
                <a:gd name="T15" fmla="*/ 97 h 109"/>
                <a:gd name="T16" fmla="*/ 86 w 140"/>
                <a:gd name="T17" fmla="*/ 108 h 109"/>
                <a:gd name="T18" fmla="*/ 76 w 140"/>
                <a:gd name="T19" fmla="*/ 79 h 109"/>
                <a:gd name="T20" fmla="*/ 66 w 140"/>
                <a:gd name="T21" fmla="*/ 89 h 109"/>
                <a:gd name="T22" fmla="*/ 28 w 140"/>
                <a:gd name="T23" fmla="*/ 61 h 109"/>
                <a:gd name="T24" fmla="*/ 12 w 140"/>
                <a:gd name="T25" fmla="*/ 29 h 109"/>
                <a:gd name="T26" fmla="*/ 2 w 140"/>
                <a:gd name="T27" fmla="*/ 37 h 109"/>
                <a:gd name="T28" fmla="*/ 0 w 140"/>
                <a:gd name="T29" fmla="*/ 24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0" h="109">
                  <a:moveTo>
                    <a:pt x="0" y="24"/>
                  </a:moveTo>
                  <a:lnTo>
                    <a:pt x="0" y="8"/>
                  </a:lnTo>
                  <a:lnTo>
                    <a:pt x="36" y="0"/>
                  </a:lnTo>
                  <a:lnTo>
                    <a:pt x="65" y="18"/>
                  </a:lnTo>
                  <a:lnTo>
                    <a:pt x="100" y="13"/>
                  </a:lnTo>
                  <a:lnTo>
                    <a:pt x="136" y="50"/>
                  </a:lnTo>
                  <a:lnTo>
                    <a:pt x="131" y="84"/>
                  </a:lnTo>
                  <a:lnTo>
                    <a:pt x="139" y="97"/>
                  </a:lnTo>
                  <a:lnTo>
                    <a:pt x="110" y="108"/>
                  </a:lnTo>
                  <a:lnTo>
                    <a:pt x="97" y="79"/>
                  </a:lnTo>
                  <a:lnTo>
                    <a:pt x="84" y="89"/>
                  </a:lnTo>
                  <a:lnTo>
                    <a:pt x="36" y="61"/>
                  </a:lnTo>
                  <a:lnTo>
                    <a:pt x="16" y="29"/>
                  </a:lnTo>
                  <a:lnTo>
                    <a:pt x="2" y="37"/>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96" name="Freeform 460"/>
            <p:cNvSpPr>
              <a:spLocks/>
            </p:cNvSpPr>
            <p:nvPr/>
          </p:nvSpPr>
          <p:spPr bwMode="auto">
            <a:xfrm>
              <a:off x="2824" y="2961"/>
              <a:ext cx="149" cy="137"/>
            </a:xfrm>
            <a:custGeom>
              <a:avLst/>
              <a:gdLst>
                <a:gd name="T0" fmla="*/ 0 w 168"/>
                <a:gd name="T1" fmla="*/ 65 h 137"/>
                <a:gd name="T2" fmla="*/ 0 w 168"/>
                <a:gd name="T3" fmla="*/ 121 h 137"/>
                <a:gd name="T4" fmla="*/ 13 w 168"/>
                <a:gd name="T5" fmla="*/ 133 h 137"/>
                <a:gd name="T6" fmla="*/ 35 w 168"/>
                <a:gd name="T7" fmla="*/ 136 h 137"/>
                <a:gd name="T8" fmla="*/ 56 w 168"/>
                <a:gd name="T9" fmla="*/ 136 h 137"/>
                <a:gd name="T10" fmla="*/ 76 w 168"/>
                <a:gd name="T11" fmla="*/ 119 h 137"/>
                <a:gd name="T12" fmla="*/ 76 w 168"/>
                <a:gd name="T13" fmla="*/ 111 h 137"/>
                <a:gd name="T14" fmla="*/ 92 w 168"/>
                <a:gd name="T15" fmla="*/ 103 h 137"/>
                <a:gd name="T16" fmla="*/ 90 w 168"/>
                <a:gd name="T17" fmla="*/ 96 h 137"/>
                <a:gd name="T18" fmla="*/ 125 w 168"/>
                <a:gd name="T19" fmla="*/ 83 h 137"/>
                <a:gd name="T20" fmla="*/ 121 w 168"/>
                <a:gd name="T21" fmla="*/ 79 h 137"/>
                <a:gd name="T22" fmla="*/ 131 w 168"/>
                <a:gd name="T23" fmla="*/ 35 h 137"/>
                <a:gd name="T24" fmla="*/ 122 w 168"/>
                <a:gd name="T25" fmla="*/ 15 h 137"/>
                <a:gd name="T26" fmla="*/ 103 w 168"/>
                <a:gd name="T27" fmla="*/ 6 h 137"/>
                <a:gd name="T28" fmla="*/ 98 w 168"/>
                <a:gd name="T29" fmla="*/ 0 h 137"/>
                <a:gd name="T30" fmla="*/ 76 w 168"/>
                <a:gd name="T31" fmla="*/ 13 h 137"/>
                <a:gd name="T32" fmla="*/ 74 w 168"/>
                <a:gd name="T33" fmla="*/ 51 h 137"/>
                <a:gd name="T34" fmla="*/ 86 w 168"/>
                <a:gd name="T35" fmla="*/ 56 h 137"/>
                <a:gd name="T36" fmla="*/ 86 w 168"/>
                <a:gd name="T37" fmla="*/ 73 h 137"/>
                <a:gd name="T38" fmla="*/ 24 w 168"/>
                <a:gd name="T39" fmla="*/ 38 h 137"/>
                <a:gd name="T40" fmla="*/ 24 w 168"/>
                <a:gd name="T41" fmla="*/ 65 h 137"/>
                <a:gd name="T42" fmla="*/ 0 w 168"/>
                <a:gd name="T43" fmla="*/ 65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8" h="137">
                  <a:moveTo>
                    <a:pt x="0" y="65"/>
                  </a:moveTo>
                  <a:lnTo>
                    <a:pt x="0" y="121"/>
                  </a:lnTo>
                  <a:lnTo>
                    <a:pt x="17" y="133"/>
                  </a:lnTo>
                  <a:lnTo>
                    <a:pt x="45" y="136"/>
                  </a:lnTo>
                  <a:lnTo>
                    <a:pt x="71" y="136"/>
                  </a:lnTo>
                  <a:lnTo>
                    <a:pt x="97" y="119"/>
                  </a:lnTo>
                  <a:lnTo>
                    <a:pt x="97" y="111"/>
                  </a:lnTo>
                  <a:lnTo>
                    <a:pt x="117" y="103"/>
                  </a:lnTo>
                  <a:lnTo>
                    <a:pt x="114" y="96"/>
                  </a:lnTo>
                  <a:lnTo>
                    <a:pt x="159" y="83"/>
                  </a:lnTo>
                  <a:lnTo>
                    <a:pt x="153" y="79"/>
                  </a:lnTo>
                  <a:lnTo>
                    <a:pt x="167" y="35"/>
                  </a:lnTo>
                  <a:lnTo>
                    <a:pt x="154" y="15"/>
                  </a:lnTo>
                  <a:lnTo>
                    <a:pt x="131" y="6"/>
                  </a:lnTo>
                  <a:lnTo>
                    <a:pt x="125" y="0"/>
                  </a:lnTo>
                  <a:lnTo>
                    <a:pt x="97" y="13"/>
                  </a:lnTo>
                  <a:lnTo>
                    <a:pt x="94" y="51"/>
                  </a:lnTo>
                  <a:lnTo>
                    <a:pt x="109" y="56"/>
                  </a:lnTo>
                  <a:lnTo>
                    <a:pt x="109" y="73"/>
                  </a:lnTo>
                  <a:lnTo>
                    <a:pt x="31" y="38"/>
                  </a:lnTo>
                  <a:lnTo>
                    <a:pt x="31" y="65"/>
                  </a:lnTo>
                  <a:lnTo>
                    <a:pt x="0" y="6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97" name="Freeform 461"/>
            <p:cNvSpPr>
              <a:spLocks/>
            </p:cNvSpPr>
            <p:nvPr/>
          </p:nvSpPr>
          <p:spPr bwMode="auto">
            <a:xfrm>
              <a:off x="2824" y="2961"/>
              <a:ext cx="155" cy="143"/>
            </a:xfrm>
            <a:custGeom>
              <a:avLst/>
              <a:gdLst>
                <a:gd name="T0" fmla="*/ 0 w 174"/>
                <a:gd name="T1" fmla="*/ 68 h 143"/>
                <a:gd name="T2" fmla="*/ 0 w 174"/>
                <a:gd name="T3" fmla="*/ 126 h 143"/>
                <a:gd name="T4" fmla="*/ 14 w 174"/>
                <a:gd name="T5" fmla="*/ 139 h 143"/>
                <a:gd name="T6" fmla="*/ 37 w 174"/>
                <a:gd name="T7" fmla="*/ 142 h 143"/>
                <a:gd name="T8" fmla="*/ 59 w 174"/>
                <a:gd name="T9" fmla="*/ 142 h 143"/>
                <a:gd name="T10" fmla="*/ 79 w 174"/>
                <a:gd name="T11" fmla="*/ 124 h 143"/>
                <a:gd name="T12" fmla="*/ 79 w 174"/>
                <a:gd name="T13" fmla="*/ 116 h 143"/>
                <a:gd name="T14" fmla="*/ 96 w 174"/>
                <a:gd name="T15" fmla="*/ 108 h 143"/>
                <a:gd name="T16" fmla="*/ 94 w 174"/>
                <a:gd name="T17" fmla="*/ 100 h 143"/>
                <a:gd name="T18" fmla="*/ 131 w 174"/>
                <a:gd name="T19" fmla="*/ 87 h 143"/>
                <a:gd name="T20" fmla="*/ 126 w 174"/>
                <a:gd name="T21" fmla="*/ 82 h 143"/>
                <a:gd name="T22" fmla="*/ 137 w 174"/>
                <a:gd name="T23" fmla="*/ 37 h 143"/>
                <a:gd name="T24" fmla="*/ 127 w 174"/>
                <a:gd name="T25" fmla="*/ 16 h 143"/>
                <a:gd name="T26" fmla="*/ 108 w 174"/>
                <a:gd name="T27" fmla="*/ 6 h 143"/>
                <a:gd name="T28" fmla="*/ 102 w 174"/>
                <a:gd name="T29" fmla="*/ 0 h 143"/>
                <a:gd name="T30" fmla="*/ 79 w 174"/>
                <a:gd name="T31" fmla="*/ 14 h 143"/>
                <a:gd name="T32" fmla="*/ 77 w 174"/>
                <a:gd name="T33" fmla="*/ 53 h 143"/>
                <a:gd name="T34" fmla="*/ 90 w 174"/>
                <a:gd name="T35" fmla="*/ 58 h 143"/>
                <a:gd name="T36" fmla="*/ 90 w 174"/>
                <a:gd name="T37" fmla="*/ 76 h 143"/>
                <a:gd name="T38" fmla="*/ 26 w 174"/>
                <a:gd name="T39" fmla="*/ 40 h 143"/>
                <a:gd name="T40" fmla="*/ 26 w 174"/>
                <a:gd name="T41" fmla="*/ 68 h 143"/>
                <a:gd name="T42" fmla="*/ 0 w 174"/>
                <a:gd name="T43" fmla="*/ 68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 h="143">
                  <a:moveTo>
                    <a:pt x="0" y="68"/>
                  </a:moveTo>
                  <a:lnTo>
                    <a:pt x="0" y="126"/>
                  </a:lnTo>
                  <a:lnTo>
                    <a:pt x="18" y="139"/>
                  </a:lnTo>
                  <a:lnTo>
                    <a:pt x="47" y="142"/>
                  </a:lnTo>
                  <a:lnTo>
                    <a:pt x="74" y="142"/>
                  </a:lnTo>
                  <a:lnTo>
                    <a:pt x="100" y="124"/>
                  </a:lnTo>
                  <a:lnTo>
                    <a:pt x="100" y="116"/>
                  </a:lnTo>
                  <a:lnTo>
                    <a:pt x="121" y="108"/>
                  </a:lnTo>
                  <a:lnTo>
                    <a:pt x="118" y="100"/>
                  </a:lnTo>
                  <a:lnTo>
                    <a:pt x="165" y="87"/>
                  </a:lnTo>
                  <a:lnTo>
                    <a:pt x="158" y="82"/>
                  </a:lnTo>
                  <a:lnTo>
                    <a:pt x="173" y="37"/>
                  </a:lnTo>
                  <a:lnTo>
                    <a:pt x="160" y="16"/>
                  </a:lnTo>
                  <a:lnTo>
                    <a:pt x="136" y="6"/>
                  </a:lnTo>
                  <a:lnTo>
                    <a:pt x="129" y="0"/>
                  </a:lnTo>
                  <a:lnTo>
                    <a:pt x="100" y="14"/>
                  </a:lnTo>
                  <a:lnTo>
                    <a:pt x="97" y="53"/>
                  </a:lnTo>
                  <a:lnTo>
                    <a:pt x="113" y="58"/>
                  </a:lnTo>
                  <a:lnTo>
                    <a:pt x="113" y="76"/>
                  </a:lnTo>
                  <a:lnTo>
                    <a:pt x="32" y="40"/>
                  </a:lnTo>
                  <a:lnTo>
                    <a:pt x="32" y="68"/>
                  </a:lnTo>
                  <a:lnTo>
                    <a:pt x="0" y="6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98" name="Freeform 462"/>
            <p:cNvSpPr>
              <a:spLocks/>
            </p:cNvSpPr>
            <p:nvPr/>
          </p:nvSpPr>
          <p:spPr bwMode="auto">
            <a:xfrm>
              <a:off x="2752" y="3171"/>
              <a:ext cx="208" cy="192"/>
            </a:xfrm>
            <a:custGeom>
              <a:avLst/>
              <a:gdLst>
                <a:gd name="T0" fmla="*/ 0 w 234"/>
                <a:gd name="T1" fmla="*/ 100 h 192"/>
                <a:gd name="T2" fmla="*/ 9 w 234"/>
                <a:gd name="T3" fmla="*/ 91 h 192"/>
                <a:gd name="T4" fmla="*/ 14 w 234"/>
                <a:gd name="T5" fmla="*/ 105 h 192"/>
                <a:gd name="T6" fmla="*/ 28 w 234"/>
                <a:gd name="T7" fmla="*/ 105 h 192"/>
                <a:gd name="T8" fmla="*/ 40 w 234"/>
                <a:gd name="T9" fmla="*/ 97 h 192"/>
                <a:gd name="T10" fmla="*/ 40 w 234"/>
                <a:gd name="T11" fmla="*/ 38 h 192"/>
                <a:gd name="T12" fmla="*/ 48 w 234"/>
                <a:gd name="T13" fmla="*/ 50 h 192"/>
                <a:gd name="T14" fmla="*/ 48 w 234"/>
                <a:gd name="T15" fmla="*/ 69 h 192"/>
                <a:gd name="T16" fmla="*/ 65 w 234"/>
                <a:gd name="T17" fmla="*/ 69 h 192"/>
                <a:gd name="T18" fmla="*/ 78 w 234"/>
                <a:gd name="T19" fmla="*/ 48 h 192"/>
                <a:gd name="T20" fmla="*/ 103 w 234"/>
                <a:gd name="T21" fmla="*/ 48 h 192"/>
                <a:gd name="T22" fmla="*/ 146 w 234"/>
                <a:gd name="T23" fmla="*/ 0 h 192"/>
                <a:gd name="T24" fmla="*/ 172 w 234"/>
                <a:gd name="T25" fmla="*/ 5 h 192"/>
                <a:gd name="T26" fmla="*/ 175 w 234"/>
                <a:gd name="T27" fmla="*/ 53 h 192"/>
                <a:gd name="T28" fmla="*/ 164 w 234"/>
                <a:gd name="T29" fmla="*/ 66 h 192"/>
                <a:gd name="T30" fmla="*/ 172 w 234"/>
                <a:gd name="T31" fmla="*/ 77 h 192"/>
                <a:gd name="T32" fmla="*/ 175 w 234"/>
                <a:gd name="T33" fmla="*/ 69 h 192"/>
                <a:gd name="T34" fmla="*/ 184 w 234"/>
                <a:gd name="T35" fmla="*/ 69 h 192"/>
                <a:gd name="T36" fmla="*/ 180 w 234"/>
                <a:gd name="T37" fmla="*/ 97 h 192"/>
                <a:gd name="T38" fmla="*/ 153 w 234"/>
                <a:gd name="T39" fmla="*/ 140 h 192"/>
                <a:gd name="T40" fmla="*/ 121 w 234"/>
                <a:gd name="T41" fmla="*/ 175 h 192"/>
                <a:gd name="T42" fmla="*/ 95 w 234"/>
                <a:gd name="T43" fmla="*/ 185 h 192"/>
                <a:gd name="T44" fmla="*/ 21 w 234"/>
                <a:gd name="T45" fmla="*/ 191 h 192"/>
                <a:gd name="T46" fmla="*/ 16 w 234"/>
                <a:gd name="T47" fmla="*/ 165 h 192"/>
                <a:gd name="T48" fmla="*/ 20 w 234"/>
                <a:gd name="T49" fmla="*/ 150 h 192"/>
                <a:gd name="T50" fmla="*/ 0 w 234"/>
                <a:gd name="T51" fmla="*/ 100 h 1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4" h="192">
                  <a:moveTo>
                    <a:pt x="0" y="100"/>
                  </a:moveTo>
                  <a:lnTo>
                    <a:pt x="11" y="91"/>
                  </a:lnTo>
                  <a:lnTo>
                    <a:pt x="18" y="105"/>
                  </a:lnTo>
                  <a:lnTo>
                    <a:pt x="36" y="105"/>
                  </a:lnTo>
                  <a:lnTo>
                    <a:pt x="51" y="97"/>
                  </a:lnTo>
                  <a:lnTo>
                    <a:pt x="51" y="38"/>
                  </a:lnTo>
                  <a:lnTo>
                    <a:pt x="61" y="50"/>
                  </a:lnTo>
                  <a:lnTo>
                    <a:pt x="61" y="69"/>
                  </a:lnTo>
                  <a:lnTo>
                    <a:pt x="82" y="69"/>
                  </a:lnTo>
                  <a:lnTo>
                    <a:pt x="99" y="48"/>
                  </a:lnTo>
                  <a:lnTo>
                    <a:pt x="131" y="48"/>
                  </a:lnTo>
                  <a:lnTo>
                    <a:pt x="184" y="0"/>
                  </a:lnTo>
                  <a:lnTo>
                    <a:pt x="217" y="5"/>
                  </a:lnTo>
                  <a:lnTo>
                    <a:pt x="222" y="53"/>
                  </a:lnTo>
                  <a:lnTo>
                    <a:pt x="207" y="66"/>
                  </a:lnTo>
                  <a:lnTo>
                    <a:pt x="217" y="77"/>
                  </a:lnTo>
                  <a:lnTo>
                    <a:pt x="222" y="69"/>
                  </a:lnTo>
                  <a:lnTo>
                    <a:pt x="233" y="69"/>
                  </a:lnTo>
                  <a:lnTo>
                    <a:pt x="227" y="97"/>
                  </a:lnTo>
                  <a:lnTo>
                    <a:pt x="194" y="140"/>
                  </a:lnTo>
                  <a:lnTo>
                    <a:pt x="153" y="175"/>
                  </a:lnTo>
                  <a:lnTo>
                    <a:pt x="120" y="185"/>
                  </a:lnTo>
                  <a:lnTo>
                    <a:pt x="27" y="191"/>
                  </a:lnTo>
                  <a:lnTo>
                    <a:pt x="20" y="165"/>
                  </a:lnTo>
                  <a:lnTo>
                    <a:pt x="25" y="150"/>
                  </a:lnTo>
                  <a:lnTo>
                    <a:pt x="0" y="10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399" name="Freeform 463"/>
            <p:cNvSpPr>
              <a:spLocks/>
            </p:cNvSpPr>
            <p:nvPr/>
          </p:nvSpPr>
          <p:spPr bwMode="auto">
            <a:xfrm>
              <a:off x="2752" y="3171"/>
              <a:ext cx="213" cy="198"/>
            </a:xfrm>
            <a:custGeom>
              <a:avLst/>
              <a:gdLst>
                <a:gd name="T0" fmla="*/ 0 w 240"/>
                <a:gd name="T1" fmla="*/ 103 h 198"/>
                <a:gd name="T2" fmla="*/ 9 w 240"/>
                <a:gd name="T3" fmla="*/ 94 h 198"/>
                <a:gd name="T4" fmla="*/ 14 w 240"/>
                <a:gd name="T5" fmla="*/ 108 h 198"/>
                <a:gd name="T6" fmla="*/ 29 w 240"/>
                <a:gd name="T7" fmla="*/ 108 h 198"/>
                <a:gd name="T8" fmla="*/ 41 w 240"/>
                <a:gd name="T9" fmla="*/ 100 h 198"/>
                <a:gd name="T10" fmla="*/ 41 w 240"/>
                <a:gd name="T11" fmla="*/ 39 h 198"/>
                <a:gd name="T12" fmla="*/ 50 w 240"/>
                <a:gd name="T13" fmla="*/ 52 h 198"/>
                <a:gd name="T14" fmla="*/ 50 w 240"/>
                <a:gd name="T15" fmla="*/ 71 h 198"/>
                <a:gd name="T16" fmla="*/ 67 w 240"/>
                <a:gd name="T17" fmla="*/ 71 h 198"/>
                <a:gd name="T18" fmla="*/ 81 w 240"/>
                <a:gd name="T19" fmla="*/ 50 h 198"/>
                <a:gd name="T20" fmla="*/ 106 w 240"/>
                <a:gd name="T21" fmla="*/ 50 h 198"/>
                <a:gd name="T22" fmla="*/ 149 w 240"/>
                <a:gd name="T23" fmla="*/ 0 h 198"/>
                <a:gd name="T24" fmla="*/ 176 w 240"/>
                <a:gd name="T25" fmla="*/ 5 h 198"/>
                <a:gd name="T26" fmla="*/ 179 w 240"/>
                <a:gd name="T27" fmla="*/ 55 h 198"/>
                <a:gd name="T28" fmla="*/ 167 w 240"/>
                <a:gd name="T29" fmla="*/ 68 h 198"/>
                <a:gd name="T30" fmla="*/ 176 w 240"/>
                <a:gd name="T31" fmla="*/ 79 h 198"/>
                <a:gd name="T32" fmla="*/ 179 w 240"/>
                <a:gd name="T33" fmla="*/ 71 h 198"/>
                <a:gd name="T34" fmla="*/ 188 w 240"/>
                <a:gd name="T35" fmla="*/ 71 h 198"/>
                <a:gd name="T36" fmla="*/ 184 w 240"/>
                <a:gd name="T37" fmla="*/ 100 h 198"/>
                <a:gd name="T38" fmla="*/ 157 w 240"/>
                <a:gd name="T39" fmla="*/ 144 h 198"/>
                <a:gd name="T40" fmla="*/ 123 w 240"/>
                <a:gd name="T41" fmla="*/ 181 h 198"/>
                <a:gd name="T42" fmla="*/ 97 w 240"/>
                <a:gd name="T43" fmla="*/ 191 h 198"/>
                <a:gd name="T44" fmla="*/ 22 w 240"/>
                <a:gd name="T45" fmla="*/ 197 h 198"/>
                <a:gd name="T46" fmla="*/ 17 w 240"/>
                <a:gd name="T47" fmla="*/ 170 h 198"/>
                <a:gd name="T48" fmla="*/ 20 w 240"/>
                <a:gd name="T49" fmla="*/ 155 h 198"/>
                <a:gd name="T50" fmla="*/ 0 w 240"/>
                <a:gd name="T51" fmla="*/ 103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0" h="198">
                  <a:moveTo>
                    <a:pt x="0" y="103"/>
                  </a:moveTo>
                  <a:lnTo>
                    <a:pt x="11" y="94"/>
                  </a:lnTo>
                  <a:lnTo>
                    <a:pt x="18" y="108"/>
                  </a:lnTo>
                  <a:lnTo>
                    <a:pt x="37" y="108"/>
                  </a:lnTo>
                  <a:lnTo>
                    <a:pt x="52" y="100"/>
                  </a:lnTo>
                  <a:lnTo>
                    <a:pt x="52" y="39"/>
                  </a:lnTo>
                  <a:lnTo>
                    <a:pt x="63" y="52"/>
                  </a:lnTo>
                  <a:lnTo>
                    <a:pt x="63" y="71"/>
                  </a:lnTo>
                  <a:lnTo>
                    <a:pt x="84" y="71"/>
                  </a:lnTo>
                  <a:lnTo>
                    <a:pt x="102" y="50"/>
                  </a:lnTo>
                  <a:lnTo>
                    <a:pt x="134" y="50"/>
                  </a:lnTo>
                  <a:lnTo>
                    <a:pt x="189" y="0"/>
                  </a:lnTo>
                  <a:lnTo>
                    <a:pt x="223" y="5"/>
                  </a:lnTo>
                  <a:lnTo>
                    <a:pt x="228" y="55"/>
                  </a:lnTo>
                  <a:lnTo>
                    <a:pt x="212" y="68"/>
                  </a:lnTo>
                  <a:lnTo>
                    <a:pt x="223" y="79"/>
                  </a:lnTo>
                  <a:lnTo>
                    <a:pt x="228" y="71"/>
                  </a:lnTo>
                  <a:lnTo>
                    <a:pt x="239" y="71"/>
                  </a:lnTo>
                  <a:lnTo>
                    <a:pt x="233" y="100"/>
                  </a:lnTo>
                  <a:lnTo>
                    <a:pt x="199" y="144"/>
                  </a:lnTo>
                  <a:lnTo>
                    <a:pt x="157" y="181"/>
                  </a:lnTo>
                  <a:lnTo>
                    <a:pt x="123" y="191"/>
                  </a:lnTo>
                  <a:lnTo>
                    <a:pt x="28" y="197"/>
                  </a:lnTo>
                  <a:lnTo>
                    <a:pt x="21" y="170"/>
                  </a:lnTo>
                  <a:lnTo>
                    <a:pt x="26" y="155"/>
                  </a:lnTo>
                  <a:lnTo>
                    <a:pt x="0" y="10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00" name="Freeform 464"/>
            <p:cNvSpPr>
              <a:spLocks/>
            </p:cNvSpPr>
            <p:nvPr/>
          </p:nvSpPr>
          <p:spPr bwMode="auto">
            <a:xfrm>
              <a:off x="2892" y="3276"/>
              <a:ext cx="25" cy="29"/>
            </a:xfrm>
            <a:custGeom>
              <a:avLst/>
              <a:gdLst>
                <a:gd name="T0" fmla="*/ 0 w 29"/>
                <a:gd name="T1" fmla="*/ 12 h 29"/>
                <a:gd name="T2" fmla="*/ 8 w 29"/>
                <a:gd name="T3" fmla="*/ 28 h 29"/>
                <a:gd name="T4" fmla="*/ 21 w 29"/>
                <a:gd name="T5" fmla="*/ 12 h 29"/>
                <a:gd name="T6" fmla="*/ 15 w 29"/>
                <a:gd name="T7" fmla="*/ 0 h 29"/>
                <a:gd name="T8" fmla="*/ 0 w 29"/>
                <a:gd name="T9" fmla="*/ 1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0" y="12"/>
                  </a:moveTo>
                  <a:lnTo>
                    <a:pt x="11" y="28"/>
                  </a:lnTo>
                  <a:lnTo>
                    <a:pt x="28" y="12"/>
                  </a:lnTo>
                  <a:lnTo>
                    <a:pt x="20" y="0"/>
                  </a:lnTo>
                  <a:lnTo>
                    <a:pt x="0" y="1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01" name="Freeform 465"/>
            <p:cNvSpPr>
              <a:spLocks/>
            </p:cNvSpPr>
            <p:nvPr/>
          </p:nvSpPr>
          <p:spPr bwMode="auto">
            <a:xfrm>
              <a:off x="2892" y="3276"/>
              <a:ext cx="31" cy="35"/>
            </a:xfrm>
            <a:custGeom>
              <a:avLst/>
              <a:gdLst>
                <a:gd name="T0" fmla="*/ 0 w 35"/>
                <a:gd name="T1" fmla="*/ 15 h 35"/>
                <a:gd name="T2" fmla="*/ 11 w 35"/>
                <a:gd name="T3" fmla="*/ 34 h 35"/>
                <a:gd name="T4" fmla="*/ 27 w 35"/>
                <a:gd name="T5" fmla="*/ 15 h 35"/>
                <a:gd name="T6" fmla="*/ 19 w 35"/>
                <a:gd name="T7" fmla="*/ 0 h 35"/>
                <a:gd name="T8" fmla="*/ 0 w 35"/>
                <a:gd name="T9" fmla="*/ 15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15"/>
                  </a:moveTo>
                  <a:lnTo>
                    <a:pt x="13" y="34"/>
                  </a:lnTo>
                  <a:lnTo>
                    <a:pt x="34" y="15"/>
                  </a:lnTo>
                  <a:lnTo>
                    <a:pt x="24" y="0"/>
                  </a:lnTo>
                  <a:lnTo>
                    <a:pt x="0"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02" name="Freeform 466"/>
            <p:cNvSpPr>
              <a:spLocks/>
            </p:cNvSpPr>
            <p:nvPr/>
          </p:nvSpPr>
          <p:spPr bwMode="auto">
            <a:xfrm>
              <a:off x="412" y="2482"/>
              <a:ext cx="7" cy="2"/>
            </a:xfrm>
            <a:custGeom>
              <a:avLst/>
              <a:gdLst>
                <a:gd name="T0" fmla="*/ 4 w 8"/>
                <a:gd name="T1" fmla="*/ 0 h 2"/>
                <a:gd name="T2" fmla="*/ 4 w 8"/>
                <a:gd name="T3" fmla="*/ 0 h 2"/>
                <a:gd name="T4" fmla="*/ 5 w 8"/>
                <a:gd name="T5" fmla="*/ 0 h 2"/>
                <a:gd name="T6" fmla="*/ 5 w 8"/>
                <a:gd name="T7" fmla="*/ 1 h 2"/>
                <a:gd name="T8" fmla="*/ 4 w 8"/>
                <a:gd name="T9" fmla="*/ 1 h 2"/>
                <a:gd name="T10" fmla="*/ 4 w 8"/>
                <a:gd name="T11" fmla="*/ 1 h 2"/>
                <a:gd name="T12" fmla="*/ 3 w 8"/>
                <a:gd name="T13" fmla="*/ 1 h 2"/>
                <a:gd name="T14" fmla="*/ 2 w 8"/>
                <a:gd name="T15" fmla="*/ 1 h 2"/>
                <a:gd name="T16" fmla="*/ 0 w 8"/>
                <a:gd name="T17" fmla="*/ 1 h 2"/>
                <a:gd name="T18" fmla="*/ 2 w 8"/>
                <a:gd name="T19" fmla="*/ 1 h 2"/>
                <a:gd name="T20" fmla="*/ 3 w 8"/>
                <a:gd name="T21" fmla="*/ 1 h 2"/>
                <a:gd name="T22" fmla="*/ 3 w 8"/>
                <a:gd name="T23" fmla="*/ 0 h 2"/>
                <a:gd name="T24" fmla="*/ 4 w 8"/>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2">
                  <a:moveTo>
                    <a:pt x="4" y="0"/>
                  </a:moveTo>
                  <a:lnTo>
                    <a:pt x="5" y="0"/>
                  </a:lnTo>
                  <a:lnTo>
                    <a:pt x="7" y="0"/>
                  </a:lnTo>
                  <a:lnTo>
                    <a:pt x="7" y="1"/>
                  </a:lnTo>
                  <a:lnTo>
                    <a:pt x="5" y="1"/>
                  </a:lnTo>
                  <a:lnTo>
                    <a:pt x="4" y="1"/>
                  </a:lnTo>
                  <a:lnTo>
                    <a:pt x="3" y="1"/>
                  </a:lnTo>
                  <a:lnTo>
                    <a:pt x="2" y="1"/>
                  </a:lnTo>
                  <a:lnTo>
                    <a:pt x="0" y="1"/>
                  </a:lnTo>
                  <a:lnTo>
                    <a:pt x="2" y="1"/>
                  </a:lnTo>
                  <a:lnTo>
                    <a:pt x="3" y="1"/>
                  </a:lnTo>
                  <a:lnTo>
                    <a:pt x="3" y="0"/>
                  </a:lnTo>
                  <a:lnTo>
                    <a:pt x="4" y="0"/>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03" name="Freeform 467"/>
            <p:cNvSpPr>
              <a:spLocks/>
            </p:cNvSpPr>
            <p:nvPr/>
          </p:nvSpPr>
          <p:spPr bwMode="auto">
            <a:xfrm>
              <a:off x="412" y="2482"/>
              <a:ext cx="12" cy="8"/>
            </a:xfrm>
            <a:custGeom>
              <a:avLst/>
              <a:gdLst>
                <a:gd name="T0" fmla="*/ 6 w 14"/>
                <a:gd name="T1" fmla="*/ 0 h 8"/>
                <a:gd name="T2" fmla="*/ 8 w 14"/>
                <a:gd name="T3" fmla="*/ 2 h 8"/>
                <a:gd name="T4" fmla="*/ 9 w 14"/>
                <a:gd name="T5" fmla="*/ 2 h 8"/>
                <a:gd name="T6" fmla="*/ 9 w 14"/>
                <a:gd name="T7" fmla="*/ 5 h 8"/>
                <a:gd name="T8" fmla="*/ 8 w 14"/>
                <a:gd name="T9" fmla="*/ 7 h 8"/>
                <a:gd name="T10" fmla="*/ 6 w 14"/>
                <a:gd name="T11" fmla="*/ 7 h 8"/>
                <a:gd name="T12" fmla="*/ 3 w 14"/>
                <a:gd name="T13" fmla="*/ 7 h 8"/>
                <a:gd name="T14" fmla="*/ 3 w 14"/>
                <a:gd name="T15" fmla="*/ 5 h 8"/>
                <a:gd name="T16" fmla="*/ 0 w 14"/>
                <a:gd name="T17" fmla="*/ 5 h 8"/>
                <a:gd name="T18" fmla="*/ 3 w 14"/>
                <a:gd name="T19" fmla="*/ 5 h 8"/>
                <a:gd name="T20" fmla="*/ 3 w 14"/>
                <a:gd name="T21" fmla="*/ 5 h 8"/>
                <a:gd name="T22" fmla="*/ 3 w 14"/>
                <a:gd name="T23" fmla="*/ 2 h 8"/>
                <a:gd name="T24" fmla="*/ 6 w 14"/>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8">
                  <a:moveTo>
                    <a:pt x="8" y="0"/>
                  </a:moveTo>
                  <a:lnTo>
                    <a:pt x="10" y="2"/>
                  </a:lnTo>
                  <a:lnTo>
                    <a:pt x="13" y="2"/>
                  </a:lnTo>
                  <a:lnTo>
                    <a:pt x="13" y="5"/>
                  </a:lnTo>
                  <a:lnTo>
                    <a:pt x="10" y="7"/>
                  </a:lnTo>
                  <a:lnTo>
                    <a:pt x="8" y="7"/>
                  </a:lnTo>
                  <a:lnTo>
                    <a:pt x="5" y="7"/>
                  </a:lnTo>
                  <a:lnTo>
                    <a:pt x="3" y="5"/>
                  </a:lnTo>
                  <a:lnTo>
                    <a:pt x="0" y="5"/>
                  </a:lnTo>
                  <a:lnTo>
                    <a:pt x="3" y="5"/>
                  </a:lnTo>
                  <a:lnTo>
                    <a:pt x="5" y="5"/>
                  </a:lnTo>
                  <a:lnTo>
                    <a:pt x="5" y="2"/>
                  </a:lnTo>
                  <a:lnTo>
                    <a:pt x="8"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04" name="Freeform 468"/>
            <p:cNvSpPr>
              <a:spLocks/>
            </p:cNvSpPr>
            <p:nvPr/>
          </p:nvSpPr>
          <p:spPr bwMode="auto">
            <a:xfrm>
              <a:off x="442" y="2494"/>
              <a:ext cx="7" cy="6"/>
            </a:xfrm>
            <a:custGeom>
              <a:avLst/>
              <a:gdLst>
                <a:gd name="T0" fmla="*/ 4 w 8"/>
                <a:gd name="T1" fmla="*/ 0 h 6"/>
                <a:gd name="T2" fmla="*/ 4 w 8"/>
                <a:gd name="T3" fmla="*/ 3 h 6"/>
                <a:gd name="T4" fmla="*/ 5 w 8"/>
                <a:gd name="T5" fmla="*/ 3 h 6"/>
                <a:gd name="T6" fmla="*/ 5 w 8"/>
                <a:gd name="T7" fmla="*/ 4 h 6"/>
                <a:gd name="T8" fmla="*/ 5 w 8"/>
                <a:gd name="T9" fmla="*/ 5 h 6"/>
                <a:gd name="T10" fmla="*/ 5 w 8"/>
                <a:gd name="T11" fmla="*/ 4 h 6"/>
                <a:gd name="T12" fmla="*/ 4 w 8"/>
                <a:gd name="T13" fmla="*/ 4 h 6"/>
                <a:gd name="T14" fmla="*/ 4 w 8"/>
                <a:gd name="T15" fmla="*/ 4 h 6"/>
                <a:gd name="T16" fmla="*/ 3 w 8"/>
                <a:gd name="T17" fmla="*/ 4 h 6"/>
                <a:gd name="T18" fmla="*/ 2 w 8"/>
                <a:gd name="T19" fmla="*/ 4 h 6"/>
                <a:gd name="T20" fmla="*/ 0 w 8"/>
                <a:gd name="T21" fmla="*/ 3 h 6"/>
                <a:gd name="T22" fmla="*/ 0 w 8"/>
                <a:gd name="T23" fmla="*/ 1 h 6"/>
                <a:gd name="T24" fmla="*/ 3 w 8"/>
                <a:gd name="T25" fmla="*/ 1 h 6"/>
                <a:gd name="T26" fmla="*/ 4 w 8"/>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6">
                  <a:moveTo>
                    <a:pt x="4" y="0"/>
                  </a:moveTo>
                  <a:lnTo>
                    <a:pt x="5" y="3"/>
                  </a:lnTo>
                  <a:lnTo>
                    <a:pt x="7" y="3"/>
                  </a:lnTo>
                  <a:lnTo>
                    <a:pt x="7" y="4"/>
                  </a:lnTo>
                  <a:lnTo>
                    <a:pt x="7" y="5"/>
                  </a:lnTo>
                  <a:lnTo>
                    <a:pt x="7" y="4"/>
                  </a:lnTo>
                  <a:lnTo>
                    <a:pt x="5" y="4"/>
                  </a:lnTo>
                  <a:lnTo>
                    <a:pt x="4" y="4"/>
                  </a:lnTo>
                  <a:lnTo>
                    <a:pt x="3" y="4"/>
                  </a:lnTo>
                  <a:lnTo>
                    <a:pt x="2" y="4"/>
                  </a:lnTo>
                  <a:lnTo>
                    <a:pt x="0" y="3"/>
                  </a:lnTo>
                  <a:lnTo>
                    <a:pt x="0" y="1"/>
                  </a:lnTo>
                  <a:lnTo>
                    <a:pt x="3" y="1"/>
                  </a:lnTo>
                  <a:lnTo>
                    <a:pt x="4" y="0"/>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05" name="Freeform 469"/>
            <p:cNvSpPr>
              <a:spLocks/>
            </p:cNvSpPr>
            <p:nvPr/>
          </p:nvSpPr>
          <p:spPr bwMode="auto">
            <a:xfrm>
              <a:off x="442" y="2494"/>
              <a:ext cx="12" cy="12"/>
            </a:xfrm>
            <a:custGeom>
              <a:avLst/>
              <a:gdLst>
                <a:gd name="T0" fmla="*/ 6 w 14"/>
                <a:gd name="T1" fmla="*/ 0 h 12"/>
                <a:gd name="T2" fmla="*/ 8 w 14"/>
                <a:gd name="T3" fmla="*/ 6 h 12"/>
                <a:gd name="T4" fmla="*/ 9 w 14"/>
                <a:gd name="T5" fmla="*/ 6 h 12"/>
                <a:gd name="T6" fmla="*/ 9 w 14"/>
                <a:gd name="T7" fmla="*/ 9 h 12"/>
                <a:gd name="T8" fmla="*/ 9 w 14"/>
                <a:gd name="T9" fmla="*/ 11 h 12"/>
                <a:gd name="T10" fmla="*/ 9 w 14"/>
                <a:gd name="T11" fmla="*/ 9 h 12"/>
                <a:gd name="T12" fmla="*/ 8 w 14"/>
                <a:gd name="T13" fmla="*/ 9 h 12"/>
                <a:gd name="T14" fmla="*/ 6 w 14"/>
                <a:gd name="T15" fmla="*/ 9 h 12"/>
                <a:gd name="T16" fmla="*/ 3 w 14"/>
                <a:gd name="T17" fmla="*/ 9 h 12"/>
                <a:gd name="T18" fmla="*/ 3 w 14"/>
                <a:gd name="T19" fmla="*/ 9 h 12"/>
                <a:gd name="T20" fmla="*/ 0 w 14"/>
                <a:gd name="T21" fmla="*/ 6 h 12"/>
                <a:gd name="T22" fmla="*/ 0 w 14"/>
                <a:gd name="T23" fmla="*/ 3 h 12"/>
                <a:gd name="T24" fmla="*/ 3 w 14"/>
                <a:gd name="T25" fmla="*/ 3 h 12"/>
                <a:gd name="T26" fmla="*/ 6 w 14"/>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8" y="0"/>
                  </a:moveTo>
                  <a:lnTo>
                    <a:pt x="10" y="6"/>
                  </a:lnTo>
                  <a:lnTo>
                    <a:pt x="13" y="6"/>
                  </a:lnTo>
                  <a:lnTo>
                    <a:pt x="13" y="9"/>
                  </a:lnTo>
                  <a:lnTo>
                    <a:pt x="13" y="11"/>
                  </a:lnTo>
                  <a:lnTo>
                    <a:pt x="13" y="9"/>
                  </a:lnTo>
                  <a:lnTo>
                    <a:pt x="10" y="9"/>
                  </a:lnTo>
                  <a:lnTo>
                    <a:pt x="8" y="9"/>
                  </a:lnTo>
                  <a:lnTo>
                    <a:pt x="5" y="9"/>
                  </a:lnTo>
                  <a:lnTo>
                    <a:pt x="3" y="9"/>
                  </a:lnTo>
                  <a:lnTo>
                    <a:pt x="0" y="6"/>
                  </a:lnTo>
                  <a:lnTo>
                    <a:pt x="0" y="3"/>
                  </a:lnTo>
                  <a:lnTo>
                    <a:pt x="5" y="3"/>
                  </a:lnTo>
                  <a:lnTo>
                    <a:pt x="8"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06" name="Freeform 470"/>
            <p:cNvSpPr>
              <a:spLocks/>
            </p:cNvSpPr>
            <p:nvPr/>
          </p:nvSpPr>
          <p:spPr bwMode="auto">
            <a:xfrm>
              <a:off x="461" y="2505"/>
              <a:ext cx="9" cy="1"/>
            </a:xfrm>
            <a:custGeom>
              <a:avLst/>
              <a:gdLst>
                <a:gd name="T0" fmla="*/ 1 w 11"/>
                <a:gd name="T1" fmla="*/ 0 h 1"/>
                <a:gd name="T2" fmla="*/ 2 w 11"/>
                <a:gd name="T3" fmla="*/ 0 h 1"/>
                <a:gd name="T4" fmla="*/ 3 w 11"/>
                <a:gd name="T5" fmla="*/ 0 h 1"/>
                <a:gd name="T6" fmla="*/ 3 w 11"/>
                <a:gd name="T7" fmla="*/ 0 h 1"/>
                <a:gd name="T8" fmla="*/ 3 w 11"/>
                <a:gd name="T9" fmla="*/ 0 h 1"/>
                <a:gd name="T10" fmla="*/ 3 w 11"/>
                <a:gd name="T11" fmla="*/ 0 h 1"/>
                <a:gd name="T12" fmla="*/ 7 w 11"/>
                <a:gd name="T13" fmla="*/ 0 h 1"/>
                <a:gd name="T14" fmla="*/ 6 w 11"/>
                <a:gd name="T15" fmla="*/ 0 h 1"/>
                <a:gd name="T16" fmla="*/ 3 w 11"/>
                <a:gd name="T17" fmla="*/ 0 h 1"/>
                <a:gd name="T18" fmla="*/ 3 w 11"/>
                <a:gd name="T19" fmla="*/ 0 h 1"/>
                <a:gd name="T20" fmla="*/ 2 w 11"/>
                <a:gd name="T21" fmla="*/ 0 h 1"/>
                <a:gd name="T22" fmla="*/ 0 w 11"/>
                <a:gd name="T23" fmla="*/ 0 h 1"/>
                <a:gd name="T24" fmla="*/ 1 w 11"/>
                <a:gd name="T25" fmla="*/ 0 h 1"/>
                <a:gd name="T26" fmla="*/ 1 w 11"/>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 h="1">
                  <a:moveTo>
                    <a:pt x="1" y="0"/>
                  </a:moveTo>
                  <a:lnTo>
                    <a:pt x="3" y="0"/>
                  </a:lnTo>
                  <a:lnTo>
                    <a:pt x="5" y="0"/>
                  </a:lnTo>
                  <a:lnTo>
                    <a:pt x="10" y="0"/>
                  </a:lnTo>
                  <a:lnTo>
                    <a:pt x="8" y="0"/>
                  </a:lnTo>
                  <a:lnTo>
                    <a:pt x="5" y="0"/>
                  </a:lnTo>
                  <a:lnTo>
                    <a:pt x="3" y="0"/>
                  </a:lnTo>
                  <a:lnTo>
                    <a:pt x="0" y="0"/>
                  </a:lnTo>
                  <a:lnTo>
                    <a:pt x="1" y="0"/>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07" name="Freeform 471"/>
            <p:cNvSpPr>
              <a:spLocks/>
            </p:cNvSpPr>
            <p:nvPr/>
          </p:nvSpPr>
          <p:spPr bwMode="auto">
            <a:xfrm>
              <a:off x="461" y="2505"/>
              <a:ext cx="15" cy="7"/>
            </a:xfrm>
            <a:custGeom>
              <a:avLst/>
              <a:gdLst>
                <a:gd name="T0" fmla="*/ 2 w 17"/>
                <a:gd name="T1" fmla="*/ 0 h 7"/>
                <a:gd name="T2" fmla="*/ 4 w 17"/>
                <a:gd name="T3" fmla="*/ 3 h 7"/>
                <a:gd name="T4" fmla="*/ 6 w 17"/>
                <a:gd name="T5" fmla="*/ 0 h 7"/>
                <a:gd name="T6" fmla="*/ 6 w 17"/>
                <a:gd name="T7" fmla="*/ 3 h 7"/>
                <a:gd name="T8" fmla="*/ 6 w 17"/>
                <a:gd name="T9" fmla="*/ 0 h 7"/>
                <a:gd name="T10" fmla="*/ 6 w 17"/>
                <a:gd name="T11" fmla="*/ 3 h 7"/>
                <a:gd name="T12" fmla="*/ 12 w 17"/>
                <a:gd name="T13" fmla="*/ 3 h 7"/>
                <a:gd name="T14" fmla="*/ 10 w 17"/>
                <a:gd name="T15" fmla="*/ 6 h 7"/>
                <a:gd name="T16" fmla="*/ 6 w 17"/>
                <a:gd name="T17" fmla="*/ 6 h 7"/>
                <a:gd name="T18" fmla="*/ 6 w 17"/>
                <a:gd name="T19" fmla="*/ 3 h 7"/>
                <a:gd name="T20" fmla="*/ 4 w 17"/>
                <a:gd name="T21" fmla="*/ 6 h 7"/>
                <a:gd name="T22" fmla="*/ 0 w 17"/>
                <a:gd name="T23" fmla="*/ 3 h 7"/>
                <a:gd name="T24" fmla="*/ 2 w 17"/>
                <a:gd name="T25" fmla="*/ 3 h 7"/>
                <a:gd name="T26" fmla="*/ 2 w 17"/>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7">
                  <a:moveTo>
                    <a:pt x="2" y="0"/>
                  </a:moveTo>
                  <a:lnTo>
                    <a:pt x="5" y="3"/>
                  </a:lnTo>
                  <a:lnTo>
                    <a:pt x="8" y="0"/>
                  </a:lnTo>
                  <a:lnTo>
                    <a:pt x="8" y="3"/>
                  </a:lnTo>
                  <a:lnTo>
                    <a:pt x="8" y="0"/>
                  </a:lnTo>
                  <a:lnTo>
                    <a:pt x="8" y="3"/>
                  </a:lnTo>
                  <a:lnTo>
                    <a:pt x="16" y="3"/>
                  </a:lnTo>
                  <a:lnTo>
                    <a:pt x="13" y="6"/>
                  </a:lnTo>
                  <a:lnTo>
                    <a:pt x="8" y="6"/>
                  </a:lnTo>
                  <a:lnTo>
                    <a:pt x="8" y="3"/>
                  </a:lnTo>
                  <a:lnTo>
                    <a:pt x="5" y="6"/>
                  </a:lnTo>
                  <a:lnTo>
                    <a:pt x="0" y="3"/>
                  </a:lnTo>
                  <a:lnTo>
                    <a:pt x="2" y="3"/>
                  </a:lnTo>
                  <a:lnTo>
                    <a:pt x="2"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08" name="Freeform 472"/>
            <p:cNvSpPr>
              <a:spLocks/>
            </p:cNvSpPr>
            <p:nvPr/>
          </p:nvSpPr>
          <p:spPr bwMode="auto">
            <a:xfrm>
              <a:off x="467" y="2510"/>
              <a:ext cx="2" cy="2"/>
            </a:xfrm>
            <a:custGeom>
              <a:avLst/>
              <a:gdLst>
                <a:gd name="T0" fmla="*/ 1 w 2"/>
                <a:gd name="T1" fmla="*/ 1 h 2"/>
                <a:gd name="T2" fmla="*/ 0 w 2"/>
                <a:gd name="T3" fmla="*/ 1 h 2"/>
                <a:gd name="T4" fmla="*/ 0 w 2"/>
                <a:gd name="T5" fmla="*/ 1 h 2"/>
                <a:gd name="T6" fmla="*/ 0 w 2"/>
                <a:gd name="T7" fmla="*/ 0 h 2"/>
                <a:gd name="T8" fmla="*/ 1 w 2"/>
                <a:gd name="T9" fmla="*/ 0 h 2"/>
                <a:gd name="T10" fmla="*/ 1 w 2"/>
                <a:gd name="T11" fmla="*/ 1 h 2"/>
                <a:gd name="T12" fmla="*/ 1 w 2"/>
                <a:gd name="T13" fmla="*/ 1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1" y="1"/>
                  </a:moveTo>
                  <a:lnTo>
                    <a:pt x="0" y="1"/>
                  </a:lnTo>
                  <a:lnTo>
                    <a:pt x="0" y="0"/>
                  </a:lnTo>
                  <a:lnTo>
                    <a:pt x="1" y="0"/>
                  </a:lnTo>
                  <a:lnTo>
                    <a:pt x="1" y="1"/>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09" name="Freeform 473"/>
            <p:cNvSpPr>
              <a:spLocks/>
            </p:cNvSpPr>
            <p:nvPr/>
          </p:nvSpPr>
          <p:spPr bwMode="auto">
            <a:xfrm>
              <a:off x="468" y="2511"/>
              <a:ext cx="5" cy="6"/>
            </a:xfrm>
            <a:custGeom>
              <a:avLst/>
              <a:gdLst>
                <a:gd name="T0" fmla="*/ 0 w 6"/>
                <a:gd name="T1" fmla="*/ 0 h 6"/>
                <a:gd name="T2" fmla="*/ 3 w 6"/>
                <a:gd name="T3" fmla="*/ 0 h 6"/>
                <a:gd name="T4" fmla="*/ 3 w 6"/>
                <a:gd name="T5" fmla="*/ 2 h 6"/>
                <a:gd name="T6" fmla="*/ 3 w 6"/>
                <a:gd name="T7" fmla="*/ 5 h 6"/>
                <a:gd name="T8" fmla="*/ 0 w 6"/>
                <a:gd name="T9" fmla="*/ 5 h 6"/>
                <a:gd name="T10" fmla="*/ 0 w 6"/>
                <a:gd name="T11" fmla="*/ 2 h 6"/>
                <a:gd name="T12" fmla="*/ 0 w 6"/>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6">
                  <a:moveTo>
                    <a:pt x="0" y="0"/>
                  </a:moveTo>
                  <a:lnTo>
                    <a:pt x="5" y="0"/>
                  </a:lnTo>
                  <a:lnTo>
                    <a:pt x="5" y="2"/>
                  </a:lnTo>
                  <a:lnTo>
                    <a:pt x="5" y="5"/>
                  </a:lnTo>
                  <a:lnTo>
                    <a:pt x="0" y="5"/>
                  </a:lnTo>
                  <a:lnTo>
                    <a:pt x="0" y="2"/>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10" name="Freeform 474"/>
            <p:cNvSpPr>
              <a:spLocks/>
            </p:cNvSpPr>
            <p:nvPr/>
          </p:nvSpPr>
          <p:spPr bwMode="auto">
            <a:xfrm>
              <a:off x="475" y="2511"/>
              <a:ext cx="9" cy="2"/>
            </a:xfrm>
            <a:custGeom>
              <a:avLst/>
              <a:gdLst>
                <a:gd name="T0" fmla="*/ 0 w 10"/>
                <a:gd name="T1" fmla="*/ 0 h 2"/>
                <a:gd name="T2" fmla="*/ 3 w 10"/>
                <a:gd name="T3" fmla="*/ 0 h 2"/>
                <a:gd name="T4" fmla="*/ 5 w 10"/>
                <a:gd name="T5" fmla="*/ 0 h 2"/>
                <a:gd name="T6" fmla="*/ 6 w 10"/>
                <a:gd name="T7" fmla="*/ 1 h 2"/>
                <a:gd name="T8" fmla="*/ 7 w 10"/>
                <a:gd name="T9" fmla="*/ 1 h 2"/>
                <a:gd name="T10" fmla="*/ 6 w 10"/>
                <a:gd name="T11" fmla="*/ 1 h 2"/>
                <a:gd name="T12" fmla="*/ 5 w 10"/>
                <a:gd name="T13" fmla="*/ 1 h 2"/>
                <a:gd name="T14" fmla="*/ 5 w 10"/>
                <a:gd name="T15" fmla="*/ 1 h 2"/>
                <a:gd name="T16" fmla="*/ 3 w 10"/>
                <a:gd name="T17" fmla="*/ 1 h 2"/>
                <a:gd name="T18" fmla="*/ 3 w 10"/>
                <a:gd name="T19" fmla="*/ 1 h 2"/>
                <a:gd name="T20" fmla="*/ 0 w 10"/>
                <a:gd name="T21" fmla="*/ 0 h 2"/>
                <a:gd name="T22" fmla="*/ 0 w 10"/>
                <a:gd name="T23" fmla="*/ 0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 h="2">
                  <a:moveTo>
                    <a:pt x="0" y="0"/>
                  </a:moveTo>
                  <a:lnTo>
                    <a:pt x="3" y="0"/>
                  </a:lnTo>
                  <a:lnTo>
                    <a:pt x="5" y="0"/>
                  </a:lnTo>
                  <a:lnTo>
                    <a:pt x="8" y="1"/>
                  </a:lnTo>
                  <a:lnTo>
                    <a:pt x="9" y="1"/>
                  </a:lnTo>
                  <a:lnTo>
                    <a:pt x="8" y="1"/>
                  </a:lnTo>
                  <a:lnTo>
                    <a:pt x="6" y="1"/>
                  </a:lnTo>
                  <a:lnTo>
                    <a:pt x="5" y="1"/>
                  </a:lnTo>
                  <a:lnTo>
                    <a:pt x="3" y="1"/>
                  </a:lnTo>
                  <a:lnTo>
                    <a:pt x="0" y="0"/>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11" name="Freeform 475"/>
            <p:cNvSpPr>
              <a:spLocks/>
            </p:cNvSpPr>
            <p:nvPr/>
          </p:nvSpPr>
          <p:spPr bwMode="auto">
            <a:xfrm>
              <a:off x="475" y="2511"/>
              <a:ext cx="14" cy="8"/>
            </a:xfrm>
            <a:custGeom>
              <a:avLst/>
              <a:gdLst>
                <a:gd name="T0" fmla="*/ 0 w 16"/>
                <a:gd name="T1" fmla="*/ 0 h 8"/>
                <a:gd name="T2" fmla="*/ 4 w 16"/>
                <a:gd name="T3" fmla="*/ 0 h 8"/>
                <a:gd name="T4" fmla="*/ 6 w 16"/>
                <a:gd name="T5" fmla="*/ 0 h 8"/>
                <a:gd name="T6" fmla="*/ 10 w 16"/>
                <a:gd name="T7" fmla="*/ 5 h 8"/>
                <a:gd name="T8" fmla="*/ 11 w 16"/>
                <a:gd name="T9" fmla="*/ 5 h 8"/>
                <a:gd name="T10" fmla="*/ 10 w 16"/>
                <a:gd name="T11" fmla="*/ 5 h 8"/>
                <a:gd name="T12" fmla="*/ 8 w 16"/>
                <a:gd name="T13" fmla="*/ 5 h 8"/>
                <a:gd name="T14" fmla="*/ 6 w 16"/>
                <a:gd name="T15" fmla="*/ 7 h 8"/>
                <a:gd name="T16" fmla="*/ 4 w 16"/>
                <a:gd name="T17" fmla="*/ 7 h 8"/>
                <a:gd name="T18" fmla="*/ 4 w 16"/>
                <a:gd name="T19" fmla="*/ 5 h 8"/>
                <a:gd name="T20" fmla="*/ 0 w 16"/>
                <a:gd name="T21" fmla="*/ 2 h 8"/>
                <a:gd name="T22" fmla="*/ 0 w 1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8">
                  <a:moveTo>
                    <a:pt x="0" y="0"/>
                  </a:moveTo>
                  <a:lnTo>
                    <a:pt x="5" y="0"/>
                  </a:lnTo>
                  <a:lnTo>
                    <a:pt x="8" y="0"/>
                  </a:lnTo>
                  <a:lnTo>
                    <a:pt x="13" y="5"/>
                  </a:lnTo>
                  <a:lnTo>
                    <a:pt x="15" y="5"/>
                  </a:lnTo>
                  <a:lnTo>
                    <a:pt x="13" y="5"/>
                  </a:lnTo>
                  <a:lnTo>
                    <a:pt x="10" y="5"/>
                  </a:lnTo>
                  <a:lnTo>
                    <a:pt x="8" y="7"/>
                  </a:lnTo>
                  <a:lnTo>
                    <a:pt x="5" y="7"/>
                  </a:lnTo>
                  <a:lnTo>
                    <a:pt x="5" y="5"/>
                  </a:lnTo>
                  <a:lnTo>
                    <a:pt x="0" y="2"/>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12" name="Freeform 476"/>
            <p:cNvSpPr>
              <a:spLocks/>
            </p:cNvSpPr>
            <p:nvPr/>
          </p:nvSpPr>
          <p:spPr bwMode="auto">
            <a:xfrm>
              <a:off x="474" y="2515"/>
              <a:ext cx="2" cy="4"/>
            </a:xfrm>
            <a:custGeom>
              <a:avLst/>
              <a:gdLst>
                <a:gd name="T0" fmla="*/ 1 w 2"/>
                <a:gd name="T1" fmla="*/ 3 h 4"/>
                <a:gd name="T2" fmla="*/ 1 w 2"/>
                <a:gd name="T3" fmla="*/ 3 h 4"/>
                <a:gd name="T4" fmla="*/ 0 w 2"/>
                <a:gd name="T5" fmla="*/ 3 h 4"/>
                <a:gd name="T6" fmla="*/ 1 w 2"/>
                <a:gd name="T7" fmla="*/ 0 h 4"/>
                <a:gd name="T8" fmla="*/ 1 w 2"/>
                <a:gd name="T9" fmla="*/ 0 h 4"/>
                <a:gd name="T10" fmla="*/ 1 w 2"/>
                <a:gd name="T11" fmla="*/ 3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1" y="3"/>
                  </a:moveTo>
                  <a:lnTo>
                    <a:pt x="1" y="3"/>
                  </a:lnTo>
                  <a:lnTo>
                    <a:pt x="0" y="3"/>
                  </a:lnTo>
                  <a:lnTo>
                    <a:pt x="1" y="0"/>
                  </a:lnTo>
                  <a:lnTo>
                    <a:pt x="1" y="3"/>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13" name="Freeform 477"/>
            <p:cNvSpPr>
              <a:spLocks/>
            </p:cNvSpPr>
            <p:nvPr/>
          </p:nvSpPr>
          <p:spPr bwMode="auto">
            <a:xfrm>
              <a:off x="475" y="2518"/>
              <a:ext cx="5" cy="4"/>
            </a:xfrm>
            <a:custGeom>
              <a:avLst/>
              <a:gdLst>
                <a:gd name="T0" fmla="*/ 0 w 6"/>
                <a:gd name="T1" fmla="*/ 0 h 4"/>
                <a:gd name="T2" fmla="*/ 2 w 6"/>
                <a:gd name="T3" fmla="*/ 0 h 4"/>
                <a:gd name="T4" fmla="*/ 3 w 6"/>
                <a:gd name="T5" fmla="*/ 0 h 4"/>
                <a:gd name="T6" fmla="*/ 2 w 6"/>
                <a:gd name="T7" fmla="*/ 3 h 4"/>
                <a:gd name="T8" fmla="*/ 0 w 6"/>
                <a:gd name="T9" fmla="*/ 3 h 4"/>
                <a:gd name="T10" fmla="*/ 0 w 6"/>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4">
                  <a:moveTo>
                    <a:pt x="0" y="0"/>
                  </a:moveTo>
                  <a:lnTo>
                    <a:pt x="2" y="0"/>
                  </a:lnTo>
                  <a:lnTo>
                    <a:pt x="5" y="0"/>
                  </a:lnTo>
                  <a:lnTo>
                    <a:pt x="2" y="3"/>
                  </a:lnTo>
                  <a:lnTo>
                    <a:pt x="0" y="3"/>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14" name="Freeform 478"/>
            <p:cNvSpPr>
              <a:spLocks/>
            </p:cNvSpPr>
            <p:nvPr/>
          </p:nvSpPr>
          <p:spPr bwMode="auto">
            <a:xfrm>
              <a:off x="488" y="2523"/>
              <a:ext cx="20" cy="27"/>
            </a:xfrm>
            <a:custGeom>
              <a:avLst/>
              <a:gdLst>
                <a:gd name="T0" fmla="*/ 4 w 22"/>
                <a:gd name="T1" fmla="*/ 0 h 27"/>
                <a:gd name="T2" fmla="*/ 7 w 22"/>
                <a:gd name="T3" fmla="*/ 5 h 27"/>
                <a:gd name="T4" fmla="*/ 13 w 22"/>
                <a:gd name="T5" fmla="*/ 7 h 27"/>
                <a:gd name="T6" fmla="*/ 15 w 22"/>
                <a:gd name="T7" fmla="*/ 11 h 27"/>
                <a:gd name="T8" fmla="*/ 17 w 22"/>
                <a:gd name="T9" fmla="*/ 13 h 27"/>
                <a:gd name="T10" fmla="*/ 17 w 22"/>
                <a:gd name="T11" fmla="*/ 18 h 27"/>
                <a:gd name="T12" fmla="*/ 13 w 22"/>
                <a:gd name="T13" fmla="*/ 20 h 27"/>
                <a:gd name="T14" fmla="*/ 13 w 22"/>
                <a:gd name="T15" fmla="*/ 18 h 27"/>
                <a:gd name="T16" fmla="*/ 8 w 22"/>
                <a:gd name="T17" fmla="*/ 22 h 27"/>
                <a:gd name="T18" fmla="*/ 5 w 22"/>
                <a:gd name="T19" fmla="*/ 26 h 27"/>
                <a:gd name="T20" fmla="*/ 4 w 22"/>
                <a:gd name="T21" fmla="*/ 24 h 27"/>
                <a:gd name="T22" fmla="*/ 4 w 22"/>
                <a:gd name="T23" fmla="*/ 22 h 27"/>
                <a:gd name="T24" fmla="*/ 4 w 22"/>
                <a:gd name="T25" fmla="*/ 20 h 27"/>
                <a:gd name="T26" fmla="*/ 4 w 22"/>
                <a:gd name="T27" fmla="*/ 18 h 27"/>
                <a:gd name="T28" fmla="*/ 0 w 22"/>
                <a:gd name="T29" fmla="*/ 13 h 27"/>
                <a:gd name="T30" fmla="*/ 0 w 22"/>
                <a:gd name="T31" fmla="*/ 11 h 27"/>
                <a:gd name="T32" fmla="*/ 0 w 22"/>
                <a:gd name="T33" fmla="*/ 9 h 27"/>
                <a:gd name="T34" fmla="*/ 4 w 22"/>
                <a:gd name="T35" fmla="*/ 9 h 27"/>
                <a:gd name="T36" fmla="*/ 4 w 22"/>
                <a:gd name="T37" fmla="*/ 7 h 27"/>
                <a:gd name="T38" fmla="*/ 4 w 22"/>
                <a:gd name="T39" fmla="*/ 5 h 27"/>
                <a:gd name="T40" fmla="*/ 4 w 22"/>
                <a:gd name="T41" fmla="*/ 0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 h="27">
                  <a:moveTo>
                    <a:pt x="4" y="0"/>
                  </a:moveTo>
                  <a:lnTo>
                    <a:pt x="9" y="5"/>
                  </a:lnTo>
                  <a:lnTo>
                    <a:pt x="15" y="7"/>
                  </a:lnTo>
                  <a:lnTo>
                    <a:pt x="19" y="11"/>
                  </a:lnTo>
                  <a:lnTo>
                    <a:pt x="21" y="13"/>
                  </a:lnTo>
                  <a:lnTo>
                    <a:pt x="21" y="18"/>
                  </a:lnTo>
                  <a:lnTo>
                    <a:pt x="15" y="20"/>
                  </a:lnTo>
                  <a:lnTo>
                    <a:pt x="15" y="18"/>
                  </a:lnTo>
                  <a:lnTo>
                    <a:pt x="10" y="22"/>
                  </a:lnTo>
                  <a:lnTo>
                    <a:pt x="6" y="26"/>
                  </a:lnTo>
                  <a:lnTo>
                    <a:pt x="4" y="24"/>
                  </a:lnTo>
                  <a:lnTo>
                    <a:pt x="4" y="22"/>
                  </a:lnTo>
                  <a:lnTo>
                    <a:pt x="4" y="20"/>
                  </a:lnTo>
                  <a:lnTo>
                    <a:pt x="4" y="18"/>
                  </a:lnTo>
                  <a:lnTo>
                    <a:pt x="0" y="13"/>
                  </a:lnTo>
                  <a:lnTo>
                    <a:pt x="0" y="11"/>
                  </a:lnTo>
                  <a:lnTo>
                    <a:pt x="0" y="9"/>
                  </a:lnTo>
                  <a:lnTo>
                    <a:pt x="4" y="9"/>
                  </a:lnTo>
                  <a:lnTo>
                    <a:pt x="4" y="7"/>
                  </a:lnTo>
                  <a:lnTo>
                    <a:pt x="4" y="5"/>
                  </a:lnTo>
                  <a:lnTo>
                    <a:pt x="4" y="0"/>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15" name="Freeform 479"/>
            <p:cNvSpPr>
              <a:spLocks/>
            </p:cNvSpPr>
            <p:nvPr/>
          </p:nvSpPr>
          <p:spPr bwMode="auto">
            <a:xfrm>
              <a:off x="488" y="2523"/>
              <a:ext cx="25" cy="33"/>
            </a:xfrm>
            <a:custGeom>
              <a:avLst/>
              <a:gdLst>
                <a:gd name="T0" fmla="*/ 4 w 28"/>
                <a:gd name="T1" fmla="*/ 0 h 33"/>
                <a:gd name="T2" fmla="*/ 9 w 28"/>
                <a:gd name="T3" fmla="*/ 6 h 33"/>
                <a:gd name="T4" fmla="*/ 15 w 28"/>
                <a:gd name="T5" fmla="*/ 8 h 33"/>
                <a:gd name="T6" fmla="*/ 19 w 28"/>
                <a:gd name="T7" fmla="*/ 14 h 33"/>
                <a:gd name="T8" fmla="*/ 21 w 28"/>
                <a:gd name="T9" fmla="*/ 16 h 33"/>
                <a:gd name="T10" fmla="*/ 21 w 28"/>
                <a:gd name="T11" fmla="*/ 22 h 33"/>
                <a:gd name="T12" fmla="*/ 15 w 28"/>
                <a:gd name="T13" fmla="*/ 24 h 33"/>
                <a:gd name="T14" fmla="*/ 15 w 28"/>
                <a:gd name="T15" fmla="*/ 22 h 33"/>
                <a:gd name="T16" fmla="*/ 11 w 28"/>
                <a:gd name="T17" fmla="*/ 27 h 33"/>
                <a:gd name="T18" fmla="*/ 6 w 28"/>
                <a:gd name="T19" fmla="*/ 32 h 33"/>
                <a:gd name="T20" fmla="*/ 4 w 28"/>
                <a:gd name="T21" fmla="*/ 30 h 33"/>
                <a:gd name="T22" fmla="*/ 4 w 28"/>
                <a:gd name="T23" fmla="*/ 27 h 33"/>
                <a:gd name="T24" fmla="*/ 4 w 28"/>
                <a:gd name="T25" fmla="*/ 24 h 33"/>
                <a:gd name="T26" fmla="*/ 4 w 28"/>
                <a:gd name="T27" fmla="*/ 22 h 33"/>
                <a:gd name="T28" fmla="*/ 0 w 28"/>
                <a:gd name="T29" fmla="*/ 16 h 33"/>
                <a:gd name="T30" fmla="*/ 0 w 28"/>
                <a:gd name="T31" fmla="*/ 14 h 33"/>
                <a:gd name="T32" fmla="*/ 0 w 28"/>
                <a:gd name="T33" fmla="*/ 11 h 33"/>
                <a:gd name="T34" fmla="*/ 4 w 28"/>
                <a:gd name="T35" fmla="*/ 11 h 33"/>
                <a:gd name="T36" fmla="*/ 4 w 28"/>
                <a:gd name="T37" fmla="*/ 8 h 33"/>
                <a:gd name="T38" fmla="*/ 4 w 28"/>
                <a:gd name="T39" fmla="*/ 6 h 33"/>
                <a:gd name="T40" fmla="*/ 4 w 28"/>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 h="33">
                  <a:moveTo>
                    <a:pt x="5" y="0"/>
                  </a:moveTo>
                  <a:lnTo>
                    <a:pt x="11" y="6"/>
                  </a:lnTo>
                  <a:lnTo>
                    <a:pt x="19" y="8"/>
                  </a:lnTo>
                  <a:lnTo>
                    <a:pt x="24" y="14"/>
                  </a:lnTo>
                  <a:lnTo>
                    <a:pt x="27" y="16"/>
                  </a:lnTo>
                  <a:lnTo>
                    <a:pt x="27" y="22"/>
                  </a:lnTo>
                  <a:lnTo>
                    <a:pt x="19" y="24"/>
                  </a:lnTo>
                  <a:lnTo>
                    <a:pt x="19" y="22"/>
                  </a:lnTo>
                  <a:lnTo>
                    <a:pt x="13" y="27"/>
                  </a:lnTo>
                  <a:lnTo>
                    <a:pt x="8" y="32"/>
                  </a:lnTo>
                  <a:lnTo>
                    <a:pt x="5" y="30"/>
                  </a:lnTo>
                  <a:lnTo>
                    <a:pt x="5" y="27"/>
                  </a:lnTo>
                  <a:lnTo>
                    <a:pt x="5" y="24"/>
                  </a:lnTo>
                  <a:lnTo>
                    <a:pt x="5" y="22"/>
                  </a:lnTo>
                  <a:lnTo>
                    <a:pt x="0" y="16"/>
                  </a:lnTo>
                  <a:lnTo>
                    <a:pt x="0" y="14"/>
                  </a:lnTo>
                  <a:lnTo>
                    <a:pt x="0" y="11"/>
                  </a:lnTo>
                  <a:lnTo>
                    <a:pt x="5" y="11"/>
                  </a:lnTo>
                  <a:lnTo>
                    <a:pt x="5" y="8"/>
                  </a:lnTo>
                  <a:lnTo>
                    <a:pt x="5" y="6"/>
                  </a:lnTo>
                  <a:lnTo>
                    <a:pt x="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16" name="Freeform 480"/>
            <p:cNvSpPr>
              <a:spLocks/>
            </p:cNvSpPr>
            <p:nvPr/>
          </p:nvSpPr>
          <p:spPr bwMode="auto">
            <a:xfrm>
              <a:off x="4200" y="2427"/>
              <a:ext cx="23" cy="31"/>
            </a:xfrm>
            <a:custGeom>
              <a:avLst/>
              <a:gdLst>
                <a:gd name="T0" fmla="*/ 18 w 26"/>
                <a:gd name="T1" fmla="*/ 0 h 31"/>
                <a:gd name="T2" fmla="*/ 12 w 26"/>
                <a:gd name="T3" fmla="*/ 8 h 31"/>
                <a:gd name="T4" fmla="*/ 6 w 26"/>
                <a:gd name="T5" fmla="*/ 7 h 31"/>
                <a:gd name="T6" fmla="*/ 6 w 26"/>
                <a:gd name="T7" fmla="*/ 8 h 31"/>
                <a:gd name="T8" fmla="*/ 10 w 26"/>
                <a:gd name="T9" fmla="*/ 11 h 31"/>
                <a:gd name="T10" fmla="*/ 4 w 26"/>
                <a:gd name="T11" fmla="*/ 17 h 31"/>
                <a:gd name="T12" fmla="*/ 4 w 26"/>
                <a:gd name="T13" fmla="*/ 15 h 31"/>
                <a:gd name="T14" fmla="*/ 4 w 26"/>
                <a:gd name="T15" fmla="*/ 21 h 31"/>
                <a:gd name="T16" fmla="*/ 0 w 26"/>
                <a:gd name="T17" fmla="*/ 26 h 31"/>
                <a:gd name="T18" fmla="*/ 2 w 26"/>
                <a:gd name="T19" fmla="*/ 30 h 31"/>
                <a:gd name="T20" fmla="*/ 6 w 26"/>
                <a:gd name="T21" fmla="*/ 28 h 31"/>
                <a:gd name="T22" fmla="*/ 4 w 26"/>
                <a:gd name="T23" fmla="*/ 26 h 31"/>
                <a:gd name="T24" fmla="*/ 6 w 26"/>
                <a:gd name="T25" fmla="*/ 19 h 31"/>
                <a:gd name="T26" fmla="*/ 6 w 26"/>
                <a:gd name="T27" fmla="*/ 17 h 31"/>
                <a:gd name="T28" fmla="*/ 4 w 26"/>
                <a:gd name="T29" fmla="*/ 17 h 31"/>
                <a:gd name="T30" fmla="*/ 6 w 26"/>
                <a:gd name="T31" fmla="*/ 15 h 31"/>
                <a:gd name="T32" fmla="*/ 10 w 26"/>
                <a:gd name="T33" fmla="*/ 15 h 31"/>
                <a:gd name="T34" fmla="*/ 18 w 26"/>
                <a:gd name="T35" fmla="*/ 8 h 31"/>
                <a:gd name="T36" fmla="*/ 19 w 26"/>
                <a:gd name="T37" fmla="*/ 4 h 31"/>
                <a:gd name="T38" fmla="*/ 19 w 26"/>
                <a:gd name="T39" fmla="*/ 0 h 31"/>
                <a:gd name="T40" fmla="*/ 18 w 26"/>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 h="31">
                  <a:moveTo>
                    <a:pt x="23" y="0"/>
                  </a:moveTo>
                  <a:lnTo>
                    <a:pt x="15" y="8"/>
                  </a:lnTo>
                  <a:lnTo>
                    <a:pt x="8" y="7"/>
                  </a:lnTo>
                  <a:lnTo>
                    <a:pt x="8" y="8"/>
                  </a:lnTo>
                  <a:lnTo>
                    <a:pt x="12" y="11"/>
                  </a:lnTo>
                  <a:lnTo>
                    <a:pt x="4" y="17"/>
                  </a:lnTo>
                  <a:lnTo>
                    <a:pt x="4" y="15"/>
                  </a:lnTo>
                  <a:lnTo>
                    <a:pt x="4" y="21"/>
                  </a:lnTo>
                  <a:lnTo>
                    <a:pt x="0" y="26"/>
                  </a:lnTo>
                  <a:lnTo>
                    <a:pt x="2" y="30"/>
                  </a:lnTo>
                  <a:lnTo>
                    <a:pt x="8" y="28"/>
                  </a:lnTo>
                  <a:lnTo>
                    <a:pt x="6" y="26"/>
                  </a:lnTo>
                  <a:lnTo>
                    <a:pt x="8" y="19"/>
                  </a:lnTo>
                  <a:lnTo>
                    <a:pt x="8" y="17"/>
                  </a:lnTo>
                  <a:lnTo>
                    <a:pt x="6" y="17"/>
                  </a:lnTo>
                  <a:lnTo>
                    <a:pt x="8" y="15"/>
                  </a:lnTo>
                  <a:lnTo>
                    <a:pt x="12" y="15"/>
                  </a:lnTo>
                  <a:lnTo>
                    <a:pt x="23" y="8"/>
                  </a:lnTo>
                  <a:lnTo>
                    <a:pt x="25" y="4"/>
                  </a:lnTo>
                  <a:lnTo>
                    <a:pt x="25" y="0"/>
                  </a:lnTo>
                  <a:lnTo>
                    <a:pt x="23" y="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17" name="Freeform 481"/>
            <p:cNvSpPr>
              <a:spLocks/>
            </p:cNvSpPr>
            <p:nvPr/>
          </p:nvSpPr>
          <p:spPr bwMode="auto">
            <a:xfrm>
              <a:off x="4200" y="2427"/>
              <a:ext cx="29" cy="37"/>
            </a:xfrm>
            <a:custGeom>
              <a:avLst/>
              <a:gdLst>
                <a:gd name="T0" fmla="*/ 23 w 32"/>
                <a:gd name="T1" fmla="*/ 0 h 37"/>
                <a:gd name="T2" fmla="*/ 15 w 32"/>
                <a:gd name="T3" fmla="*/ 10 h 37"/>
                <a:gd name="T4" fmla="*/ 8 w 32"/>
                <a:gd name="T5" fmla="*/ 8 h 37"/>
                <a:gd name="T6" fmla="*/ 8 w 32"/>
                <a:gd name="T7" fmla="*/ 10 h 37"/>
                <a:gd name="T8" fmla="*/ 13 w 32"/>
                <a:gd name="T9" fmla="*/ 13 h 37"/>
                <a:gd name="T10" fmla="*/ 5 w 32"/>
                <a:gd name="T11" fmla="*/ 20 h 37"/>
                <a:gd name="T12" fmla="*/ 5 w 32"/>
                <a:gd name="T13" fmla="*/ 18 h 37"/>
                <a:gd name="T14" fmla="*/ 5 w 32"/>
                <a:gd name="T15" fmla="*/ 25 h 37"/>
                <a:gd name="T16" fmla="*/ 0 w 32"/>
                <a:gd name="T17" fmla="*/ 31 h 37"/>
                <a:gd name="T18" fmla="*/ 2 w 32"/>
                <a:gd name="T19" fmla="*/ 36 h 37"/>
                <a:gd name="T20" fmla="*/ 8 w 32"/>
                <a:gd name="T21" fmla="*/ 34 h 37"/>
                <a:gd name="T22" fmla="*/ 5 w 32"/>
                <a:gd name="T23" fmla="*/ 31 h 37"/>
                <a:gd name="T24" fmla="*/ 8 w 32"/>
                <a:gd name="T25" fmla="*/ 23 h 37"/>
                <a:gd name="T26" fmla="*/ 8 w 32"/>
                <a:gd name="T27" fmla="*/ 20 h 37"/>
                <a:gd name="T28" fmla="*/ 5 w 32"/>
                <a:gd name="T29" fmla="*/ 20 h 37"/>
                <a:gd name="T30" fmla="*/ 8 w 32"/>
                <a:gd name="T31" fmla="*/ 18 h 37"/>
                <a:gd name="T32" fmla="*/ 13 w 32"/>
                <a:gd name="T33" fmla="*/ 18 h 37"/>
                <a:gd name="T34" fmla="*/ 23 w 32"/>
                <a:gd name="T35" fmla="*/ 10 h 37"/>
                <a:gd name="T36" fmla="*/ 25 w 32"/>
                <a:gd name="T37" fmla="*/ 5 h 37"/>
                <a:gd name="T38" fmla="*/ 25 w 32"/>
                <a:gd name="T39" fmla="*/ 0 h 37"/>
                <a:gd name="T40" fmla="*/ 23 w 32"/>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 h="37">
                  <a:moveTo>
                    <a:pt x="28" y="0"/>
                  </a:moveTo>
                  <a:lnTo>
                    <a:pt x="18" y="10"/>
                  </a:lnTo>
                  <a:lnTo>
                    <a:pt x="10" y="8"/>
                  </a:lnTo>
                  <a:lnTo>
                    <a:pt x="10" y="10"/>
                  </a:lnTo>
                  <a:lnTo>
                    <a:pt x="15" y="13"/>
                  </a:lnTo>
                  <a:lnTo>
                    <a:pt x="5" y="20"/>
                  </a:lnTo>
                  <a:lnTo>
                    <a:pt x="5" y="18"/>
                  </a:lnTo>
                  <a:lnTo>
                    <a:pt x="5" y="25"/>
                  </a:lnTo>
                  <a:lnTo>
                    <a:pt x="0" y="31"/>
                  </a:lnTo>
                  <a:lnTo>
                    <a:pt x="2" y="36"/>
                  </a:lnTo>
                  <a:lnTo>
                    <a:pt x="10" y="34"/>
                  </a:lnTo>
                  <a:lnTo>
                    <a:pt x="7" y="31"/>
                  </a:lnTo>
                  <a:lnTo>
                    <a:pt x="10" y="23"/>
                  </a:lnTo>
                  <a:lnTo>
                    <a:pt x="10" y="20"/>
                  </a:lnTo>
                  <a:lnTo>
                    <a:pt x="7" y="20"/>
                  </a:lnTo>
                  <a:lnTo>
                    <a:pt x="10" y="18"/>
                  </a:lnTo>
                  <a:lnTo>
                    <a:pt x="15" y="18"/>
                  </a:lnTo>
                  <a:lnTo>
                    <a:pt x="28" y="10"/>
                  </a:lnTo>
                  <a:lnTo>
                    <a:pt x="31" y="5"/>
                  </a:lnTo>
                  <a:lnTo>
                    <a:pt x="31" y="0"/>
                  </a:lnTo>
                  <a:lnTo>
                    <a:pt x="28"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18" name="Freeform 482"/>
            <p:cNvSpPr>
              <a:spLocks/>
            </p:cNvSpPr>
            <p:nvPr/>
          </p:nvSpPr>
          <p:spPr bwMode="auto">
            <a:xfrm>
              <a:off x="1742" y="2579"/>
              <a:ext cx="3" cy="10"/>
            </a:xfrm>
            <a:custGeom>
              <a:avLst/>
              <a:gdLst>
                <a:gd name="T0" fmla="*/ 2 w 3"/>
                <a:gd name="T1" fmla="*/ 9 h 10"/>
                <a:gd name="T2" fmla="*/ 2 w 3"/>
                <a:gd name="T3" fmla="*/ 3 h 10"/>
                <a:gd name="T4" fmla="*/ 0 w 3"/>
                <a:gd name="T5" fmla="*/ 0 h 10"/>
                <a:gd name="T6" fmla="*/ 0 w 3"/>
                <a:gd name="T7" fmla="*/ 9 h 10"/>
                <a:gd name="T8" fmla="*/ 2 w 3"/>
                <a:gd name="T9" fmla="*/ 9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0">
                  <a:moveTo>
                    <a:pt x="2" y="9"/>
                  </a:moveTo>
                  <a:lnTo>
                    <a:pt x="2" y="3"/>
                  </a:lnTo>
                  <a:lnTo>
                    <a:pt x="0" y="0"/>
                  </a:lnTo>
                  <a:lnTo>
                    <a:pt x="0" y="9"/>
                  </a:lnTo>
                  <a:lnTo>
                    <a:pt x="2" y="9"/>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19" name="Freeform 483"/>
            <p:cNvSpPr>
              <a:spLocks/>
            </p:cNvSpPr>
            <p:nvPr/>
          </p:nvSpPr>
          <p:spPr bwMode="auto">
            <a:xfrm>
              <a:off x="1742" y="2579"/>
              <a:ext cx="8" cy="16"/>
            </a:xfrm>
            <a:custGeom>
              <a:avLst/>
              <a:gdLst>
                <a:gd name="T0" fmla="*/ 6 w 9"/>
                <a:gd name="T1" fmla="*/ 15 h 16"/>
                <a:gd name="T2" fmla="*/ 6 w 9"/>
                <a:gd name="T3" fmla="*/ 5 h 16"/>
                <a:gd name="T4" fmla="*/ 0 w 9"/>
                <a:gd name="T5" fmla="*/ 0 h 16"/>
                <a:gd name="T6" fmla="*/ 0 w 9"/>
                <a:gd name="T7" fmla="*/ 15 h 16"/>
                <a:gd name="T8" fmla="*/ 6 w 9"/>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6">
                  <a:moveTo>
                    <a:pt x="8" y="15"/>
                  </a:moveTo>
                  <a:lnTo>
                    <a:pt x="8" y="5"/>
                  </a:lnTo>
                  <a:lnTo>
                    <a:pt x="0" y="0"/>
                  </a:lnTo>
                  <a:lnTo>
                    <a:pt x="0" y="15"/>
                  </a:lnTo>
                  <a:lnTo>
                    <a:pt x="8"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20" name="Freeform 484"/>
            <p:cNvSpPr>
              <a:spLocks/>
            </p:cNvSpPr>
            <p:nvPr/>
          </p:nvSpPr>
          <p:spPr bwMode="auto">
            <a:xfrm>
              <a:off x="1751" y="2620"/>
              <a:ext cx="5" cy="4"/>
            </a:xfrm>
            <a:custGeom>
              <a:avLst/>
              <a:gdLst>
                <a:gd name="T0" fmla="*/ 0 w 5"/>
                <a:gd name="T1" fmla="*/ 3 h 4"/>
                <a:gd name="T2" fmla="*/ 4 w 5"/>
                <a:gd name="T3" fmla="*/ 3 h 4"/>
                <a:gd name="T4" fmla="*/ 4 w 5"/>
                <a:gd name="T5" fmla="*/ 0 h 4"/>
                <a:gd name="T6" fmla="*/ 0 w 5"/>
                <a:gd name="T7" fmla="*/ 0 h 4"/>
                <a:gd name="T8" fmla="*/ 0 w 5"/>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3"/>
                  </a:moveTo>
                  <a:lnTo>
                    <a:pt x="4" y="3"/>
                  </a:lnTo>
                  <a:lnTo>
                    <a:pt x="4" y="0"/>
                  </a:lnTo>
                  <a:lnTo>
                    <a:pt x="0" y="0"/>
                  </a:lnTo>
                  <a:lnTo>
                    <a:pt x="0" y="3"/>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21" name="Freeform 485"/>
            <p:cNvSpPr>
              <a:spLocks/>
            </p:cNvSpPr>
            <p:nvPr/>
          </p:nvSpPr>
          <p:spPr bwMode="auto">
            <a:xfrm>
              <a:off x="1755" y="2623"/>
              <a:ext cx="2" cy="4"/>
            </a:xfrm>
            <a:custGeom>
              <a:avLst/>
              <a:gdLst>
                <a:gd name="T0" fmla="*/ 1 w 3"/>
                <a:gd name="T1" fmla="*/ 0 h 4"/>
                <a:gd name="T2" fmla="*/ 0 w 3"/>
                <a:gd name="T3" fmla="*/ 0 h 4"/>
                <a:gd name="T4" fmla="*/ 0 w 3"/>
                <a:gd name="T5" fmla="*/ 3 h 4"/>
                <a:gd name="T6" fmla="*/ 1 w 3"/>
                <a:gd name="T7" fmla="*/ 3 h 4"/>
                <a:gd name="T8" fmla="*/ 1 w 3"/>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2" y="0"/>
                  </a:moveTo>
                  <a:lnTo>
                    <a:pt x="0" y="0"/>
                  </a:lnTo>
                  <a:lnTo>
                    <a:pt x="0" y="3"/>
                  </a:lnTo>
                  <a:lnTo>
                    <a:pt x="2" y="3"/>
                  </a:lnTo>
                  <a:lnTo>
                    <a:pt x="2"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22" name="Freeform 486"/>
            <p:cNvSpPr>
              <a:spLocks/>
            </p:cNvSpPr>
            <p:nvPr/>
          </p:nvSpPr>
          <p:spPr bwMode="auto">
            <a:xfrm>
              <a:off x="1749" y="2631"/>
              <a:ext cx="1" cy="3"/>
            </a:xfrm>
            <a:custGeom>
              <a:avLst/>
              <a:gdLst>
                <a:gd name="T0" fmla="*/ 0 w 1"/>
                <a:gd name="T1" fmla="*/ 0 h 3"/>
                <a:gd name="T2" fmla="*/ 0 w 1"/>
                <a:gd name="T3" fmla="*/ 2 h 3"/>
                <a:gd name="T4" fmla="*/ 0 w 1"/>
                <a:gd name="T5" fmla="*/ 2 h 3"/>
                <a:gd name="T6" fmla="*/ 0 w 1"/>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0"/>
                  </a:moveTo>
                  <a:lnTo>
                    <a:pt x="0" y="2"/>
                  </a:lnTo>
                  <a:lnTo>
                    <a:pt x="0" y="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23" name="Freeform 487"/>
            <p:cNvSpPr>
              <a:spLocks/>
            </p:cNvSpPr>
            <p:nvPr/>
          </p:nvSpPr>
          <p:spPr bwMode="auto">
            <a:xfrm>
              <a:off x="1749" y="2631"/>
              <a:ext cx="7" cy="9"/>
            </a:xfrm>
            <a:custGeom>
              <a:avLst/>
              <a:gdLst>
                <a:gd name="T0" fmla="*/ 0 w 7"/>
                <a:gd name="T1" fmla="*/ 0 h 9"/>
                <a:gd name="T2" fmla="*/ 0 w 7"/>
                <a:gd name="T3" fmla="*/ 8 h 9"/>
                <a:gd name="T4" fmla="*/ 6 w 7"/>
                <a:gd name="T5" fmla="*/ 8 h 9"/>
                <a:gd name="T6" fmla="*/ 0 w 7"/>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9">
                  <a:moveTo>
                    <a:pt x="0" y="0"/>
                  </a:moveTo>
                  <a:lnTo>
                    <a:pt x="0" y="8"/>
                  </a:lnTo>
                  <a:lnTo>
                    <a:pt x="6" y="8"/>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24" name="Freeform 488"/>
            <p:cNvSpPr>
              <a:spLocks/>
            </p:cNvSpPr>
            <p:nvPr/>
          </p:nvSpPr>
          <p:spPr bwMode="auto">
            <a:xfrm>
              <a:off x="1733" y="2657"/>
              <a:ext cx="5" cy="3"/>
            </a:xfrm>
            <a:custGeom>
              <a:avLst/>
              <a:gdLst>
                <a:gd name="T0" fmla="*/ 0 w 5"/>
                <a:gd name="T1" fmla="*/ 0 h 3"/>
                <a:gd name="T2" fmla="*/ 0 w 5"/>
                <a:gd name="T3" fmla="*/ 2 h 3"/>
                <a:gd name="T4" fmla="*/ 4 w 5"/>
                <a:gd name="T5" fmla="*/ 0 h 3"/>
                <a:gd name="T6" fmla="*/ 0 w 5"/>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3">
                  <a:moveTo>
                    <a:pt x="0" y="0"/>
                  </a:moveTo>
                  <a:lnTo>
                    <a:pt x="0" y="2"/>
                  </a:lnTo>
                  <a:lnTo>
                    <a:pt x="4" y="0"/>
                  </a:lnTo>
                  <a:lnTo>
                    <a:pt x="0" y="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25" name="Freeform 489"/>
            <p:cNvSpPr>
              <a:spLocks/>
            </p:cNvSpPr>
            <p:nvPr/>
          </p:nvSpPr>
          <p:spPr bwMode="auto">
            <a:xfrm>
              <a:off x="1733" y="2657"/>
              <a:ext cx="10" cy="9"/>
            </a:xfrm>
            <a:custGeom>
              <a:avLst/>
              <a:gdLst>
                <a:gd name="T0" fmla="*/ 0 w 11"/>
                <a:gd name="T1" fmla="*/ 0 h 9"/>
                <a:gd name="T2" fmla="*/ 0 w 11"/>
                <a:gd name="T3" fmla="*/ 8 h 9"/>
                <a:gd name="T4" fmla="*/ 8 w 11"/>
                <a:gd name="T5" fmla="*/ 0 h 9"/>
                <a:gd name="T6" fmla="*/ 0 w 11"/>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0" y="0"/>
                  </a:moveTo>
                  <a:lnTo>
                    <a:pt x="0" y="8"/>
                  </a:lnTo>
                  <a:lnTo>
                    <a:pt x="10"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26" name="Freeform 490"/>
            <p:cNvSpPr>
              <a:spLocks/>
            </p:cNvSpPr>
            <p:nvPr/>
          </p:nvSpPr>
          <p:spPr bwMode="auto">
            <a:xfrm>
              <a:off x="1782" y="2631"/>
              <a:ext cx="3" cy="5"/>
            </a:xfrm>
            <a:custGeom>
              <a:avLst/>
              <a:gdLst>
                <a:gd name="T0" fmla="*/ 0 w 3"/>
                <a:gd name="T1" fmla="*/ 4 h 5"/>
                <a:gd name="T2" fmla="*/ 2 w 3"/>
                <a:gd name="T3" fmla="*/ 3 h 5"/>
                <a:gd name="T4" fmla="*/ 0 w 3"/>
                <a:gd name="T5" fmla="*/ 0 h 5"/>
                <a:gd name="T6" fmla="*/ 0 w 3"/>
                <a:gd name="T7" fmla="*/ 3 h 5"/>
                <a:gd name="T8" fmla="*/ 0 w 3"/>
                <a:gd name="T9" fmla="*/ 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5">
                  <a:moveTo>
                    <a:pt x="0" y="4"/>
                  </a:moveTo>
                  <a:lnTo>
                    <a:pt x="2" y="3"/>
                  </a:lnTo>
                  <a:lnTo>
                    <a:pt x="0" y="0"/>
                  </a:lnTo>
                  <a:lnTo>
                    <a:pt x="0" y="3"/>
                  </a:lnTo>
                  <a:lnTo>
                    <a:pt x="0" y="4"/>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27" name="Freeform 491"/>
            <p:cNvSpPr>
              <a:spLocks/>
            </p:cNvSpPr>
            <p:nvPr/>
          </p:nvSpPr>
          <p:spPr bwMode="auto">
            <a:xfrm>
              <a:off x="1782" y="2631"/>
              <a:ext cx="8" cy="11"/>
            </a:xfrm>
            <a:custGeom>
              <a:avLst/>
              <a:gdLst>
                <a:gd name="T0" fmla="*/ 0 w 9"/>
                <a:gd name="T1" fmla="*/ 10 h 11"/>
                <a:gd name="T2" fmla="*/ 6 w 9"/>
                <a:gd name="T3" fmla="*/ 8 h 11"/>
                <a:gd name="T4" fmla="*/ 0 w 9"/>
                <a:gd name="T5" fmla="*/ 0 h 11"/>
                <a:gd name="T6" fmla="*/ 0 w 9"/>
                <a:gd name="T7" fmla="*/ 8 h 11"/>
                <a:gd name="T8" fmla="*/ 0 w 9"/>
                <a:gd name="T9" fmla="*/ 1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
                  <a:moveTo>
                    <a:pt x="0" y="10"/>
                  </a:moveTo>
                  <a:lnTo>
                    <a:pt x="8" y="8"/>
                  </a:lnTo>
                  <a:lnTo>
                    <a:pt x="0" y="0"/>
                  </a:lnTo>
                  <a:lnTo>
                    <a:pt x="0" y="8"/>
                  </a:lnTo>
                  <a:lnTo>
                    <a:pt x="0" y="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28" name="Freeform 492"/>
            <p:cNvSpPr>
              <a:spLocks/>
            </p:cNvSpPr>
            <p:nvPr/>
          </p:nvSpPr>
          <p:spPr bwMode="auto">
            <a:xfrm>
              <a:off x="1426" y="2497"/>
              <a:ext cx="135" cy="40"/>
            </a:xfrm>
            <a:custGeom>
              <a:avLst/>
              <a:gdLst>
                <a:gd name="T0" fmla="*/ 0 w 152"/>
                <a:gd name="T1" fmla="*/ 21 h 40"/>
                <a:gd name="T2" fmla="*/ 20 w 152"/>
                <a:gd name="T3" fmla="*/ 12 h 40"/>
                <a:gd name="T4" fmla="*/ 30 w 152"/>
                <a:gd name="T5" fmla="*/ 12 h 40"/>
                <a:gd name="T6" fmla="*/ 30 w 152"/>
                <a:gd name="T7" fmla="*/ 16 h 40"/>
                <a:gd name="T8" fmla="*/ 61 w 152"/>
                <a:gd name="T9" fmla="*/ 23 h 40"/>
                <a:gd name="T10" fmla="*/ 69 w 152"/>
                <a:gd name="T11" fmla="*/ 32 h 40"/>
                <a:gd name="T12" fmla="*/ 83 w 152"/>
                <a:gd name="T13" fmla="*/ 32 h 40"/>
                <a:gd name="T14" fmla="*/ 74 w 152"/>
                <a:gd name="T15" fmla="*/ 39 h 40"/>
                <a:gd name="T16" fmla="*/ 111 w 152"/>
                <a:gd name="T17" fmla="*/ 39 h 40"/>
                <a:gd name="T18" fmla="*/ 119 w 152"/>
                <a:gd name="T19" fmla="*/ 32 h 40"/>
                <a:gd name="T20" fmla="*/ 85 w 152"/>
                <a:gd name="T21" fmla="*/ 23 h 40"/>
                <a:gd name="T22" fmla="*/ 37 w 152"/>
                <a:gd name="T23" fmla="*/ 0 h 40"/>
                <a:gd name="T24" fmla="*/ 24 w 152"/>
                <a:gd name="T25" fmla="*/ 0 h 40"/>
                <a:gd name="T26" fmla="*/ 2 w 152"/>
                <a:gd name="T27" fmla="*/ 12 h 40"/>
                <a:gd name="T28" fmla="*/ 0 w 152"/>
                <a:gd name="T29" fmla="*/ 21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2" h="40">
                  <a:moveTo>
                    <a:pt x="0" y="21"/>
                  </a:moveTo>
                  <a:lnTo>
                    <a:pt x="25" y="12"/>
                  </a:lnTo>
                  <a:lnTo>
                    <a:pt x="38" y="12"/>
                  </a:lnTo>
                  <a:lnTo>
                    <a:pt x="38" y="16"/>
                  </a:lnTo>
                  <a:lnTo>
                    <a:pt x="78" y="23"/>
                  </a:lnTo>
                  <a:lnTo>
                    <a:pt x="88" y="32"/>
                  </a:lnTo>
                  <a:lnTo>
                    <a:pt x="106" y="32"/>
                  </a:lnTo>
                  <a:lnTo>
                    <a:pt x="93" y="39"/>
                  </a:lnTo>
                  <a:lnTo>
                    <a:pt x="141" y="39"/>
                  </a:lnTo>
                  <a:lnTo>
                    <a:pt x="151" y="32"/>
                  </a:lnTo>
                  <a:lnTo>
                    <a:pt x="108" y="23"/>
                  </a:lnTo>
                  <a:lnTo>
                    <a:pt x="47" y="0"/>
                  </a:lnTo>
                  <a:lnTo>
                    <a:pt x="30" y="0"/>
                  </a:lnTo>
                  <a:lnTo>
                    <a:pt x="2" y="12"/>
                  </a:lnTo>
                  <a:lnTo>
                    <a:pt x="0" y="21"/>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29" name="Freeform 493"/>
            <p:cNvSpPr>
              <a:spLocks/>
            </p:cNvSpPr>
            <p:nvPr/>
          </p:nvSpPr>
          <p:spPr bwMode="auto">
            <a:xfrm>
              <a:off x="1426" y="2497"/>
              <a:ext cx="140" cy="46"/>
            </a:xfrm>
            <a:custGeom>
              <a:avLst/>
              <a:gdLst>
                <a:gd name="T0" fmla="*/ 0 w 158"/>
                <a:gd name="T1" fmla="*/ 24 h 46"/>
                <a:gd name="T2" fmla="*/ 20 w 158"/>
                <a:gd name="T3" fmla="*/ 14 h 46"/>
                <a:gd name="T4" fmla="*/ 31 w 158"/>
                <a:gd name="T5" fmla="*/ 14 h 46"/>
                <a:gd name="T6" fmla="*/ 31 w 158"/>
                <a:gd name="T7" fmla="*/ 19 h 46"/>
                <a:gd name="T8" fmla="*/ 64 w 158"/>
                <a:gd name="T9" fmla="*/ 26 h 46"/>
                <a:gd name="T10" fmla="*/ 72 w 158"/>
                <a:gd name="T11" fmla="*/ 37 h 46"/>
                <a:gd name="T12" fmla="*/ 86 w 158"/>
                <a:gd name="T13" fmla="*/ 37 h 46"/>
                <a:gd name="T14" fmla="*/ 76 w 158"/>
                <a:gd name="T15" fmla="*/ 45 h 46"/>
                <a:gd name="T16" fmla="*/ 115 w 158"/>
                <a:gd name="T17" fmla="*/ 45 h 46"/>
                <a:gd name="T18" fmla="*/ 123 w 158"/>
                <a:gd name="T19" fmla="*/ 37 h 46"/>
                <a:gd name="T20" fmla="*/ 88 w 158"/>
                <a:gd name="T21" fmla="*/ 26 h 46"/>
                <a:gd name="T22" fmla="*/ 38 w 158"/>
                <a:gd name="T23" fmla="*/ 0 h 46"/>
                <a:gd name="T24" fmla="*/ 24 w 158"/>
                <a:gd name="T25" fmla="*/ 0 h 46"/>
                <a:gd name="T26" fmla="*/ 2 w 158"/>
                <a:gd name="T27" fmla="*/ 14 h 46"/>
                <a:gd name="T28" fmla="*/ 0 w 158"/>
                <a:gd name="T29" fmla="*/ 24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 h="46">
                  <a:moveTo>
                    <a:pt x="0" y="24"/>
                  </a:moveTo>
                  <a:lnTo>
                    <a:pt x="26" y="14"/>
                  </a:lnTo>
                  <a:lnTo>
                    <a:pt x="39" y="14"/>
                  </a:lnTo>
                  <a:lnTo>
                    <a:pt x="39" y="19"/>
                  </a:lnTo>
                  <a:lnTo>
                    <a:pt x="81" y="26"/>
                  </a:lnTo>
                  <a:lnTo>
                    <a:pt x="91" y="37"/>
                  </a:lnTo>
                  <a:lnTo>
                    <a:pt x="110" y="37"/>
                  </a:lnTo>
                  <a:lnTo>
                    <a:pt x="97" y="45"/>
                  </a:lnTo>
                  <a:lnTo>
                    <a:pt x="147" y="45"/>
                  </a:lnTo>
                  <a:lnTo>
                    <a:pt x="157" y="37"/>
                  </a:lnTo>
                  <a:lnTo>
                    <a:pt x="112" y="26"/>
                  </a:lnTo>
                  <a:lnTo>
                    <a:pt x="49" y="0"/>
                  </a:lnTo>
                  <a:lnTo>
                    <a:pt x="31" y="0"/>
                  </a:lnTo>
                  <a:lnTo>
                    <a:pt x="2" y="14"/>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30" name="Freeform 494"/>
            <p:cNvSpPr>
              <a:spLocks/>
            </p:cNvSpPr>
            <p:nvPr/>
          </p:nvSpPr>
          <p:spPr bwMode="auto">
            <a:xfrm>
              <a:off x="1557" y="2539"/>
              <a:ext cx="34" cy="24"/>
            </a:xfrm>
            <a:custGeom>
              <a:avLst/>
              <a:gdLst>
                <a:gd name="T0" fmla="*/ 12 w 39"/>
                <a:gd name="T1" fmla="*/ 2 h 24"/>
                <a:gd name="T2" fmla="*/ 17 w 39"/>
                <a:gd name="T3" fmla="*/ 6 h 24"/>
                <a:gd name="T4" fmla="*/ 17 w 39"/>
                <a:gd name="T5" fmla="*/ 9 h 24"/>
                <a:gd name="T6" fmla="*/ 24 w 39"/>
                <a:gd name="T7" fmla="*/ 17 h 24"/>
                <a:gd name="T8" fmla="*/ 2 w 39"/>
                <a:gd name="T9" fmla="*/ 11 h 24"/>
                <a:gd name="T10" fmla="*/ 0 w 39"/>
                <a:gd name="T11" fmla="*/ 21 h 24"/>
                <a:gd name="T12" fmla="*/ 29 w 39"/>
                <a:gd name="T13" fmla="*/ 23 h 24"/>
                <a:gd name="T14" fmla="*/ 29 w 39"/>
                <a:gd name="T15" fmla="*/ 2 h 24"/>
                <a:gd name="T16" fmla="*/ 24 w 39"/>
                <a:gd name="T17" fmla="*/ 0 h 24"/>
                <a:gd name="T18" fmla="*/ 12 w 39"/>
                <a:gd name="T19" fmla="*/ 2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24">
                  <a:moveTo>
                    <a:pt x="16" y="2"/>
                  </a:moveTo>
                  <a:lnTo>
                    <a:pt x="22" y="6"/>
                  </a:lnTo>
                  <a:lnTo>
                    <a:pt x="22" y="9"/>
                  </a:lnTo>
                  <a:lnTo>
                    <a:pt x="31" y="17"/>
                  </a:lnTo>
                  <a:lnTo>
                    <a:pt x="2" y="11"/>
                  </a:lnTo>
                  <a:lnTo>
                    <a:pt x="0" y="21"/>
                  </a:lnTo>
                  <a:lnTo>
                    <a:pt x="38" y="23"/>
                  </a:lnTo>
                  <a:lnTo>
                    <a:pt x="38" y="2"/>
                  </a:lnTo>
                  <a:lnTo>
                    <a:pt x="31" y="0"/>
                  </a:lnTo>
                  <a:lnTo>
                    <a:pt x="16" y="2"/>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31" name="Freeform 495"/>
            <p:cNvSpPr>
              <a:spLocks/>
            </p:cNvSpPr>
            <p:nvPr/>
          </p:nvSpPr>
          <p:spPr bwMode="auto">
            <a:xfrm>
              <a:off x="1557" y="2539"/>
              <a:ext cx="40" cy="30"/>
            </a:xfrm>
            <a:custGeom>
              <a:avLst/>
              <a:gdLst>
                <a:gd name="T0" fmla="*/ 14 w 45"/>
                <a:gd name="T1" fmla="*/ 3 h 30"/>
                <a:gd name="T2" fmla="*/ 20 w 45"/>
                <a:gd name="T3" fmla="*/ 8 h 30"/>
                <a:gd name="T4" fmla="*/ 20 w 45"/>
                <a:gd name="T5" fmla="*/ 11 h 30"/>
                <a:gd name="T6" fmla="*/ 28 w 45"/>
                <a:gd name="T7" fmla="*/ 21 h 30"/>
                <a:gd name="T8" fmla="*/ 2 w 45"/>
                <a:gd name="T9" fmla="*/ 14 h 30"/>
                <a:gd name="T10" fmla="*/ 0 w 45"/>
                <a:gd name="T11" fmla="*/ 26 h 30"/>
                <a:gd name="T12" fmla="*/ 35 w 45"/>
                <a:gd name="T13" fmla="*/ 29 h 30"/>
                <a:gd name="T14" fmla="*/ 35 w 45"/>
                <a:gd name="T15" fmla="*/ 3 h 30"/>
                <a:gd name="T16" fmla="*/ 28 w 45"/>
                <a:gd name="T17" fmla="*/ 0 h 30"/>
                <a:gd name="T18" fmla="*/ 14 w 45"/>
                <a:gd name="T19" fmla="*/ 3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30">
                  <a:moveTo>
                    <a:pt x="18" y="3"/>
                  </a:moveTo>
                  <a:lnTo>
                    <a:pt x="26" y="8"/>
                  </a:lnTo>
                  <a:lnTo>
                    <a:pt x="26" y="11"/>
                  </a:lnTo>
                  <a:lnTo>
                    <a:pt x="36" y="21"/>
                  </a:lnTo>
                  <a:lnTo>
                    <a:pt x="2" y="14"/>
                  </a:lnTo>
                  <a:lnTo>
                    <a:pt x="0" y="26"/>
                  </a:lnTo>
                  <a:lnTo>
                    <a:pt x="44" y="29"/>
                  </a:lnTo>
                  <a:lnTo>
                    <a:pt x="44" y="3"/>
                  </a:lnTo>
                  <a:lnTo>
                    <a:pt x="36" y="0"/>
                  </a:lnTo>
                  <a:lnTo>
                    <a:pt x="18"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32" name="Freeform 496"/>
            <p:cNvSpPr>
              <a:spLocks/>
            </p:cNvSpPr>
            <p:nvPr/>
          </p:nvSpPr>
          <p:spPr bwMode="auto">
            <a:xfrm>
              <a:off x="1596" y="2539"/>
              <a:ext cx="42" cy="26"/>
            </a:xfrm>
            <a:custGeom>
              <a:avLst/>
              <a:gdLst>
                <a:gd name="T0" fmla="*/ 36 w 48"/>
                <a:gd name="T1" fmla="*/ 9 h 26"/>
                <a:gd name="T2" fmla="*/ 23 w 48"/>
                <a:gd name="T3" fmla="*/ 9 h 26"/>
                <a:gd name="T4" fmla="*/ 22 w 48"/>
                <a:gd name="T5" fmla="*/ 2 h 26"/>
                <a:gd name="T6" fmla="*/ 4 w 48"/>
                <a:gd name="T7" fmla="*/ 0 h 26"/>
                <a:gd name="T8" fmla="*/ 0 w 48"/>
                <a:gd name="T9" fmla="*/ 2 h 26"/>
                <a:gd name="T10" fmla="*/ 0 w 48"/>
                <a:gd name="T11" fmla="*/ 23 h 26"/>
                <a:gd name="T12" fmla="*/ 3 w 48"/>
                <a:gd name="T13" fmla="*/ 25 h 26"/>
                <a:gd name="T14" fmla="*/ 10 w 48"/>
                <a:gd name="T15" fmla="*/ 17 h 26"/>
                <a:gd name="T16" fmla="*/ 36 w 48"/>
                <a:gd name="T17" fmla="*/ 17 h 26"/>
                <a:gd name="T18" fmla="*/ 36 w 48"/>
                <a:gd name="T19" fmla="*/ 9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26">
                  <a:moveTo>
                    <a:pt x="47" y="9"/>
                  </a:moveTo>
                  <a:lnTo>
                    <a:pt x="30" y="9"/>
                  </a:lnTo>
                  <a:lnTo>
                    <a:pt x="28" y="2"/>
                  </a:lnTo>
                  <a:lnTo>
                    <a:pt x="4" y="0"/>
                  </a:lnTo>
                  <a:lnTo>
                    <a:pt x="0" y="2"/>
                  </a:lnTo>
                  <a:lnTo>
                    <a:pt x="0" y="23"/>
                  </a:lnTo>
                  <a:lnTo>
                    <a:pt x="3" y="25"/>
                  </a:lnTo>
                  <a:lnTo>
                    <a:pt x="12" y="17"/>
                  </a:lnTo>
                  <a:lnTo>
                    <a:pt x="47" y="17"/>
                  </a:lnTo>
                  <a:lnTo>
                    <a:pt x="47" y="9"/>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33" name="Freeform 497"/>
            <p:cNvSpPr>
              <a:spLocks/>
            </p:cNvSpPr>
            <p:nvPr/>
          </p:nvSpPr>
          <p:spPr bwMode="auto">
            <a:xfrm>
              <a:off x="1596" y="2539"/>
              <a:ext cx="48" cy="32"/>
            </a:xfrm>
            <a:custGeom>
              <a:avLst/>
              <a:gdLst>
                <a:gd name="T0" fmla="*/ 42 w 54"/>
                <a:gd name="T1" fmla="*/ 11 h 32"/>
                <a:gd name="T2" fmla="*/ 27 w 54"/>
                <a:gd name="T3" fmla="*/ 11 h 32"/>
                <a:gd name="T4" fmla="*/ 25 w 54"/>
                <a:gd name="T5" fmla="*/ 3 h 32"/>
                <a:gd name="T6" fmla="*/ 4 w 54"/>
                <a:gd name="T7" fmla="*/ 0 h 32"/>
                <a:gd name="T8" fmla="*/ 0 w 54"/>
                <a:gd name="T9" fmla="*/ 3 h 32"/>
                <a:gd name="T10" fmla="*/ 0 w 54"/>
                <a:gd name="T11" fmla="*/ 29 h 32"/>
                <a:gd name="T12" fmla="*/ 3 w 54"/>
                <a:gd name="T13" fmla="*/ 31 h 32"/>
                <a:gd name="T14" fmla="*/ 11 w 54"/>
                <a:gd name="T15" fmla="*/ 21 h 32"/>
                <a:gd name="T16" fmla="*/ 42 w 54"/>
                <a:gd name="T17" fmla="*/ 21 h 32"/>
                <a:gd name="T18" fmla="*/ 42 w 54"/>
                <a:gd name="T19" fmla="*/ 1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32">
                  <a:moveTo>
                    <a:pt x="53" y="11"/>
                  </a:moveTo>
                  <a:lnTo>
                    <a:pt x="34" y="11"/>
                  </a:lnTo>
                  <a:lnTo>
                    <a:pt x="32" y="3"/>
                  </a:lnTo>
                  <a:lnTo>
                    <a:pt x="5" y="0"/>
                  </a:lnTo>
                  <a:lnTo>
                    <a:pt x="0" y="3"/>
                  </a:lnTo>
                  <a:lnTo>
                    <a:pt x="0" y="29"/>
                  </a:lnTo>
                  <a:lnTo>
                    <a:pt x="3" y="31"/>
                  </a:lnTo>
                  <a:lnTo>
                    <a:pt x="13" y="21"/>
                  </a:lnTo>
                  <a:lnTo>
                    <a:pt x="53" y="21"/>
                  </a:lnTo>
                  <a:lnTo>
                    <a:pt x="53" y="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34" name="Freeform 498"/>
            <p:cNvSpPr>
              <a:spLocks/>
            </p:cNvSpPr>
            <p:nvPr/>
          </p:nvSpPr>
          <p:spPr bwMode="auto">
            <a:xfrm>
              <a:off x="1661" y="2553"/>
              <a:ext cx="16" cy="10"/>
            </a:xfrm>
            <a:custGeom>
              <a:avLst/>
              <a:gdLst>
                <a:gd name="T0" fmla="*/ 13 w 19"/>
                <a:gd name="T1" fmla="*/ 4 h 10"/>
                <a:gd name="T2" fmla="*/ 8 w 19"/>
                <a:gd name="T3" fmla="*/ 0 h 10"/>
                <a:gd name="T4" fmla="*/ 3 w 19"/>
                <a:gd name="T5" fmla="*/ 0 h 10"/>
                <a:gd name="T6" fmla="*/ 0 w 19"/>
                <a:gd name="T7" fmla="*/ 4 h 10"/>
                <a:gd name="T8" fmla="*/ 0 w 19"/>
                <a:gd name="T9" fmla="*/ 7 h 10"/>
                <a:gd name="T10" fmla="*/ 12 w 19"/>
                <a:gd name="T11" fmla="*/ 9 h 10"/>
                <a:gd name="T12" fmla="*/ 13 w 19"/>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18" y="4"/>
                  </a:moveTo>
                  <a:lnTo>
                    <a:pt x="12" y="0"/>
                  </a:lnTo>
                  <a:lnTo>
                    <a:pt x="5" y="0"/>
                  </a:lnTo>
                  <a:lnTo>
                    <a:pt x="0" y="4"/>
                  </a:lnTo>
                  <a:lnTo>
                    <a:pt x="0" y="7"/>
                  </a:lnTo>
                  <a:lnTo>
                    <a:pt x="17" y="9"/>
                  </a:lnTo>
                  <a:lnTo>
                    <a:pt x="18" y="4"/>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35" name="Freeform 499"/>
            <p:cNvSpPr>
              <a:spLocks/>
            </p:cNvSpPr>
            <p:nvPr/>
          </p:nvSpPr>
          <p:spPr bwMode="auto">
            <a:xfrm>
              <a:off x="1661" y="2553"/>
              <a:ext cx="22" cy="16"/>
            </a:xfrm>
            <a:custGeom>
              <a:avLst/>
              <a:gdLst>
                <a:gd name="T0" fmla="*/ 18 w 25"/>
                <a:gd name="T1" fmla="*/ 7 h 16"/>
                <a:gd name="T2" fmla="*/ 12 w 25"/>
                <a:gd name="T3" fmla="*/ 0 h 16"/>
                <a:gd name="T4" fmla="*/ 4 w 25"/>
                <a:gd name="T5" fmla="*/ 0 h 16"/>
                <a:gd name="T6" fmla="*/ 0 w 25"/>
                <a:gd name="T7" fmla="*/ 7 h 16"/>
                <a:gd name="T8" fmla="*/ 0 w 25"/>
                <a:gd name="T9" fmla="*/ 12 h 16"/>
                <a:gd name="T10" fmla="*/ 17 w 25"/>
                <a:gd name="T11" fmla="*/ 15 h 16"/>
                <a:gd name="T12" fmla="*/ 18 w 25"/>
                <a:gd name="T13" fmla="*/ 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6">
                  <a:moveTo>
                    <a:pt x="24" y="7"/>
                  </a:moveTo>
                  <a:lnTo>
                    <a:pt x="16" y="0"/>
                  </a:lnTo>
                  <a:lnTo>
                    <a:pt x="6" y="0"/>
                  </a:lnTo>
                  <a:lnTo>
                    <a:pt x="0" y="7"/>
                  </a:lnTo>
                  <a:lnTo>
                    <a:pt x="0" y="12"/>
                  </a:lnTo>
                  <a:lnTo>
                    <a:pt x="22" y="15"/>
                  </a:lnTo>
                  <a:lnTo>
                    <a:pt x="24" y="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36" name="Freeform 500"/>
            <p:cNvSpPr>
              <a:spLocks/>
            </p:cNvSpPr>
            <p:nvPr/>
          </p:nvSpPr>
          <p:spPr bwMode="auto">
            <a:xfrm>
              <a:off x="1505" y="2565"/>
              <a:ext cx="23" cy="9"/>
            </a:xfrm>
            <a:custGeom>
              <a:avLst/>
              <a:gdLst>
                <a:gd name="T0" fmla="*/ 19 w 26"/>
                <a:gd name="T1" fmla="*/ 2 h 9"/>
                <a:gd name="T2" fmla="*/ 15 w 26"/>
                <a:gd name="T3" fmla="*/ 0 h 9"/>
                <a:gd name="T4" fmla="*/ 4 w 26"/>
                <a:gd name="T5" fmla="*/ 0 h 9"/>
                <a:gd name="T6" fmla="*/ 0 w 26"/>
                <a:gd name="T7" fmla="*/ 2 h 9"/>
                <a:gd name="T8" fmla="*/ 8 w 26"/>
                <a:gd name="T9" fmla="*/ 8 h 9"/>
                <a:gd name="T10" fmla="*/ 19 w 26"/>
                <a:gd name="T11" fmla="*/ 3 h 9"/>
                <a:gd name="T12" fmla="*/ 19 w 26"/>
                <a:gd name="T13" fmla="*/ 2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9">
                  <a:moveTo>
                    <a:pt x="25" y="2"/>
                  </a:moveTo>
                  <a:lnTo>
                    <a:pt x="19" y="0"/>
                  </a:lnTo>
                  <a:lnTo>
                    <a:pt x="4" y="0"/>
                  </a:lnTo>
                  <a:lnTo>
                    <a:pt x="0" y="2"/>
                  </a:lnTo>
                  <a:lnTo>
                    <a:pt x="10" y="8"/>
                  </a:lnTo>
                  <a:lnTo>
                    <a:pt x="25" y="3"/>
                  </a:lnTo>
                  <a:lnTo>
                    <a:pt x="25" y="2"/>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37" name="Freeform 501"/>
            <p:cNvSpPr>
              <a:spLocks/>
            </p:cNvSpPr>
            <p:nvPr/>
          </p:nvSpPr>
          <p:spPr bwMode="auto">
            <a:xfrm>
              <a:off x="1505" y="2565"/>
              <a:ext cx="28" cy="15"/>
            </a:xfrm>
            <a:custGeom>
              <a:avLst/>
              <a:gdLst>
                <a:gd name="T0" fmla="*/ 24 w 32"/>
                <a:gd name="T1" fmla="*/ 3 h 15"/>
                <a:gd name="T2" fmla="*/ 18 w 32"/>
                <a:gd name="T3" fmla="*/ 0 h 15"/>
                <a:gd name="T4" fmla="*/ 4 w 32"/>
                <a:gd name="T5" fmla="*/ 0 h 15"/>
                <a:gd name="T6" fmla="*/ 0 w 32"/>
                <a:gd name="T7" fmla="*/ 3 h 15"/>
                <a:gd name="T8" fmla="*/ 10 w 32"/>
                <a:gd name="T9" fmla="*/ 14 h 15"/>
                <a:gd name="T10" fmla="*/ 24 w 32"/>
                <a:gd name="T11" fmla="*/ 5 h 15"/>
                <a:gd name="T12" fmla="*/ 24 w 32"/>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5">
                  <a:moveTo>
                    <a:pt x="31" y="3"/>
                  </a:moveTo>
                  <a:lnTo>
                    <a:pt x="23" y="0"/>
                  </a:lnTo>
                  <a:lnTo>
                    <a:pt x="5" y="0"/>
                  </a:lnTo>
                  <a:lnTo>
                    <a:pt x="0" y="3"/>
                  </a:lnTo>
                  <a:lnTo>
                    <a:pt x="13" y="14"/>
                  </a:lnTo>
                  <a:lnTo>
                    <a:pt x="31" y="5"/>
                  </a:lnTo>
                  <a:lnTo>
                    <a:pt x="31"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38" name="Freeform 502"/>
            <p:cNvSpPr>
              <a:spLocks/>
            </p:cNvSpPr>
            <p:nvPr/>
          </p:nvSpPr>
          <p:spPr bwMode="auto">
            <a:xfrm>
              <a:off x="1733" y="2558"/>
              <a:ext cx="17" cy="10"/>
            </a:xfrm>
            <a:custGeom>
              <a:avLst/>
              <a:gdLst>
                <a:gd name="T0" fmla="*/ 6 w 19"/>
                <a:gd name="T1" fmla="*/ 0 h 10"/>
                <a:gd name="T2" fmla="*/ 6 w 19"/>
                <a:gd name="T3" fmla="*/ 4 h 10"/>
                <a:gd name="T4" fmla="*/ 0 w 19"/>
                <a:gd name="T5" fmla="*/ 0 h 10"/>
                <a:gd name="T6" fmla="*/ 0 w 19"/>
                <a:gd name="T7" fmla="*/ 9 h 10"/>
                <a:gd name="T8" fmla="*/ 6 w 19"/>
                <a:gd name="T9" fmla="*/ 7 h 10"/>
                <a:gd name="T10" fmla="*/ 14 w 19"/>
                <a:gd name="T11" fmla="*/ 9 h 10"/>
                <a:gd name="T12" fmla="*/ 6 w 19"/>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8" y="0"/>
                  </a:moveTo>
                  <a:lnTo>
                    <a:pt x="8" y="4"/>
                  </a:lnTo>
                  <a:lnTo>
                    <a:pt x="0" y="0"/>
                  </a:lnTo>
                  <a:lnTo>
                    <a:pt x="0" y="9"/>
                  </a:lnTo>
                  <a:lnTo>
                    <a:pt x="8" y="7"/>
                  </a:lnTo>
                  <a:lnTo>
                    <a:pt x="18" y="9"/>
                  </a:lnTo>
                  <a:lnTo>
                    <a:pt x="8" y="0"/>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39" name="Freeform 503"/>
            <p:cNvSpPr>
              <a:spLocks/>
            </p:cNvSpPr>
            <p:nvPr/>
          </p:nvSpPr>
          <p:spPr bwMode="auto">
            <a:xfrm>
              <a:off x="1733" y="2558"/>
              <a:ext cx="23" cy="16"/>
            </a:xfrm>
            <a:custGeom>
              <a:avLst/>
              <a:gdLst>
                <a:gd name="T0" fmla="*/ 8 w 25"/>
                <a:gd name="T1" fmla="*/ 0 h 16"/>
                <a:gd name="T2" fmla="*/ 8 w 25"/>
                <a:gd name="T3" fmla="*/ 7 h 16"/>
                <a:gd name="T4" fmla="*/ 0 w 25"/>
                <a:gd name="T5" fmla="*/ 0 h 16"/>
                <a:gd name="T6" fmla="*/ 0 w 25"/>
                <a:gd name="T7" fmla="*/ 15 h 16"/>
                <a:gd name="T8" fmla="*/ 8 w 25"/>
                <a:gd name="T9" fmla="*/ 12 h 16"/>
                <a:gd name="T10" fmla="*/ 20 w 25"/>
                <a:gd name="T11" fmla="*/ 15 h 16"/>
                <a:gd name="T12" fmla="*/ 8 w 25"/>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6">
                  <a:moveTo>
                    <a:pt x="10" y="0"/>
                  </a:moveTo>
                  <a:lnTo>
                    <a:pt x="10" y="7"/>
                  </a:lnTo>
                  <a:lnTo>
                    <a:pt x="0" y="0"/>
                  </a:lnTo>
                  <a:lnTo>
                    <a:pt x="0" y="15"/>
                  </a:lnTo>
                  <a:lnTo>
                    <a:pt x="10" y="12"/>
                  </a:lnTo>
                  <a:lnTo>
                    <a:pt x="24" y="15"/>
                  </a:lnTo>
                  <a:lnTo>
                    <a:pt x="1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40" name="Freeform 504"/>
            <p:cNvSpPr>
              <a:spLocks/>
            </p:cNvSpPr>
            <p:nvPr/>
          </p:nvSpPr>
          <p:spPr bwMode="auto">
            <a:xfrm>
              <a:off x="1749" y="2599"/>
              <a:ext cx="3" cy="11"/>
            </a:xfrm>
            <a:custGeom>
              <a:avLst/>
              <a:gdLst>
                <a:gd name="T0" fmla="*/ 2 w 3"/>
                <a:gd name="T1" fmla="*/ 2 h 11"/>
                <a:gd name="T2" fmla="*/ 0 w 3"/>
                <a:gd name="T3" fmla="*/ 0 h 11"/>
                <a:gd name="T4" fmla="*/ 2 w 3"/>
                <a:gd name="T5" fmla="*/ 10 h 11"/>
                <a:gd name="T6" fmla="*/ 2 w 3"/>
                <a:gd name="T7" fmla="*/ 10 h 11"/>
                <a:gd name="T8" fmla="*/ 2 w 3"/>
                <a:gd name="T9" fmla="*/ 2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1">
                  <a:moveTo>
                    <a:pt x="2" y="2"/>
                  </a:moveTo>
                  <a:lnTo>
                    <a:pt x="0" y="0"/>
                  </a:lnTo>
                  <a:lnTo>
                    <a:pt x="2" y="10"/>
                  </a:lnTo>
                  <a:lnTo>
                    <a:pt x="2" y="2"/>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41" name="Freeform 505"/>
            <p:cNvSpPr>
              <a:spLocks/>
            </p:cNvSpPr>
            <p:nvPr/>
          </p:nvSpPr>
          <p:spPr bwMode="auto">
            <a:xfrm>
              <a:off x="1749" y="2599"/>
              <a:ext cx="8" cy="17"/>
            </a:xfrm>
            <a:custGeom>
              <a:avLst/>
              <a:gdLst>
                <a:gd name="T0" fmla="*/ 6 w 9"/>
                <a:gd name="T1" fmla="*/ 3 h 17"/>
                <a:gd name="T2" fmla="*/ 0 w 9"/>
                <a:gd name="T3" fmla="*/ 0 h 17"/>
                <a:gd name="T4" fmla="*/ 4 w 9"/>
                <a:gd name="T5" fmla="*/ 16 h 17"/>
                <a:gd name="T6" fmla="*/ 6 w 9"/>
                <a:gd name="T7" fmla="*/ 16 h 17"/>
                <a:gd name="T8" fmla="*/ 6 w 9"/>
                <a:gd name="T9" fmla="*/ 3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7">
                  <a:moveTo>
                    <a:pt x="8" y="3"/>
                  </a:moveTo>
                  <a:lnTo>
                    <a:pt x="0" y="0"/>
                  </a:lnTo>
                  <a:lnTo>
                    <a:pt x="6" y="16"/>
                  </a:lnTo>
                  <a:lnTo>
                    <a:pt x="8" y="16"/>
                  </a:lnTo>
                  <a:lnTo>
                    <a:pt x="8"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42" name="Freeform 506"/>
            <p:cNvSpPr>
              <a:spLocks/>
            </p:cNvSpPr>
            <p:nvPr/>
          </p:nvSpPr>
          <p:spPr bwMode="auto">
            <a:xfrm>
              <a:off x="1733" y="2681"/>
              <a:ext cx="19" cy="13"/>
            </a:xfrm>
            <a:custGeom>
              <a:avLst/>
              <a:gdLst>
                <a:gd name="T0" fmla="*/ 16 w 21"/>
                <a:gd name="T1" fmla="*/ 0 h 13"/>
                <a:gd name="T2" fmla="*/ 0 w 21"/>
                <a:gd name="T3" fmla="*/ 1 h 13"/>
                <a:gd name="T4" fmla="*/ 12 w 21"/>
                <a:gd name="T5" fmla="*/ 7 h 13"/>
                <a:gd name="T6" fmla="*/ 6 w 21"/>
                <a:gd name="T7" fmla="*/ 7 h 13"/>
                <a:gd name="T8" fmla="*/ 16 w 21"/>
                <a:gd name="T9" fmla="*/ 12 h 13"/>
                <a:gd name="T10" fmla="*/ 16 w 21"/>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13">
                  <a:moveTo>
                    <a:pt x="20" y="0"/>
                  </a:moveTo>
                  <a:lnTo>
                    <a:pt x="0" y="1"/>
                  </a:lnTo>
                  <a:lnTo>
                    <a:pt x="14" y="7"/>
                  </a:lnTo>
                  <a:lnTo>
                    <a:pt x="8" y="7"/>
                  </a:lnTo>
                  <a:lnTo>
                    <a:pt x="20" y="12"/>
                  </a:lnTo>
                  <a:lnTo>
                    <a:pt x="20" y="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43" name="Freeform 507"/>
            <p:cNvSpPr>
              <a:spLocks/>
            </p:cNvSpPr>
            <p:nvPr/>
          </p:nvSpPr>
          <p:spPr bwMode="auto">
            <a:xfrm>
              <a:off x="1733" y="2681"/>
              <a:ext cx="24" cy="19"/>
            </a:xfrm>
            <a:custGeom>
              <a:avLst/>
              <a:gdLst>
                <a:gd name="T0" fmla="*/ 20 w 27"/>
                <a:gd name="T1" fmla="*/ 0 h 19"/>
                <a:gd name="T2" fmla="*/ 0 w 27"/>
                <a:gd name="T3" fmla="*/ 2 h 19"/>
                <a:gd name="T4" fmla="*/ 14 w 27"/>
                <a:gd name="T5" fmla="*/ 10 h 19"/>
                <a:gd name="T6" fmla="*/ 8 w 27"/>
                <a:gd name="T7" fmla="*/ 10 h 19"/>
                <a:gd name="T8" fmla="*/ 20 w 27"/>
                <a:gd name="T9" fmla="*/ 18 h 19"/>
                <a:gd name="T10" fmla="*/ 20 w 27"/>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19">
                  <a:moveTo>
                    <a:pt x="26" y="0"/>
                  </a:moveTo>
                  <a:lnTo>
                    <a:pt x="0" y="2"/>
                  </a:lnTo>
                  <a:lnTo>
                    <a:pt x="18" y="10"/>
                  </a:lnTo>
                  <a:lnTo>
                    <a:pt x="10" y="10"/>
                  </a:lnTo>
                  <a:lnTo>
                    <a:pt x="26" y="18"/>
                  </a:lnTo>
                  <a:lnTo>
                    <a:pt x="2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44" name="Freeform 508"/>
            <p:cNvSpPr>
              <a:spLocks/>
            </p:cNvSpPr>
            <p:nvPr/>
          </p:nvSpPr>
          <p:spPr bwMode="auto">
            <a:xfrm>
              <a:off x="1549" y="1637"/>
              <a:ext cx="8" cy="25"/>
            </a:xfrm>
            <a:custGeom>
              <a:avLst/>
              <a:gdLst>
                <a:gd name="T0" fmla="*/ 7 w 8"/>
                <a:gd name="T1" fmla="*/ 24 h 25"/>
                <a:gd name="T2" fmla="*/ 0 w 8"/>
                <a:gd name="T3" fmla="*/ 19 h 25"/>
                <a:gd name="T4" fmla="*/ 0 w 8"/>
                <a:gd name="T5" fmla="*/ 5 h 25"/>
                <a:gd name="T6" fmla="*/ 7 w 8"/>
                <a:gd name="T7" fmla="*/ 0 h 25"/>
                <a:gd name="T8" fmla="*/ 7 w 8"/>
                <a:gd name="T9" fmla="*/ 24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25">
                  <a:moveTo>
                    <a:pt x="7" y="24"/>
                  </a:moveTo>
                  <a:lnTo>
                    <a:pt x="0" y="19"/>
                  </a:lnTo>
                  <a:lnTo>
                    <a:pt x="0" y="5"/>
                  </a:lnTo>
                  <a:lnTo>
                    <a:pt x="7" y="0"/>
                  </a:lnTo>
                  <a:lnTo>
                    <a:pt x="7" y="2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45" name="Freeform 509"/>
            <p:cNvSpPr>
              <a:spLocks/>
            </p:cNvSpPr>
            <p:nvPr/>
          </p:nvSpPr>
          <p:spPr bwMode="auto">
            <a:xfrm>
              <a:off x="1549" y="1637"/>
              <a:ext cx="13" cy="31"/>
            </a:xfrm>
            <a:custGeom>
              <a:avLst/>
              <a:gdLst>
                <a:gd name="T0" fmla="*/ 11 w 14"/>
                <a:gd name="T1" fmla="*/ 30 h 31"/>
                <a:gd name="T2" fmla="*/ 0 w 14"/>
                <a:gd name="T3" fmla="*/ 24 h 31"/>
                <a:gd name="T4" fmla="*/ 0 w 14"/>
                <a:gd name="T5" fmla="*/ 6 h 31"/>
                <a:gd name="T6" fmla="*/ 11 w 14"/>
                <a:gd name="T7" fmla="*/ 0 h 31"/>
                <a:gd name="T8" fmla="*/ 11 w 14"/>
                <a:gd name="T9" fmla="*/ 3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31">
                  <a:moveTo>
                    <a:pt x="13" y="30"/>
                  </a:moveTo>
                  <a:lnTo>
                    <a:pt x="0" y="24"/>
                  </a:lnTo>
                  <a:lnTo>
                    <a:pt x="0" y="6"/>
                  </a:lnTo>
                  <a:lnTo>
                    <a:pt x="13" y="0"/>
                  </a:lnTo>
                  <a:lnTo>
                    <a:pt x="13" y="3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46" name="Freeform 510"/>
            <p:cNvSpPr>
              <a:spLocks/>
            </p:cNvSpPr>
            <p:nvPr/>
          </p:nvSpPr>
          <p:spPr bwMode="auto">
            <a:xfrm>
              <a:off x="1486" y="1490"/>
              <a:ext cx="49" cy="19"/>
            </a:xfrm>
            <a:custGeom>
              <a:avLst/>
              <a:gdLst>
                <a:gd name="T0" fmla="*/ 0 w 55"/>
                <a:gd name="T1" fmla="*/ 12 h 19"/>
                <a:gd name="T2" fmla="*/ 10 w 55"/>
                <a:gd name="T3" fmla="*/ 0 h 19"/>
                <a:gd name="T4" fmla="*/ 37 w 55"/>
                <a:gd name="T5" fmla="*/ 2 h 19"/>
                <a:gd name="T6" fmla="*/ 43 w 55"/>
                <a:gd name="T7" fmla="*/ 18 h 19"/>
                <a:gd name="T8" fmla="*/ 0 w 55"/>
                <a:gd name="T9" fmla="*/ 1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19">
                  <a:moveTo>
                    <a:pt x="0" y="12"/>
                  </a:moveTo>
                  <a:lnTo>
                    <a:pt x="12" y="0"/>
                  </a:lnTo>
                  <a:lnTo>
                    <a:pt x="47" y="2"/>
                  </a:lnTo>
                  <a:lnTo>
                    <a:pt x="54" y="18"/>
                  </a:lnTo>
                  <a:lnTo>
                    <a:pt x="0" y="12"/>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47" name="Freeform 511"/>
            <p:cNvSpPr>
              <a:spLocks/>
            </p:cNvSpPr>
            <p:nvPr/>
          </p:nvSpPr>
          <p:spPr bwMode="auto">
            <a:xfrm>
              <a:off x="1486" y="1490"/>
              <a:ext cx="55" cy="25"/>
            </a:xfrm>
            <a:custGeom>
              <a:avLst/>
              <a:gdLst>
                <a:gd name="T0" fmla="*/ 0 w 61"/>
                <a:gd name="T1" fmla="*/ 16 h 25"/>
                <a:gd name="T2" fmla="*/ 11 w 61"/>
                <a:gd name="T3" fmla="*/ 0 h 25"/>
                <a:gd name="T4" fmla="*/ 42 w 61"/>
                <a:gd name="T5" fmla="*/ 3 h 25"/>
                <a:gd name="T6" fmla="*/ 49 w 61"/>
                <a:gd name="T7" fmla="*/ 24 h 25"/>
                <a:gd name="T8" fmla="*/ 0 w 61"/>
                <a:gd name="T9" fmla="*/ 1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25">
                  <a:moveTo>
                    <a:pt x="0" y="16"/>
                  </a:moveTo>
                  <a:lnTo>
                    <a:pt x="13" y="0"/>
                  </a:lnTo>
                  <a:lnTo>
                    <a:pt x="52" y="3"/>
                  </a:lnTo>
                  <a:lnTo>
                    <a:pt x="60" y="24"/>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48" name="Freeform 512"/>
            <p:cNvSpPr>
              <a:spLocks/>
            </p:cNvSpPr>
            <p:nvPr/>
          </p:nvSpPr>
          <p:spPr bwMode="auto">
            <a:xfrm>
              <a:off x="4680" y="3150"/>
              <a:ext cx="37" cy="32"/>
            </a:xfrm>
            <a:custGeom>
              <a:avLst/>
              <a:gdLst>
                <a:gd name="T0" fmla="*/ 29 w 42"/>
                <a:gd name="T1" fmla="*/ 31 h 32"/>
                <a:gd name="T2" fmla="*/ 32 w 42"/>
                <a:gd name="T3" fmla="*/ 22 h 32"/>
                <a:gd name="T4" fmla="*/ 0 w 42"/>
                <a:gd name="T5" fmla="*/ 0 h 32"/>
                <a:gd name="T6" fmla="*/ 18 w 42"/>
                <a:gd name="T7" fmla="*/ 20 h 32"/>
                <a:gd name="T8" fmla="*/ 29 w 42"/>
                <a:gd name="T9" fmla="*/ 31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2">
                  <a:moveTo>
                    <a:pt x="37" y="31"/>
                  </a:moveTo>
                  <a:lnTo>
                    <a:pt x="41" y="22"/>
                  </a:lnTo>
                  <a:lnTo>
                    <a:pt x="0" y="0"/>
                  </a:lnTo>
                  <a:lnTo>
                    <a:pt x="23" y="20"/>
                  </a:lnTo>
                  <a:lnTo>
                    <a:pt x="37" y="3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49" name="Freeform 513"/>
            <p:cNvSpPr>
              <a:spLocks/>
            </p:cNvSpPr>
            <p:nvPr/>
          </p:nvSpPr>
          <p:spPr bwMode="auto">
            <a:xfrm>
              <a:off x="4680" y="3150"/>
              <a:ext cx="43" cy="38"/>
            </a:xfrm>
            <a:custGeom>
              <a:avLst/>
              <a:gdLst>
                <a:gd name="T0" fmla="*/ 34 w 48"/>
                <a:gd name="T1" fmla="*/ 37 h 38"/>
                <a:gd name="T2" fmla="*/ 38 w 48"/>
                <a:gd name="T3" fmla="*/ 26 h 38"/>
                <a:gd name="T4" fmla="*/ 0 w 48"/>
                <a:gd name="T5" fmla="*/ 0 h 38"/>
                <a:gd name="T6" fmla="*/ 21 w 48"/>
                <a:gd name="T7" fmla="*/ 24 h 38"/>
                <a:gd name="T8" fmla="*/ 34 w 48"/>
                <a:gd name="T9" fmla="*/ 37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8">
                  <a:moveTo>
                    <a:pt x="42" y="37"/>
                  </a:moveTo>
                  <a:lnTo>
                    <a:pt x="47" y="26"/>
                  </a:lnTo>
                  <a:lnTo>
                    <a:pt x="0" y="0"/>
                  </a:lnTo>
                  <a:lnTo>
                    <a:pt x="26" y="24"/>
                  </a:lnTo>
                  <a:lnTo>
                    <a:pt x="42" y="3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50" name="Freeform 514"/>
            <p:cNvSpPr>
              <a:spLocks/>
            </p:cNvSpPr>
            <p:nvPr/>
          </p:nvSpPr>
          <p:spPr bwMode="auto">
            <a:xfrm>
              <a:off x="1234" y="1585"/>
              <a:ext cx="41" cy="37"/>
            </a:xfrm>
            <a:custGeom>
              <a:avLst/>
              <a:gdLst>
                <a:gd name="T0" fmla="*/ 36 w 46"/>
                <a:gd name="T1" fmla="*/ 18 h 37"/>
                <a:gd name="T2" fmla="*/ 33 w 46"/>
                <a:gd name="T3" fmla="*/ 22 h 37"/>
                <a:gd name="T4" fmla="*/ 21 w 46"/>
                <a:gd name="T5" fmla="*/ 20 h 37"/>
                <a:gd name="T6" fmla="*/ 22 w 46"/>
                <a:gd name="T7" fmla="*/ 25 h 37"/>
                <a:gd name="T8" fmla="*/ 21 w 46"/>
                <a:gd name="T9" fmla="*/ 25 h 37"/>
                <a:gd name="T10" fmla="*/ 28 w 46"/>
                <a:gd name="T11" fmla="*/ 29 h 37"/>
                <a:gd name="T12" fmla="*/ 24 w 46"/>
                <a:gd name="T13" fmla="*/ 29 h 37"/>
                <a:gd name="T14" fmla="*/ 28 w 46"/>
                <a:gd name="T15" fmla="*/ 32 h 37"/>
                <a:gd name="T16" fmla="*/ 6 w 46"/>
                <a:gd name="T17" fmla="*/ 36 h 37"/>
                <a:gd name="T18" fmla="*/ 4 w 46"/>
                <a:gd name="T19" fmla="*/ 29 h 37"/>
                <a:gd name="T20" fmla="*/ 12 w 46"/>
                <a:gd name="T21" fmla="*/ 22 h 37"/>
                <a:gd name="T22" fmla="*/ 3 w 46"/>
                <a:gd name="T23" fmla="*/ 20 h 37"/>
                <a:gd name="T24" fmla="*/ 0 w 46"/>
                <a:gd name="T25" fmla="*/ 7 h 37"/>
                <a:gd name="T26" fmla="*/ 15 w 46"/>
                <a:gd name="T27" fmla="*/ 0 h 37"/>
                <a:gd name="T28" fmla="*/ 21 w 46"/>
                <a:gd name="T29" fmla="*/ 11 h 37"/>
                <a:gd name="T30" fmla="*/ 36 w 46"/>
                <a:gd name="T31" fmla="*/ 18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6" h="37">
                  <a:moveTo>
                    <a:pt x="45" y="18"/>
                  </a:moveTo>
                  <a:lnTo>
                    <a:pt x="42" y="22"/>
                  </a:lnTo>
                  <a:lnTo>
                    <a:pt x="26" y="20"/>
                  </a:lnTo>
                  <a:lnTo>
                    <a:pt x="28" y="25"/>
                  </a:lnTo>
                  <a:lnTo>
                    <a:pt x="26" y="25"/>
                  </a:lnTo>
                  <a:lnTo>
                    <a:pt x="35" y="29"/>
                  </a:lnTo>
                  <a:lnTo>
                    <a:pt x="30" y="29"/>
                  </a:lnTo>
                  <a:lnTo>
                    <a:pt x="35" y="32"/>
                  </a:lnTo>
                  <a:lnTo>
                    <a:pt x="8" y="36"/>
                  </a:lnTo>
                  <a:lnTo>
                    <a:pt x="5" y="29"/>
                  </a:lnTo>
                  <a:lnTo>
                    <a:pt x="15" y="22"/>
                  </a:lnTo>
                  <a:lnTo>
                    <a:pt x="3" y="20"/>
                  </a:lnTo>
                  <a:lnTo>
                    <a:pt x="0" y="7"/>
                  </a:lnTo>
                  <a:lnTo>
                    <a:pt x="19" y="0"/>
                  </a:lnTo>
                  <a:lnTo>
                    <a:pt x="26" y="11"/>
                  </a:lnTo>
                  <a:lnTo>
                    <a:pt x="45" y="1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51" name="Freeform 515"/>
            <p:cNvSpPr>
              <a:spLocks/>
            </p:cNvSpPr>
            <p:nvPr/>
          </p:nvSpPr>
          <p:spPr bwMode="auto">
            <a:xfrm>
              <a:off x="1234" y="1585"/>
              <a:ext cx="46" cy="43"/>
            </a:xfrm>
            <a:custGeom>
              <a:avLst/>
              <a:gdLst>
                <a:gd name="T0" fmla="*/ 40 w 52"/>
                <a:gd name="T1" fmla="*/ 21 h 43"/>
                <a:gd name="T2" fmla="*/ 37 w 52"/>
                <a:gd name="T3" fmla="*/ 26 h 43"/>
                <a:gd name="T4" fmla="*/ 23 w 52"/>
                <a:gd name="T5" fmla="*/ 23 h 43"/>
                <a:gd name="T6" fmla="*/ 25 w 52"/>
                <a:gd name="T7" fmla="*/ 29 h 43"/>
                <a:gd name="T8" fmla="*/ 23 w 52"/>
                <a:gd name="T9" fmla="*/ 29 h 43"/>
                <a:gd name="T10" fmla="*/ 31 w 52"/>
                <a:gd name="T11" fmla="*/ 34 h 43"/>
                <a:gd name="T12" fmla="*/ 27 w 52"/>
                <a:gd name="T13" fmla="*/ 34 h 43"/>
                <a:gd name="T14" fmla="*/ 31 w 52"/>
                <a:gd name="T15" fmla="*/ 37 h 43"/>
                <a:gd name="T16" fmla="*/ 7 w 52"/>
                <a:gd name="T17" fmla="*/ 42 h 43"/>
                <a:gd name="T18" fmla="*/ 4 w 52"/>
                <a:gd name="T19" fmla="*/ 34 h 43"/>
                <a:gd name="T20" fmla="*/ 13 w 52"/>
                <a:gd name="T21" fmla="*/ 26 h 43"/>
                <a:gd name="T22" fmla="*/ 3 w 52"/>
                <a:gd name="T23" fmla="*/ 23 h 43"/>
                <a:gd name="T24" fmla="*/ 0 w 52"/>
                <a:gd name="T25" fmla="*/ 8 h 43"/>
                <a:gd name="T26" fmla="*/ 17 w 52"/>
                <a:gd name="T27" fmla="*/ 0 h 43"/>
                <a:gd name="T28" fmla="*/ 23 w 52"/>
                <a:gd name="T29" fmla="*/ 13 h 43"/>
                <a:gd name="T30" fmla="*/ 40 w 52"/>
                <a:gd name="T31" fmla="*/ 21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43">
                  <a:moveTo>
                    <a:pt x="51" y="21"/>
                  </a:moveTo>
                  <a:lnTo>
                    <a:pt x="48" y="26"/>
                  </a:lnTo>
                  <a:lnTo>
                    <a:pt x="29" y="23"/>
                  </a:lnTo>
                  <a:lnTo>
                    <a:pt x="32" y="29"/>
                  </a:lnTo>
                  <a:lnTo>
                    <a:pt x="29" y="29"/>
                  </a:lnTo>
                  <a:lnTo>
                    <a:pt x="40" y="34"/>
                  </a:lnTo>
                  <a:lnTo>
                    <a:pt x="34" y="34"/>
                  </a:lnTo>
                  <a:lnTo>
                    <a:pt x="40" y="37"/>
                  </a:lnTo>
                  <a:lnTo>
                    <a:pt x="9" y="42"/>
                  </a:lnTo>
                  <a:lnTo>
                    <a:pt x="6" y="34"/>
                  </a:lnTo>
                  <a:lnTo>
                    <a:pt x="17" y="26"/>
                  </a:lnTo>
                  <a:lnTo>
                    <a:pt x="3" y="23"/>
                  </a:lnTo>
                  <a:lnTo>
                    <a:pt x="0" y="8"/>
                  </a:lnTo>
                  <a:lnTo>
                    <a:pt x="22" y="0"/>
                  </a:lnTo>
                  <a:lnTo>
                    <a:pt x="29" y="13"/>
                  </a:lnTo>
                  <a:lnTo>
                    <a:pt x="51"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52" name="Freeform 516"/>
            <p:cNvSpPr>
              <a:spLocks/>
            </p:cNvSpPr>
            <p:nvPr/>
          </p:nvSpPr>
          <p:spPr bwMode="auto">
            <a:xfrm>
              <a:off x="1815" y="1585"/>
              <a:ext cx="38" cy="24"/>
            </a:xfrm>
            <a:custGeom>
              <a:avLst/>
              <a:gdLst>
                <a:gd name="T0" fmla="*/ 4 w 42"/>
                <a:gd name="T1" fmla="*/ 14 h 24"/>
                <a:gd name="T2" fmla="*/ 0 w 42"/>
                <a:gd name="T3" fmla="*/ 6 h 24"/>
                <a:gd name="T4" fmla="*/ 0 w 42"/>
                <a:gd name="T5" fmla="*/ 2 h 24"/>
                <a:gd name="T6" fmla="*/ 5 w 42"/>
                <a:gd name="T7" fmla="*/ 0 h 24"/>
                <a:gd name="T8" fmla="*/ 28 w 42"/>
                <a:gd name="T9" fmla="*/ 13 h 24"/>
                <a:gd name="T10" fmla="*/ 33 w 42"/>
                <a:gd name="T11" fmla="*/ 23 h 24"/>
                <a:gd name="T12" fmla="*/ 28 w 42"/>
                <a:gd name="T13" fmla="*/ 23 h 24"/>
                <a:gd name="T14" fmla="*/ 28 w 42"/>
                <a:gd name="T15" fmla="*/ 21 h 24"/>
                <a:gd name="T16" fmla="*/ 22 w 42"/>
                <a:gd name="T17" fmla="*/ 21 h 24"/>
                <a:gd name="T18" fmla="*/ 16 w 42"/>
                <a:gd name="T19" fmla="*/ 23 h 24"/>
                <a:gd name="T20" fmla="*/ 13 w 42"/>
                <a:gd name="T21" fmla="*/ 23 h 24"/>
                <a:gd name="T22" fmla="*/ 11 w 42"/>
                <a:gd name="T23" fmla="*/ 17 h 24"/>
                <a:gd name="T24" fmla="*/ 4 w 42"/>
                <a:gd name="T25" fmla="*/ 14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24">
                  <a:moveTo>
                    <a:pt x="4" y="14"/>
                  </a:moveTo>
                  <a:lnTo>
                    <a:pt x="0" y="6"/>
                  </a:lnTo>
                  <a:lnTo>
                    <a:pt x="0" y="2"/>
                  </a:lnTo>
                  <a:lnTo>
                    <a:pt x="7" y="0"/>
                  </a:lnTo>
                  <a:lnTo>
                    <a:pt x="34" y="13"/>
                  </a:lnTo>
                  <a:lnTo>
                    <a:pt x="41" y="23"/>
                  </a:lnTo>
                  <a:lnTo>
                    <a:pt x="34" y="23"/>
                  </a:lnTo>
                  <a:lnTo>
                    <a:pt x="34" y="21"/>
                  </a:lnTo>
                  <a:lnTo>
                    <a:pt x="27" y="21"/>
                  </a:lnTo>
                  <a:lnTo>
                    <a:pt x="20" y="23"/>
                  </a:lnTo>
                  <a:lnTo>
                    <a:pt x="16" y="23"/>
                  </a:lnTo>
                  <a:lnTo>
                    <a:pt x="13" y="17"/>
                  </a:lnTo>
                  <a:lnTo>
                    <a:pt x="4" y="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53" name="Freeform 517"/>
            <p:cNvSpPr>
              <a:spLocks/>
            </p:cNvSpPr>
            <p:nvPr/>
          </p:nvSpPr>
          <p:spPr bwMode="auto">
            <a:xfrm>
              <a:off x="1815" y="1585"/>
              <a:ext cx="43" cy="30"/>
            </a:xfrm>
            <a:custGeom>
              <a:avLst/>
              <a:gdLst>
                <a:gd name="T0" fmla="*/ 4 w 48"/>
                <a:gd name="T1" fmla="*/ 18 h 30"/>
                <a:gd name="T2" fmla="*/ 0 w 48"/>
                <a:gd name="T3" fmla="*/ 8 h 30"/>
                <a:gd name="T4" fmla="*/ 0 w 48"/>
                <a:gd name="T5" fmla="*/ 3 h 30"/>
                <a:gd name="T6" fmla="*/ 6 w 48"/>
                <a:gd name="T7" fmla="*/ 0 h 30"/>
                <a:gd name="T8" fmla="*/ 31 w 48"/>
                <a:gd name="T9" fmla="*/ 16 h 30"/>
                <a:gd name="T10" fmla="*/ 38 w 48"/>
                <a:gd name="T11" fmla="*/ 29 h 30"/>
                <a:gd name="T12" fmla="*/ 31 w 48"/>
                <a:gd name="T13" fmla="*/ 29 h 30"/>
                <a:gd name="T14" fmla="*/ 31 w 48"/>
                <a:gd name="T15" fmla="*/ 26 h 30"/>
                <a:gd name="T16" fmla="*/ 25 w 48"/>
                <a:gd name="T17" fmla="*/ 26 h 30"/>
                <a:gd name="T18" fmla="*/ 19 w 48"/>
                <a:gd name="T19" fmla="*/ 29 h 30"/>
                <a:gd name="T20" fmla="*/ 14 w 48"/>
                <a:gd name="T21" fmla="*/ 29 h 30"/>
                <a:gd name="T22" fmla="*/ 12 w 48"/>
                <a:gd name="T23" fmla="*/ 21 h 30"/>
                <a:gd name="T24" fmla="*/ 4 w 48"/>
                <a:gd name="T25" fmla="*/ 18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30">
                  <a:moveTo>
                    <a:pt x="5" y="18"/>
                  </a:moveTo>
                  <a:lnTo>
                    <a:pt x="0" y="8"/>
                  </a:lnTo>
                  <a:lnTo>
                    <a:pt x="0" y="3"/>
                  </a:lnTo>
                  <a:lnTo>
                    <a:pt x="8" y="0"/>
                  </a:lnTo>
                  <a:lnTo>
                    <a:pt x="39" y="16"/>
                  </a:lnTo>
                  <a:lnTo>
                    <a:pt x="47" y="29"/>
                  </a:lnTo>
                  <a:lnTo>
                    <a:pt x="39" y="29"/>
                  </a:lnTo>
                  <a:lnTo>
                    <a:pt x="39" y="26"/>
                  </a:lnTo>
                  <a:lnTo>
                    <a:pt x="31" y="26"/>
                  </a:lnTo>
                  <a:lnTo>
                    <a:pt x="23" y="29"/>
                  </a:lnTo>
                  <a:lnTo>
                    <a:pt x="18" y="29"/>
                  </a:lnTo>
                  <a:lnTo>
                    <a:pt x="15" y="21"/>
                  </a:lnTo>
                  <a:lnTo>
                    <a:pt x="5"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54" name="Freeform 518"/>
            <p:cNvSpPr>
              <a:spLocks/>
            </p:cNvSpPr>
            <p:nvPr/>
          </p:nvSpPr>
          <p:spPr bwMode="auto">
            <a:xfrm>
              <a:off x="4857" y="1559"/>
              <a:ext cx="33" cy="10"/>
            </a:xfrm>
            <a:custGeom>
              <a:avLst/>
              <a:gdLst>
                <a:gd name="T0" fmla="*/ 0 w 37"/>
                <a:gd name="T1" fmla="*/ 9 h 10"/>
                <a:gd name="T2" fmla="*/ 14 w 37"/>
                <a:gd name="T3" fmla="*/ 1 h 10"/>
                <a:gd name="T4" fmla="*/ 29 w 37"/>
                <a:gd name="T5" fmla="*/ 0 h 10"/>
                <a:gd name="T6" fmla="*/ 23 w 37"/>
                <a:gd name="T7" fmla="*/ 6 h 10"/>
                <a:gd name="T8" fmla="*/ 0 w 37"/>
                <a:gd name="T9" fmla="*/ 9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0">
                  <a:moveTo>
                    <a:pt x="0" y="9"/>
                  </a:moveTo>
                  <a:lnTo>
                    <a:pt x="18" y="1"/>
                  </a:lnTo>
                  <a:lnTo>
                    <a:pt x="36" y="0"/>
                  </a:lnTo>
                  <a:lnTo>
                    <a:pt x="29" y="6"/>
                  </a:lnTo>
                  <a:lnTo>
                    <a:pt x="0" y="9"/>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55" name="Freeform 519"/>
            <p:cNvSpPr>
              <a:spLocks/>
            </p:cNvSpPr>
            <p:nvPr/>
          </p:nvSpPr>
          <p:spPr bwMode="auto">
            <a:xfrm>
              <a:off x="4857" y="1559"/>
              <a:ext cx="38" cy="16"/>
            </a:xfrm>
            <a:custGeom>
              <a:avLst/>
              <a:gdLst>
                <a:gd name="T0" fmla="*/ 0 w 43"/>
                <a:gd name="T1" fmla="*/ 15 h 16"/>
                <a:gd name="T2" fmla="*/ 17 w 43"/>
                <a:gd name="T3" fmla="*/ 2 h 16"/>
                <a:gd name="T4" fmla="*/ 33 w 43"/>
                <a:gd name="T5" fmla="*/ 0 h 16"/>
                <a:gd name="T6" fmla="*/ 27 w 43"/>
                <a:gd name="T7" fmla="*/ 10 h 16"/>
                <a:gd name="T8" fmla="*/ 0 w 43"/>
                <a:gd name="T9" fmla="*/ 1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6">
                  <a:moveTo>
                    <a:pt x="0" y="15"/>
                  </a:moveTo>
                  <a:lnTo>
                    <a:pt x="21" y="2"/>
                  </a:lnTo>
                  <a:lnTo>
                    <a:pt x="42" y="0"/>
                  </a:lnTo>
                  <a:lnTo>
                    <a:pt x="34" y="10"/>
                  </a:lnTo>
                  <a:lnTo>
                    <a:pt x="0"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56" name="Freeform 520"/>
            <p:cNvSpPr>
              <a:spLocks/>
            </p:cNvSpPr>
            <p:nvPr/>
          </p:nvSpPr>
          <p:spPr bwMode="auto">
            <a:xfrm>
              <a:off x="3225" y="2167"/>
              <a:ext cx="182" cy="128"/>
            </a:xfrm>
            <a:custGeom>
              <a:avLst/>
              <a:gdLst>
                <a:gd name="T0" fmla="*/ 0 w 205"/>
                <a:gd name="T1" fmla="*/ 12 h 128"/>
                <a:gd name="T2" fmla="*/ 3 w 205"/>
                <a:gd name="T3" fmla="*/ 28 h 128"/>
                <a:gd name="T4" fmla="*/ 11 w 205"/>
                <a:gd name="T5" fmla="*/ 15 h 128"/>
                <a:gd name="T6" fmla="*/ 25 w 205"/>
                <a:gd name="T7" fmla="*/ 31 h 128"/>
                <a:gd name="T8" fmla="*/ 18 w 205"/>
                <a:gd name="T9" fmla="*/ 37 h 128"/>
                <a:gd name="T10" fmla="*/ 4 w 205"/>
                <a:gd name="T11" fmla="*/ 31 h 128"/>
                <a:gd name="T12" fmla="*/ 3 w 205"/>
                <a:gd name="T13" fmla="*/ 50 h 128"/>
                <a:gd name="T14" fmla="*/ 13 w 205"/>
                <a:gd name="T15" fmla="*/ 53 h 128"/>
                <a:gd name="T16" fmla="*/ 9 w 205"/>
                <a:gd name="T17" fmla="*/ 60 h 128"/>
                <a:gd name="T18" fmla="*/ 16 w 205"/>
                <a:gd name="T19" fmla="*/ 65 h 128"/>
                <a:gd name="T20" fmla="*/ 13 w 205"/>
                <a:gd name="T21" fmla="*/ 90 h 128"/>
                <a:gd name="T22" fmla="*/ 48 w 205"/>
                <a:gd name="T23" fmla="*/ 75 h 128"/>
                <a:gd name="T24" fmla="*/ 96 w 205"/>
                <a:gd name="T25" fmla="*/ 103 h 128"/>
                <a:gd name="T26" fmla="*/ 99 w 205"/>
                <a:gd name="T27" fmla="*/ 117 h 128"/>
                <a:gd name="T28" fmla="*/ 115 w 205"/>
                <a:gd name="T29" fmla="*/ 127 h 128"/>
                <a:gd name="T30" fmla="*/ 138 w 205"/>
                <a:gd name="T31" fmla="*/ 95 h 128"/>
                <a:gd name="T32" fmla="*/ 161 w 205"/>
                <a:gd name="T33" fmla="*/ 95 h 128"/>
                <a:gd name="T34" fmla="*/ 161 w 205"/>
                <a:gd name="T35" fmla="*/ 85 h 128"/>
                <a:gd name="T36" fmla="*/ 141 w 205"/>
                <a:gd name="T37" fmla="*/ 77 h 128"/>
                <a:gd name="T38" fmla="*/ 115 w 205"/>
                <a:gd name="T39" fmla="*/ 57 h 128"/>
                <a:gd name="T40" fmla="*/ 102 w 205"/>
                <a:gd name="T41" fmla="*/ 25 h 128"/>
                <a:gd name="T42" fmla="*/ 95 w 205"/>
                <a:gd name="T43" fmla="*/ 22 h 128"/>
                <a:gd name="T44" fmla="*/ 83 w 205"/>
                <a:gd name="T45" fmla="*/ 31 h 128"/>
                <a:gd name="T46" fmla="*/ 81 w 205"/>
                <a:gd name="T47" fmla="*/ 10 h 128"/>
                <a:gd name="T48" fmla="*/ 67 w 205"/>
                <a:gd name="T49" fmla="*/ 0 h 128"/>
                <a:gd name="T50" fmla="*/ 51 w 205"/>
                <a:gd name="T51" fmla="*/ 12 h 128"/>
                <a:gd name="T52" fmla="*/ 51 w 205"/>
                <a:gd name="T53" fmla="*/ 20 h 128"/>
                <a:gd name="T54" fmla="*/ 42 w 205"/>
                <a:gd name="T55" fmla="*/ 22 h 128"/>
                <a:gd name="T56" fmla="*/ 37 w 205"/>
                <a:gd name="T57" fmla="*/ 20 h 128"/>
                <a:gd name="T58" fmla="*/ 25 w 205"/>
                <a:gd name="T59" fmla="*/ 5 h 128"/>
                <a:gd name="T60" fmla="*/ 0 w 205"/>
                <a:gd name="T61" fmla="*/ 12 h 1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5" h="128">
                  <a:moveTo>
                    <a:pt x="0" y="12"/>
                  </a:moveTo>
                  <a:lnTo>
                    <a:pt x="3" y="28"/>
                  </a:lnTo>
                  <a:lnTo>
                    <a:pt x="13" y="15"/>
                  </a:lnTo>
                  <a:lnTo>
                    <a:pt x="31" y="31"/>
                  </a:lnTo>
                  <a:lnTo>
                    <a:pt x="23" y="37"/>
                  </a:lnTo>
                  <a:lnTo>
                    <a:pt x="6" y="31"/>
                  </a:lnTo>
                  <a:lnTo>
                    <a:pt x="3" y="50"/>
                  </a:lnTo>
                  <a:lnTo>
                    <a:pt x="17" y="53"/>
                  </a:lnTo>
                  <a:lnTo>
                    <a:pt x="11" y="60"/>
                  </a:lnTo>
                  <a:lnTo>
                    <a:pt x="20" y="65"/>
                  </a:lnTo>
                  <a:lnTo>
                    <a:pt x="17" y="90"/>
                  </a:lnTo>
                  <a:lnTo>
                    <a:pt x="61" y="75"/>
                  </a:lnTo>
                  <a:lnTo>
                    <a:pt x="122" y="103"/>
                  </a:lnTo>
                  <a:lnTo>
                    <a:pt x="125" y="117"/>
                  </a:lnTo>
                  <a:lnTo>
                    <a:pt x="146" y="127"/>
                  </a:lnTo>
                  <a:lnTo>
                    <a:pt x="176" y="95"/>
                  </a:lnTo>
                  <a:lnTo>
                    <a:pt x="204" y="95"/>
                  </a:lnTo>
                  <a:lnTo>
                    <a:pt x="204" y="85"/>
                  </a:lnTo>
                  <a:lnTo>
                    <a:pt x="179" y="77"/>
                  </a:lnTo>
                  <a:lnTo>
                    <a:pt x="146" y="57"/>
                  </a:lnTo>
                  <a:lnTo>
                    <a:pt x="130" y="25"/>
                  </a:lnTo>
                  <a:lnTo>
                    <a:pt x="120" y="22"/>
                  </a:lnTo>
                  <a:lnTo>
                    <a:pt x="105" y="31"/>
                  </a:lnTo>
                  <a:lnTo>
                    <a:pt x="102" y="10"/>
                  </a:lnTo>
                  <a:lnTo>
                    <a:pt x="86" y="0"/>
                  </a:lnTo>
                  <a:lnTo>
                    <a:pt x="64" y="12"/>
                  </a:lnTo>
                  <a:lnTo>
                    <a:pt x="64" y="20"/>
                  </a:lnTo>
                  <a:lnTo>
                    <a:pt x="53" y="22"/>
                  </a:lnTo>
                  <a:lnTo>
                    <a:pt x="47" y="20"/>
                  </a:lnTo>
                  <a:lnTo>
                    <a:pt x="31" y="5"/>
                  </a:lnTo>
                  <a:lnTo>
                    <a:pt x="0" y="1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57" name="Freeform 521"/>
            <p:cNvSpPr>
              <a:spLocks/>
            </p:cNvSpPr>
            <p:nvPr/>
          </p:nvSpPr>
          <p:spPr bwMode="auto">
            <a:xfrm>
              <a:off x="3225" y="2167"/>
              <a:ext cx="188" cy="134"/>
            </a:xfrm>
            <a:custGeom>
              <a:avLst/>
              <a:gdLst>
                <a:gd name="T0" fmla="*/ 0 w 211"/>
                <a:gd name="T1" fmla="*/ 13 h 134"/>
                <a:gd name="T2" fmla="*/ 3 w 211"/>
                <a:gd name="T3" fmla="*/ 29 h 134"/>
                <a:gd name="T4" fmla="*/ 11 w 211"/>
                <a:gd name="T5" fmla="*/ 16 h 134"/>
                <a:gd name="T6" fmla="*/ 26 w 211"/>
                <a:gd name="T7" fmla="*/ 32 h 134"/>
                <a:gd name="T8" fmla="*/ 19 w 211"/>
                <a:gd name="T9" fmla="*/ 39 h 134"/>
                <a:gd name="T10" fmla="*/ 4 w 211"/>
                <a:gd name="T11" fmla="*/ 32 h 134"/>
                <a:gd name="T12" fmla="*/ 3 w 211"/>
                <a:gd name="T13" fmla="*/ 52 h 134"/>
                <a:gd name="T14" fmla="*/ 14 w 211"/>
                <a:gd name="T15" fmla="*/ 55 h 134"/>
                <a:gd name="T16" fmla="*/ 9 w 211"/>
                <a:gd name="T17" fmla="*/ 63 h 134"/>
                <a:gd name="T18" fmla="*/ 17 w 211"/>
                <a:gd name="T19" fmla="*/ 68 h 134"/>
                <a:gd name="T20" fmla="*/ 14 w 211"/>
                <a:gd name="T21" fmla="*/ 94 h 134"/>
                <a:gd name="T22" fmla="*/ 50 w 211"/>
                <a:gd name="T23" fmla="*/ 79 h 134"/>
                <a:gd name="T24" fmla="*/ 100 w 211"/>
                <a:gd name="T25" fmla="*/ 108 h 134"/>
                <a:gd name="T26" fmla="*/ 102 w 211"/>
                <a:gd name="T27" fmla="*/ 123 h 134"/>
                <a:gd name="T28" fmla="*/ 119 w 211"/>
                <a:gd name="T29" fmla="*/ 133 h 134"/>
                <a:gd name="T30" fmla="*/ 143 w 211"/>
                <a:gd name="T31" fmla="*/ 99 h 134"/>
                <a:gd name="T32" fmla="*/ 167 w 211"/>
                <a:gd name="T33" fmla="*/ 99 h 134"/>
                <a:gd name="T34" fmla="*/ 167 w 211"/>
                <a:gd name="T35" fmla="*/ 89 h 134"/>
                <a:gd name="T36" fmla="*/ 146 w 211"/>
                <a:gd name="T37" fmla="*/ 81 h 134"/>
                <a:gd name="T38" fmla="*/ 119 w 211"/>
                <a:gd name="T39" fmla="*/ 60 h 134"/>
                <a:gd name="T40" fmla="*/ 106 w 211"/>
                <a:gd name="T41" fmla="*/ 26 h 134"/>
                <a:gd name="T42" fmla="*/ 98 w 211"/>
                <a:gd name="T43" fmla="*/ 23 h 134"/>
                <a:gd name="T44" fmla="*/ 86 w 211"/>
                <a:gd name="T45" fmla="*/ 32 h 134"/>
                <a:gd name="T46" fmla="*/ 84 w 211"/>
                <a:gd name="T47" fmla="*/ 10 h 134"/>
                <a:gd name="T48" fmla="*/ 70 w 211"/>
                <a:gd name="T49" fmla="*/ 0 h 134"/>
                <a:gd name="T50" fmla="*/ 53 w 211"/>
                <a:gd name="T51" fmla="*/ 13 h 134"/>
                <a:gd name="T52" fmla="*/ 53 w 211"/>
                <a:gd name="T53" fmla="*/ 21 h 134"/>
                <a:gd name="T54" fmla="*/ 44 w 211"/>
                <a:gd name="T55" fmla="*/ 23 h 134"/>
                <a:gd name="T56" fmla="*/ 38 w 211"/>
                <a:gd name="T57" fmla="*/ 21 h 134"/>
                <a:gd name="T58" fmla="*/ 26 w 211"/>
                <a:gd name="T59" fmla="*/ 5 h 134"/>
                <a:gd name="T60" fmla="*/ 0 w 211"/>
                <a:gd name="T61" fmla="*/ 13 h 1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1" h="134">
                  <a:moveTo>
                    <a:pt x="0" y="13"/>
                  </a:moveTo>
                  <a:lnTo>
                    <a:pt x="3" y="29"/>
                  </a:lnTo>
                  <a:lnTo>
                    <a:pt x="13" y="16"/>
                  </a:lnTo>
                  <a:lnTo>
                    <a:pt x="32" y="32"/>
                  </a:lnTo>
                  <a:lnTo>
                    <a:pt x="24" y="39"/>
                  </a:lnTo>
                  <a:lnTo>
                    <a:pt x="6" y="32"/>
                  </a:lnTo>
                  <a:lnTo>
                    <a:pt x="3" y="52"/>
                  </a:lnTo>
                  <a:lnTo>
                    <a:pt x="18" y="55"/>
                  </a:lnTo>
                  <a:lnTo>
                    <a:pt x="11" y="63"/>
                  </a:lnTo>
                  <a:lnTo>
                    <a:pt x="21" y="68"/>
                  </a:lnTo>
                  <a:lnTo>
                    <a:pt x="18" y="94"/>
                  </a:lnTo>
                  <a:lnTo>
                    <a:pt x="63" y="79"/>
                  </a:lnTo>
                  <a:lnTo>
                    <a:pt x="126" y="108"/>
                  </a:lnTo>
                  <a:lnTo>
                    <a:pt x="129" y="123"/>
                  </a:lnTo>
                  <a:lnTo>
                    <a:pt x="150" y="133"/>
                  </a:lnTo>
                  <a:lnTo>
                    <a:pt x="181" y="99"/>
                  </a:lnTo>
                  <a:lnTo>
                    <a:pt x="210" y="99"/>
                  </a:lnTo>
                  <a:lnTo>
                    <a:pt x="210" y="89"/>
                  </a:lnTo>
                  <a:lnTo>
                    <a:pt x="184" y="81"/>
                  </a:lnTo>
                  <a:lnTo>
                    <a:pt x="150" y="60"/>
                  </a:lnTo>
                  <a:lnTo>
                    <a:pt x="134" y="26"/>
                  </a:lnTo>
                  <a:lnTo>
                    <a:pt x="124" y="23"/>
                  </a:lnTo>
                  <a:lnTo>
                    <a:pt x="108" y="32"/>
                  </a:lnTo>
                  <a:lnTo>
                    <a:pt x="105" y="10"/>
                  </a:lnTo>
                  <a:lnTo>
                    <a:pt x="89" y="0"/>
                  </a:lnTo>
                  <a:lnTo>
                    <a:pt x="66" y="13"/>
                  </a:lnTo>
                  <a:lnTo>
                    <a:pt x="66" y="21"/>
                  </a:lnTo>
                  <a:lnTo>
                    <a:pt x="55" y="23"/>
                  </a:lnTo>
                  <a:lnTo>
                    <a:pt x="48" y="21"/>
                  </a:lnTo>
                  <a:lnTo>
                    <a:pt x="32" y="5"/>
                  </a:lnTo>
                  <a:lnTo>
                    <a:pt x="0" y="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58" name="Freeform 522"/>
            <p:cNvSpPr>
              <a:spLocks/>
            </p:cNvSpPr>
            <p:nvPr/>
          </p:nvSpPr>
          <p:spPr bwMode="auto">
            <a:xfrm>
              <a:off x="3416" y="2196"/>
              <a:ext cx="93" cy="74"/>
            </a:xfrm>
            <a:custGeom>
              <a:avLst/>
              <a:gdLst>
                <a:gd name="T0" fmla="*/ 0 w 105"/>
                <a:gd name="T1" fmla="*/ 12 h 74"/>
                <a:gd name="T2" fmla="*/ 3 w 105"/>
                <a:gd name="T3" fmla="*/ 29 h 74"/>
                <a:gd name="T4" fmla="*/ 11 w 105"/>
                <a:gd name="T5" fmla="*/ 26 h 74"/>
                <a:gd name="T6" fmla="*/ 14 w 105"/>
                <a:gd name="T7" fmla="*/ 39 h 74"/>
                <a:gd name="T8" fmla="*/ 11 w 105"/>
                <a:gd name="T9" fmla="*/ 65 h 74"/>
                <a:gd name="T10" fmla="*/ 24 w 105"/>
                <a:gd name="T11" fmla="*/ 65 h 74"/>
                <a:gd name="T12" fmla="*/ 42 w 105"/>
                <a:gd name="T13" fmla="*/ 43 h 74"/>
                <a:gd name="T14" fmla="*/ 49 w 105"/>
                <a:gd name="T15" fmla="*/ 73 h 74"/>
                <a:gd name="T16" fmla="*/ 68 w 105"/>
                <a:gd name="T17" fmla="*/ 60 h 74"/>
                <a:gd name="T18" fmla="*/ 81 w 105"/>
                <a:gd name="T19" fmla="*/ 65 h 74"/>
                <a:gd name="T20" fmla="*/ 81 w 105"/>
                <a:gd name="T21" fmla="*/ 46 h 74"/>
                <a:gd name="T22" fmla="*/ 71 w 105"/>
                <a:gd name="T23" fmla="*/ 39 h 74"/>
                <a:gd name="T24" fmla="*/ 74 w 105"/>
                <a:gd name="T25" fmla="*/ 21 h 74"/>
                <a:gd name="T26" fmla="*/ 62 w 105"/>
                <a:gd name="T27" fmla="*/ 36 h 74"/>
                <a:gd name="T28" fmla="*/ 57 w 105"/>
                <a:gd name="T29" fmla="*/ 24 h 74"/>
                <a:gd name="T30" fmla="*/ 49 w 105"/>
                <a:gd name="T31" fmla="*/ 24 h 74"/>
                <a:gd name="T32" fmla="*/ 39 w 105"/>
                <a:gd name="T33" fmla="*/ 31 h 74"/>
                <a:gd name="T34" fmla="*/ 29 w 105"/>
                <a:gd name="T35" fmla="*/ 26 h 74"/>
                <a:gd name="T36" fmla="*/ 25 w 105"/>
                <a:gd name="T37" fmla="*/ 19 h 74"/>
                <a:gd name="T38" fmla="*/ 31 w 105"/>
                <a:gd name="T39" fmla="*/ 17 h 74"/>
                <a:gd name="T40" fmla="*/ 45 w 105"/>
                <a:gd name="T41" fmla="*/ 17 h 74"/>
                <a:gd name="T42" fmla="*/ 50 w 105"/>
                <a:gd name="T43" fmla="*/ 7 h 74"/>
                <a:gd name="T44" fmla="*/ 47 w 105"/>
                <a:gd name="T45" fmla="*/ 3 h 74"/>
                <a:gd name="T46" fmla="*/ 29 w 105"/>
                <a:gd name="T47" fmla="*/ 0 h 74"/>
                <a:gd name="T48" fmla="*/ 16 w 105"/>
                <a:gd name="T49" fmla="*/ 19 h 74"/>
                <a:gd name="T50" fmla="*/ 11 w 105"/>
                <a:gd name="T51" fmla="*/ 19 h 74"/>
                <a:gd name="T52" fmla="*/ 0 w 105"/>
                <a:gd name="T53" fmla="*/ 12 h 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5" h="74">
                  <a:moveTo>
                    <a:pt x="0" y="12"/>
                  </a:moveTo>
                  <a:lnTo>
                    <a:pt x="3" y="29"/>
                  </a:lnTo>
                  <a:lnTo>
                    <a:pt x="13" y="26"/>
                  </a:lnTo>
                  <a:lnTo>
                    <a:pt x="18" y="39"/>
                  </a:lnTo>
                  <a:lnTo>
                    <a:pt x="13" y="65"/>
                  </a:lnTo>
                  <a:lnTo>
                    <a:pt x="30" y="65"/>
                  </a:lnTo>
                  <a:lnTo>
                    <a:pt x="53" y="43"/>
                  </a:lnTo>
                  <a:lnTo>
                    <a:pt x="62" y="73"/>
                  </a:lnTo>
                  <a:lnTo>
                    <a:pt x="87" y="60"/>
                  </a:lnTo>
                  <a:lnTo>
                    <a:pt x="104" y="65"/>
                  </a:lnTo>
                  <a:lnTo>
                    <a:pt x="104" y="46"/>
                  </a:lnTo>
                  <a:lnTo>
                    <a:pt x="90" y="39"/>
                  </a:lnTo>
                  <a:lnTo>
                    <a:pt x="95" y="21"/>
                  </a:lnTo>
                  <a:lnTo>
                    <a:pt x="79" y="36"/>
                  </a:lnTo>
                  <a:lnTo>
                    <a:pt x="72" y="24"/>
                  </a:lnTo>
                  <a:lnTo>
                    <a:pt x="62" y="24"/>
                  </a:lnTo>
                  <a:lnTo>
                    <a:pt x="50" y="31"/>
                  </a:lnTo>
                  <a:lnTo>
                    <a:pt x="37" y="26"/>
                  </a:lnTo>
                  <a:lnTo>
                    <a:pt x="32" y="19"/>
                  </a:lnTo>
                  <a:lnTo>
                    <a:pt x="40" y="17"/>
                  </a:lnTo>
                  <a:lnTo>
                    <a:pt x="58" y="17"/>
                  </a:lnTo>
                  <a:lnTo>
                    <a:pt x="64" y="7"/>
                  </a:lnTo>
                  <a:lnTo>
                    <a:pt x="60" y="3"/>
                  </a:lnTo>
                  <a:lnTo>
                    <a:pt x="37" y="0"/>
                  </a:lnTo>
                  <a:lnTo>
                    <a:pt x="20" y="19"/>
                  </a:lnTo>
                  <a:lnTo>
                    <a:pt x="13" y="19"/>
                  </a:lnTo>
                  <a:lnTo>
                    <a:pt x="0" y="1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59" name="Freeform 523"/>
            <p:cNvSpPr>
              <a:spLocks/>
            </p:cNvSpPr>
            <p:nvPr/>
          </p:nvSpPr>
          <p:spPr bwMode="auto">
            <a:xfrm>
              <a:off x="3416" y="2196"/>
              <a:ext cx="99" cy="80"/>
            </a:xfrm>
            <a:custGeom>
              <a:avLst/>
              <a:gdLst>
                <a:gd name="T0" fmla="*/ 0 w 111"/>
                <a:gd name="T1" fmla="*/ 13 h 80"/>
                <a:gd name="T2" fmla="*/ 3 w 111"/>
                <a:gd name="T3" fmla="*/ 31 h 80"/>
                <a:gd name="T4" fmla="*/ 11 w 111"/>
                <a:gd name="T5" fmla="*/ 28 h 80"/>
                <a:gd name="T6" fmla="*/ 15 w 111"/>
                <a:gd name="T7" fmla="*/ 42 h 80"/>
                <a:gd name="T8" fmla="*/ 11 w 111"/>
                <a:gd name="T9" fmla="*/ 70 h 80"/>
                <a:gd name="T10" fmla="*/ 26 w 111"/>
                <a:gd name="T11" fmla="*/ 70 h 80"/>
                <a:gd name="T12" fmla="*/ 45 w 111"/>
                <a:gd name="T13" fmla="*/ 47 h 80"/>
                <a:gd name="T14" fmla="*/ 53 w 111"/>
                <a:gd name="T15" fmla="*/ 79 h 80"/>
                <a:gd name="T16" fmla="*/ 73 w 111"/>
                <a:gd name="T17" fmla="*/ 65 h 80"/>
                <a:gd name="T18" fmla="*/ 87 w 111"/>
                <a:gd name="T19" fmla="*/ 70 h 80"/>
                <a:gd name="T20" fmla="*/ 87 w 111"/>
                <a:gd name="T21" fmla="*/ 50 h 80"/>
                <a:gd name="T22" fmla="*/ 76 w 111"/>
                <a:gd name="T23" fmla="*/ 42 h 80"/>
                <a:gd name="T24" fmla="*/ 79 w 111"/>
                <a:gd name="T25" fmla="*/ 23 h 80"/>
                <a:gd name="T26" fmla="*/ 67 w 111"/>
                <a:gd name="T27" fmla="*/ 39 h 80"/>
                <a:gd name="T28" fmla="*/ 61 w 111"/>
                <a:gd name="T29" fmla="*/ 26 h 80"/>
                <a:gd name="T30" fmla="*/ 53 w 111"/>
                <a:gd name="T31" fmla="*/ 26 h 80"/>
                <a:gd name="T32" fmla="*/ 42 w 111"/>
                <a:gd name="T33" fmla="*/ 34 h 80"/>
                <a:gd name="T34" fmla="*/ 31 w 111"/>
                <a:gd name="T35" fmla="*/ 28 h 80"/>
                <a:gd name="T36" fmla="*/ 27 w 111"/>
                <a:gd name="T37" fmla="*/ 21 h 80"/>
                <a:gd name="T38" fmla="*/ 33 w 111"/>
                <a:gd name="T39" fmla="*/ 18 h 80"/>
                <a:gd name="T40" fmla="*/ 48 w 111"/>
                <a:gd name="T41" fmla="*/ 18 h 80"/>
                <a:gd name="T42" fmla="*/ 54 w 111"/>
                <a:gd name="T43" fmla="*/ 8 h 80"/>
                <a:gd name="T44" fmla="*/ 50 w 111"/>
                <a:gd name="T45" fmla="*/ 3 h 80"/>
                <a:gd name="T46" fmla="*/ 31 w 111"/>
                <a:gd name="T47" fmla="*/ 0 h 80"/>
                <a:gd name="T48" fmla="*/ 17 w 111"/>
                <a:gd name="T49" fmla="*/ 21 h 80"/>
                <a:gd name="T50" fmla="*/ 11 w 111"/>
                <a:gd name="T51" fmla="*/ 21 h 80"/>
                <a:gd name="T52" fmla="*/ 0 w 111"/>
                <a:gd name="T53" fmla="*/ 13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1" h="80">
                  <a:moveTo>
                    <a:pt x="0" y="13"/>
                  </a:moveTo>
                  <a:lnTo>
                    <a:pt x="3" y="31"/>
                  </a:lnTo>
                  <a:lnTo>
                    <a:pt x="14" y="28"/>
                  </a:lnTo>
                  <a:lnTo>
                    <a:pt x="19" y="42"/>
                  </a:lnTo>
                  <a:lnTo>
                    <a:pt x="14" y="70"/>
                  </a:lnTo>
                  <a:lnTo>
                    <a:pt x="32" y="70"/>
                  </a:lnTo>
                  <a:lnTo>
                    <a:pt x="56" y="47"/>
                  </a:lnTo>
                  <a:lnTo>
                    <a:pt x="66" y="79"/>
                  </a:lnTo>
                  <a:lnTo>
                    <a:pt x="92" y="65"/>
                  </a:lnTo>
                  <a:lnTo>
                    <a:pt x="110" y="70"/>
                  </a:lnTo>
                  <a:lnTo>
                    <a:pt x="110" y="50"/>
                  </a:lnTo>
                  <a:lnTo>
                    <a:pt x="95" y="42"/>
                  </a:lnTo>
                  <a:lnTo>
                    <a:pt x="100" y="23"/>
                  </a:lnTo>
                  <a:lnTo>
                    <a:pt x="84" y="39"/>
                  </a:lnTo>
                  <a:lnTo>
                    <a:pt x="76" y="26"/>
                  </a:lnTo>
                  <a:lnTo>
                    <a:pt x="66" y="26"/>
                  </a:lnTo>
                  <a:lnTo>
                    <a:pt x="53" y="34"/>
                  </a:lnTo>
                  <a:lnTo>
                    <a:pt x="39" y="28"/>
                  </a:lnTo>
                  <a:lnTo>
                    <a:pt x="34" y="21"/>
                  </a:lnTo>
                  <a:lnTo>
                    <a:pt x="42" y="18"/>
                  </a:lnTo>
                  <a:lnTo>
                    <a:pt x="61" y="18"/>
                  </a:lnTo>
                  <a:lnTo>
                    <a:pt x="68" y="8"/>
                  </a:lnTo>
                  <a:lnTo>
                    <a:pt x="63" y="3"/>
                  </a:lnTo>
                  <a:lnTo>
                    <a:pt x="39" y="0"/>
                  </a:lnTo>
                  <a:lnTo>
                    <a:pt x="21" y="21"/>
                  </a:lnTo>
                  <a:lnTo>
                    <a:pt x="14" y="21"/>
                  </a:lnTo>
                  <a:lnTo>
                    <a:pt x="0" y="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60" name="Freeform 524"/>
            <p:cNvSpPr>
              <a:spLocks/>
            </p:cNvSpPr>
            <p:nvPr/>
          </p:nvSpPr>
          <p:spPr bwMode="auto">
            <a:xfrm>
              <a:off x="3446" y="2162"/>
              <a:ext cx="134" cy="68"/>
            </a:xfrm>
            <a:custGeom>
              <a:avLst/>
              <a:gdLst>
                <a:gd name="T0" fmla="*/ 119 w 150"/>
                <a:gd name="T1" fmla="*/ 19 h 68"/>
                <a:gd name="T2" fmla="*/ 109 w 150"/>
                <a:gd name="T3" fmla="*/ 3 h 68"/>
                <a:gd name="T4" fmla="*/ 80 w 150"/>
                <a:gd name="T5" fmla="*/ 0 h 68"/>
                <a:gd name="T6" fmla="*/ 50 w 150"/>
                <a:gd name="T7" fmla="*/ 5 h 68"/>
                <a:gd name="T8" fmla="*/ 26 w 150"/>
                <a:gd name="T9" fmla="*/ 5 h 68"/>
                <a:gd name="T10" fmla="*/ 29 w 150"/>
                <a:gd name="T11" fmla="*/ 9 h 68"/>
                <a:gd name="T12" fmla="*/ 19 w 150"/>
                <a:gd name="T13" fmla="*/ 21 h 68"/>
                <a:gd name="T14" fmla="*/ 26 w 150"/>
                <a:gd name="T15" fmla="*/ 28 h 68"/>
                <a:gd name="T16" fmla="*/ 36 w 150"/>
                <a:gd name="T17" fmla="*/ 24 h 68"/>
                <a:gd name="T18" fmla="*/ 48 w 150"/>
                <a:gd name="T19" fmla="*/ 39 h 68"/>
                <a:gd name="T20" fmla="*/ 43 w 150"/>
                <a:gd name="T21" fmla="*/ 43 h 68"/>
                <a:gd name="T22" fmla="*/ 41 w 150"/>
                <a:gd name="T23" fmla="*/ 39 h 68"/>
                <a:gd name="T24" fmla="*/ 21 w 150"/>
                <a:gd name="T25" fmla="*/ 48 h 68"/>
                <a:gd name="T26" fmla="*/ 6 w 150"/>
                <a:gd name="T27" fmla="*/ 48 h 68"/>
                <a:gd name="T28" fmla="*/ 0 w 150"/>
                <a:gd name="T29" fmla="*/ 50 h 68"/>
                <a:gd name="T30" fmla="*/ 4 w 150"/>
                <a:gd name="T31" fmla="*/ 57 h 68"/>
                <a:gd name="T32" fmla="*/ 14 w 150"/>
                <a:gd name="T33" fmla="*/ 62 h 68"/>
                <a:gd name="T34" fmla="*/ 25 w 150"/>
                <a:gd name="T35" fmla="*/ 55 h 68"/>
                <a:gd name="T36" fmla="*/ 32 w 150"/>
                <a:gd name="T37" fmla="*/ 55 h 68"/>
                <a:gd name="T38" fmla="*/ 38 w 150"/>
                <a:gd name="T39" fmla="*/ 67 h 68"/>
                <a:gd name="T40" fmla="*/ 50 w 150"/>
                <a:gd name="T41" fmla="*/ 52 h 68"/>
                <a:gd name="T42" fmla="*/ 77 w 150"/>
                <a:gd name="T43" fmla="*/ 48 h 68"/>
                <a:gd name="T44" fmla="*/ 119 w 150"/>
                <a:gd name="T45" fmla="*/ 19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0" h="68">
                  <a:moveTo>
                    <a:pt x="149" y="19"/>
                  </a:moveTo>
                  <a:lnTo>
                    <a:pt x="137" y="3"/>
                  </a:lnTo>
                  <a:lnTo>
                    <a:pt x="101" y="0"/>
                  </a:lnTo>
                  <a:lnTo>
                    <a:pt x="63" y="5"/>
                  </a:lnTo>
                  <a:lnTo>
                    <a:pt x="33" y="5"/>
                  </a:lnTo>
                  <a:lnTo>
                    <a:pt x="36" y="9"/>
                  </a:lnTo>
                  <a:lnTo>
                    <a:pt x="23" y="21"/>
                  </a:lnTo>
                  <a:lnTo>
                    <a:pt x="33" y="28"/>
                  </a:lnTo>
                  <a:lnTo>
                    <a:pt x="45" y="24"/>
                  </a:lnTo>
                  <a:lnTo>
                    <a:pt x="61" y="39"/>
                  </a:lnTo>
                  <a:lnTo>
                    <a:pt x="54" y="43"/>
                  </a:lnTo>
                  <a:lnTo>
                    <a:pt x="51" y="39"/>
                  </a:lnTo>
                  <a:lnTo>
                    <a:pt x="26" y="48"/>
                  </a:lnTo>
                  <a:lnTo>
                    <a:pt x="8" y="48"/>
                  </a:lnTo>
                  <a:lnTo>
                    <a:pt x="0" y="50"/>
                  </a:lnTo>
                  <a:lnTo>
                    <a:pt x="5" y="57"/>
                  </a:lnTo>
                  <a:lnTo>
                    <a:pt x="18" y="62"/>
                  </a:lnTo>
                  <a:lnTo>
                    <a:pt x="31" y="55"/>
                  </a:lnTo>
                  <a:lnTo>
                    <a:pt x="40" y="55"/>
                  </a:lnTo>
                  <a:lnTo>
                    <a:pt x="48" y="67"/>
                  </a:lnTo>
                  <a:lnTo>
                    <a:pt x="63" y="52"/>
                  </a:lnTo>
                  <a:lnTo>
                    <a:pt x="96" y="48"/>
                  </a:lnTo>
                  <a:lnTo>
                    <a:pt x="149" y="19"/>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61" name="Freeform 525"/>
            <p:cNvSpPr>
              <a:spLocks/>
            </p:cNvSpPr>
            <p:nvPr/>
          </p:nvSpPr>
          <p:spPr bwMode="auto">
            <a:xfrm>
              <a:off x="3446" y="2162"/>
              <a:ext cx="139" cy="74"/>
            </a:xfrm>
            <a:custGeom>
              <a:avLst/>
              <a:gdLst>
                <a:gd name="T0" fmla="*/ 123 w 156"/>
                <a:gd name="T1" fmla="*/ 21 h 74"/>
                <a:gd name="T2" fmla="*/ 113 w 156"/>
                <a:gd name="T3" fmla="*/ 3 h 74"/>
                <a:gd name="T4" fmla="*/ 84 w 156"/>
                <a:gd name="T5" fmla="*/ 0 h 74"/>
                <a:gd name="T6" fmla="*/ 53 w 156"/>
                <a:gd name="T7" fmla="*/ 5 h 74"/>
                <a:gd name="T8" fmla="*/ 27 w 156"/>
                <a:gd name="T9" fmla="*/ 5 h 74"/>
                <a:gd name="T10" fmla="*/ 29 w 156"/>
                <a:gd name="T11" fmla="*/ 10 h 74"/>
                <a:gd name="T12" fmla="*/ 19 w 156"/>
                <a:gd name="T13" fmla="*/ 23 h 74"/>
                <a:gd name="T14" fmla="*/ 27 w 156"/>
                <a:gd name="T15" fmla="*/ 31 h 74"/>
                <a:gd name="T16" fmla="*/ 37 w 156"/>
                <a:gd name="T17" fmla="*/ 26 h 74"/>
                <a:gd name="T18" fmla="*/ 50 w 156"/>
                <a:gd name="T19" fmla="*/ 42 h 74"/>
                <a:gd name="T20" fmla="*/ 45 w 156"/>
                <a:gd name="T21" fmla="*/ 47 h 74"/>
                <a:gd name="T22" fmla="*/ 42 w 156"/>
                <a:gd name="T23" fmla="*/ 42 h 74"/>
                <a:gd name="T24" fmla="*/ 21 w 156"/>
                <a:gd name="T25" fmla="*/ 52 h 74"/>
                <a:gd name="T26" fmla="*/ 6 w 156"/>
                <a:gd name="T27" fmla="*/ 52 h 74"/>
                <a:gd name="T28" fmla="*/ 0 w 156"/>
                <a:gd name="T29" fmla="*/ 55 h 74"/>
                <a:gd name="T30" fmla="*/ 4 w 156"/>
                <a:gd name="T31" fmla="*/ 62 h 74"/>
                <a:gd name="T32" fmla="*/ 15 w 156"/>
                <a:gd name="T33" fmla="*/ 68 h 74"/>
                <a:gd name="T34" fmla="*/ 26 w 156"/>
                <a:gd name="T35" fmla="*/ 60 h 74"/>
                <a:gd name="T36" fmla="*/ 33 w 156"/>
                <a:gd name="T37" fmla="*/ 60 h 74"/>
                <a:gd name="T38" fmla="*/ 40 w 156"/>
                <a:gd name="T39" fmla="*/ 73 h 74"/>
                <a:gd name="T40" fmla="*/ 53 w 156"/>
                <a:gd name="T41" fmla="*/ 57 h 74"/>
                <a:gd name="T42" fmla="*/ 79 w 156"/>
                <a:gd name="T43" fmla="*/ 52 h 74"/>
                <a:gd name="T44" fmla="*/ 123 w 156"/>
                <a:gd name="T45" fmla="*/ 21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6" h="74">
                  <a:moveTo>
                    <a:pt x="155" y="21"/>
                  </a:moveTo>
                  <a:lnTo>
                    <a:pt x="142" y="3"/>
                  </a:lnTo>
                  <a:lnTo>
                    <a:pt x="105" y="0"/>
                  </a:lnTo>
                  <a:lnTo>
                    <a:pt x="66" y="5"/>
                  </a:lnTo>
                  <a:lnTo>
                    <a:pt x="34" y="5"/>
                  </a:lnTo>
                  <a:lnTo>
                    <a:pt x="37" y="10"/>
                  </a:lnTo>
                  <a:lnTo>
                    <a:pt x="24" y="23"/>
                  </a:lnTo>
                  <a:lnTo>
                    <a:pt x="34" y="31"/>
                  </a:lnTo>
                  <a:lnTo>
                    <a:pt x="47" y="26"/>
                  </a:lnTo>
                  <a:lnTo>
                    <a:pt x="63" y="42"/>
                  </a:lnTo>
                  <a:lnTo>
                    <a:pt x="56" y="47"/>
                  </a:lnTo>
                  <a:lnTo>
                    <a:pt x="53" y="42"/>
                  </a:lnTo>
                  <a:lnTo>
                    <a:pt x="27" y="52"/>
                  </a:lnTo>
                  <a:lnTo>
                    <a:pt x="8" y="52"/>
                  </a:lnTo>
                  <a:lnTo>
                    <a:pt x="0" y="55"/>
                  </a:lnTo>
                  <a:lnTo>
                    <a:pt x="5" y="62"/>
                  </a:lnTo>
                  <a:lnTo>
                    <a:pt x="19" y="68"/>
                  </a:lnTo>
                  <a:lnTo>
                    <a:pt x="32" y="60"/>
                  </a:lnTo>
                  <a:lnTo>
                    <a:pt x="42" y="60"/>
                  </a:lnTo>
                  <a:lnTo>
                    <a:pt x="50" y="73"/>
                  </a:lnTo>
                  <a:lnTo>
                    <a:pt x="66" y="57"/>
                  </a:lnTo>
                  <a:lnTo>
                    <a:pt x="100" y="52"/>
                  </a:lnTo>
                  <a:lnTo>
                    <a:pt x="155"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62" name="Freeform 526"/>
            <p:cNvSpPr>
              <a:spLocks/>
            </p:cNvSpPr>
            <p:nvPr/>
          </p:nvSpPr>
          <p:spPr bwMode="auto">
            <a:xfrm>
              <a:off x="3163" y="1944"/>
              <a:ext cx="517" cy="244"/>
            </a:xfrm>
            <a:custGeom>
              <a:avLst/>
              <a:gdLst>
                <a:gd name="T0" fmla="*/ 14 w 582"/>
                <a:gd name="T1" fmla="*/ 131 h 244"/>
                <a:gd name="T2" fmla="*/ 54 w 582"/>
                <a:gd name="T3" fmla="*/ 142 h 244"/>
                <a:gd name="T4" fmla="*/ 51 w 582"/>
                <a:gd name="T5" fmla="*/ 175 h 244"/>
                <a:gd name="T6" fmla="*/ 40 w 582"/>
                <a:gd name="T7" fmla="*/ 189 h 244"/>
                <a:gd name="T8" fmla="*/ 38 w 582"/>
                <a:gd name="T9" fmla="*/ 213 h 244"/>
                <a:gd name="T10" fmla="*/ 54 w 582"/>
                <a:gd name="T11" fmla="*/ 230 h 244"/>
                <a:gd name="T12" fmla="*/ 92 w 582"/>
                <a:gd name="T13" fmla="*/ 238 h 244"/>
                <a:gd name="T14" fmla="*/ 107 w 582"/>
                <a:gd name="T15" fmla="*/ 180 h 244"/>
                <a:gd name="T16" fmla="*/ 129 w 582"/>
                <a:gd name="T17" fmla="*/ 164 h 244"/>
                <a:gd name="T18" fmla="*/ 143 w 582"/>
                <a:gd name="T19" fmla="*/ 151 h 244"/>
                <a:gd name="T20" fmla="*/ 172 w 582"/>
                <a:gd name="T21" fmla="*/ 153 h 244"/>
                <a:gd name="T22" fmla="*/ 163 w 582"/>
                <a:gd name="T23" fmla="*/ 182 h 244"/>
                <a:gd name="T24" fmla="*/ 167 w 582"/>
                <a:gd name="T25" fmla="*/ 199 h 244"/>
                <a:gd name="T26" fmla="*/ 211 w 582"/>
                <a:gd name="T27" fmla="*/ 213 h 244"/>
                <a:gd name="T28" fmla="*/ 237 w 582"/>
                <a:gd name="T29" fmla="*/ 243 h 244"/>
                <a:gd name="T30" fmla="*/ 275 w 582"/>
                <a:gd name="T31" fmla="*/ 218 h 244"/>
                <a:gd name="T32" fmla="*/ 331 w 582"/>
                <a:gd name="T33" fmla="*/ 213 h 244"/>
                <a:gd name="T34" fmla="*/ 370 w 582"/>
                <a:gd name="T35" fmla="*/ 233 h 244"/>
                <a:gd name="T36" fmla="*/ 368 w 582"/>
                <a:gd name="T37" fmla="*/ 184 h 244"/>
                <a:gd name="T38" fmla="*/ 403 w 582"/>
                <a:gd name="T39" fmla="*/ 142 h 244"/>
                <a:gd name="T40" fmla="*/ 435 w 582"/>
                <a:gd name="T41" fmla="*/ 120 h 244"/>
                <a:gd name="T42" fmla="*/ 432 w 582"/>
                <a:gd name="T43" fmla="*/ 90 h 244"/>
                <a:gd name="T44" fmla="*/ 416 w 582"/>
                <a:gd name="T45" fmla="*/ 87 h 244"/>
                <a:gd name="T46" fmla="*/ 371 w 582"/>
                <a:gd name="T47" fmla="*/ 72 h 244"/>
                <a:gd name="T48" fmla="*/ 356 w 582"/>
                <a:gd name="T49" fmla="*/ 69 h 244"/>
                <a:gd name="T50" fmla="*/ 314 w 582"/>
                <a:gd name="T51" fmla="*/ 16 h 244"/>
                <a:gd name="T52" fmla="*/ 265 w 582"/>
                <a:gd name="T53" fmla="*/ 31 h 244"/>
                <a:gd name="T54" fmla="*/ 245 w 582"/>
                <a:gd name="T55" fmla="*/ 0 h 244"/>
                <a:gd name="T56" fmla="*/ 172 w 582"/>
                <a:gd name="T57" fmla="*/ 23 h 244"/>
                <a:gd name="T58" fmla="*/ 153 w 582"/>
                <a:gd name="T59" fmla="*/ 69 h 244"/>
                <a:gd name="T60" fmla="*/ 161 w 582"/>
                <a:gd name="T61" fmla="*/ 92 h 244"/>
                <a:gd name="T62" fmla="*/ 102 w 582"/>
                <a:gd name="T63" fmla="*/ 90 h 244"/>
                <a:gd name="T64" fmla="*/ 51 w 582"/>
                <a:gd name="T65" fmla="*/ 64 h 244"/>
                <a:gd name="T66" fmla="*/ 25 w 582"/>
                <a:gd name="T67" fmla="*/ 69 h 244"/>
                <a:gd name="T68" fmla="*/ 14 w 582"/>
                <a:gd name="T69" fmla="*/ 95 h 2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2" h="244">
                  <a:moveTo>
                    <a:pt x="0" y="105"/>
                  </a:moveTo>
                  <a:lnTo>
                    <a:pt x="18" y="131"/>
                  </a:lnTo>
                  <a:lnTo>
                    <a:pt x="10" y="153"/>
                  </a:lnTo>
                  <a:lnTo>
                    <a:pt x="69" y="142"/>
                  </a:lnTo>
                  <a:lnTo>
                    <a:pt x="101" y="177"/>
                  </a:lnTo>
                  <a:lnTo>
                    <a:pt x="64" y="175"/>
                  </a:lnTo>
                  <a:lnTo>
                    <a:pt x="51" y="177"/>
                  </a:lnTo>
                  <a:lnTo>
                    <a:pt x="51" y="189"/>
                  </a:lnTo>
                  <a:lnTo>
                    <a:pt x="34" y="189"/>
                  </a:lnTo>
                  <a:lnTo>
                    <a:pt x="48" y="213"/>
                  </a:lnTo>
                  <a:lnTo>
                    <a:pt x="69" y="218"/>
                  </a:lnTo>
                  <a:lnTo>
                    <a:pt x="69" y="230"/>
                  </a:lnTo>
                  <a:lnTo>
                    <a:pt x="101" y="223"/>
                  </a:lnTo>
                  <a:lnTo>
                    <a:pt x="117" y="238"/>
                  </a:lnTo>
                  <a:lnTo>
                    <a:pt x="124" y="240"/>
                  </a:lnTo>
                  <a:lnTo>
                    <a:pt x="135" y="180"/>
                  </a:lnTo>
                  <a:lnTo>
                    <a:pt x="160" y="172"/>
                  </a:lnTo>
                  <a:lnTo>
                    <a:pt x="163" y="164"/>
                  </a:lnTo>
                  <a:lnTo>
                    <a:pt x="170" y="156"/>
                  </a:lnTo>
                  <a:lnTo>
                    <a:pt x="181" y="151"/>
                  </a:lnTo>
                  <a:lnTo>
                    <a:pt x="194" y="148"/>
                  </a:lnTo>
                  <a:lnTo>
                    <a:pt x="218" y="153"/>
                  </a:lnTo>
                  <a:lnTo>
                    <a:pt x="202" y="161"/>
                  </a:lnTo>
                  <a:lnTo>
                    <a:pt x="207" y="182"/>
                  </a:lnTo>
                  <a:lnTo>
                    <a:pt x="199" y="189"/>
                  </a:lnTo>
                  <a:lnTo>
                    <a:pt x="212" y="199"/>
                  </a:lnTo>
                  <a:lnTo>
                    <a:pt x="248" y="192"/>
                  </a:lnTo>
                  <a:lnTo>
                    <a:pt x="267" y="213"/>
                  </a:lnTo>
                  <a:lnTo>
                    <a:pt x="274" y="238"/>
                  </a:lnTo>
                  <a:lnTo>
                    <a:pt x="301" y="243"/>
                  </a:lnTo>
                  <a:lnTo>
                    <a:pt x="335" y="221"/>
                  </a:lnTo>
                  <a:lnTo>
                    <a:pt x="349" y="218"/>
                  </a:lnTo>
                  <a:lnTo>
                    <a:pt x="381" y="218"/>
                  </a:lnTo>
                  <a:lnTo>
                    <a:pt x="420" y="213"/>
                  </a:lnTo>
                  <a:lnTo>
                    <a:pt x="456" y="216"/>
                  </a:lnTo>
                  <a:lnTo>
                    <a:pt x="469" y="233"/>
                  </a:lnTo>
                  <a:lnTo>
                    <a:pt x="477" y="210"/>
                  </a:lnTo>
                  <a:lnTo>
                    <a:pt x="466" y="184"/>
                  </a:lnTo>
                  <a:lnTo>
                    <a:pt x="503" y="177"/>
                  </a:lnTo>
                  <a:lnTo>
                    <a:pt x="511" y="142"/>
                  </a:lnTo>
                  <a:lnTo>
                    <a:pt x="549" y="146"/>
                  </a:lnTo>
                  <a:lnTo>
                    <a:pt x="552" y="120"/>
                  </a:lnTo>
                  <a:lnTo>
                    <a:pt x="581" y="110"/>
                  </a:lnTo>
                  <a:lnTo>
                    <a:pt x="547" y="90"/>
                  </a:lnTo>
                  <a:lnTo>
                    <a:pt x="547" y="77"/>
                  </a:lnTo>
                  <a:lnTo>
                    <a:pt x="527" y="87"/>
                  </a:lnTo>
                  <a:lnTo>
                    <a:pt x="495" y="67"/>
                  </a:lnTo>
                  <a:lnTo>
                    <a:pt x="471" y="72"/>
                  </a:lnTo>
                  <a:lnTo>
                    <a:pt x="459" y="59"/>
                  </a:lnTo>
                  <a:lnTo>
                    <a:pt x="451" y="69"/>
                  </a:lnTo>
                  <a:lnTo>
                    <a:pt x="399" y="23"/>
                  </a:lnTo>
                  <a:lnTo>
                    <a:pt x="399" y="16"/>
                  </a:lnTo>
                  <a:lnTo>
                    <a:pt x="362" y="38"/>
                  </a:lnTo>
                  <a:lnTo>
                    <a:pt x="335" y="31"/>
                  </a:lnTo>
                  <a:lnTo>
                    <a:pt x="329" y="5"/>
                  </a:lnTo>
                  <a:lnTo>
                    <a:pt x="311" y="0"/>
                  </a:lnTo>
                  <a:lnTo>
                    <a:pt x="298" y="16"/>
                  </a:lnTo>
                  <a:lnTo>
                    <a:pt x="218" y="23"/>
                  </a:lnTo>
                  <a:lnTo>
                    <a:pt x="210" y="59"/>
                  </a:lnTo>
                  <a:lnTo>
                    <a:pt x="194" y="69"/>
                  </a:lnTo>
                  <a:lnTo>
                    <a:pt x="212" y="79"/>
                  </a:lnTo>
                  <a:lnTo>
                    <a:pt x="204" y="92"/>
                  </a:lnTo>
                  <a:lnTo>
                    <a:pt x="160" y="77"/>
                  </a:lnTo>
                  <a:lnTo>
                    <a:pt x="129" y="90"/>
                  </a:lnTo>
                  <a:lnTo>
                    <a:pt x="117" y="67"/>
                  </a:lnTo>
                  <a:lnTo>
                    <a:pt x="64" y="64"/>
                  </a:lnTo>
                  <a:lnTo>
                    <a:pt x="36" y="90"/>
                  </a:lnTo>
                  <a:lnTo>
                    <a:pt x="31" y="69"/>
                  </a:lnTo>
                  <a:lnTo>
                    <a:pt x="20" y="74"/>
                  </a:lnTo>
                  <a:lnTo>
                    <a:pt x="18" y="95"/>
                  </a:lnTo>
                  <a:lnTo>
                    <a:pt x="0" y="10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63" name="Freeform 527"/>
            <p:cNvSpPr>
              <a:spLocks/>
            </p:cNvSpPr>
            <p:nvPr/>
          </p:nvSpPr>
          <p:spPr bwMode="auto">
            <a:xfrm>
              <a:off x="3163" y="1944"/>
              <a:ext cx="522" cy="250"/>
            </a:xfrm>
            <a:custGeom>
              <a:avLst/>
              <a:gdLst>
                <a:gd name="T0" fmla="*/ 14 w 588"/>
                <a:gd name="T1" fmla="*/ 134 h 250"/>
                <a:gd name="T2" fmla="*/ 55 w 588"/>
                <a:gd name="T3" fmla="*/ 145 h 250"/>
                <a:gd name="T4" fmla="*/ 51 w 588"/>
                <a:gd name="T5" fmla="*/ 179 h 250"/>
                <a:gd name="T6" fmla="*/ 41 w 588"/>
                <a:gd name="T7" fmla="*/ 194 h 250"/>
                <a:gd name="T8" fmla="*/ 39 w 588"/>
                <a:gd name="T9" fmla="*/ 218 h 250"/>
                <a:gd name="T10" fmla="*/ 55 w 588"/>
                <a:gd name="T11" fmla="*/ 236 h 250"/>
                <a:gd name="T12" fmla="*/ 93 w 588"/>
                <a:gd name="T13" fmla="*/ 244 h 250"/>
                <a:gd name="T14" fmla="*/ 107 w 588"/>
                <a:gd name="T15" fmla="*/ 184 h 250"/>
                <a:gd name="T16" fmla="*/ 130 w 588"/>
                <a:gd name="T17" fmla="*/ 168 h 250"/>
                <a:gd name="T18" fmla="*/ 144 w 588"/>
                <a:gd name="T19" fmla="*/ 155 h 250"/>
                <a:gd name="T20" fmla="*/ 173 w 588"/>
                <a:gd name="T21" fmla="*/ 157 h 250"/>
                <a:gd name="T22" fmla="*/ 165 w 588"/>
                <a:gd name="T23" fmla="*/ 186 h 250"/>
                <a:gd name="T24" fmla="*/ 169 w 588"/>
                <a:gd name="T25" fmla="*/ 204 h 250"/>
                <a:gd name="T26" fmla="*/ 213 w 588"/>
                <a:gd name="T27" fmla="*/ 218 h 250"/>
                <a:gd name="T28" fmla="*/ 240 w 588"/>
                <a:gd name="T29" fmla="*/ 249 h 250"/>
                <a:gd name="T30" fmla="*/ 278 w 588"/>
                <a:gd name="T31" fmla="*/ 223 h 250"/>
                <a:gd name="T32" fmla="*/ 334 w 588"/>
                <a:gd name="T33" fmla="*/ 218 h 250"/>
                <a:gd name="T34" fmla="*/ 374 w 588"/>
                <a:gd name="T35" fmla="*/ 239 h 250"/>
                <a:gd name="T36" fmla="*/ 371 w 588"/>
                <a:gd name="T37" fmla="*/ 189 h 250"/>
                <a:gd name="T38" fmla="*/ 407 w 588"/>
                <a:gd name="T39" fmla="*/ 145 h 250"/>
                <a:gd name="T40" fmla="*/ 439 w 588"/>
                <a:gd name="T41" fmla="*/ 123 h 250"/>
                <a:gd name="T42" fmla="*/ 436 w 588"/>
                <a:gd name="T43" fmla="*/ 92 h 250"/>
                <a:gd name="T44" fmla="*/ 419 w 588"/>
                <a:gd name="T45" fmla="*/ 89 h 250"/>
                <a:gd name="T46" fmla="*/ 376 w 588"/>
                <a:gd name="T47" fmla="*/ 74 h 250"/>
                <a:gd name="T48" fmla="*/ 360 w 588"/>
                <a:gd name="T49" fmla="*/ 71 h 250"/>
                <a:gd name="T50" fmla="*/ 318 w 588"/>
                <a:gd name="T51" fmla="*/ 16 h 250"/>
                <a:gd name="T52" fmla="*/ 266 w 588"/>
                <a:gd name="T53" fmla="*/ 32 h 250"/>
                <a:gd name="T54" fmla="*/ 248 w 588"/>
                <a:gd name="T55" fmla="*/ 0 h 250"/>
                <a:gd name="T56" fmla="*/ 173 w 588"/>
                <a:gd name="T57" fmla="*/ 24 h 250"/>
                <a:gd name="T58" fmla="*/ 154 w 588"/>
                <a:gd name="T59" fmla="*/ 71 h 250"/>
                <a:gd name="T60" fmla="*/ 162 w 588"/>
                <a:gd name="T61" fmla="*/ 94 h 250"/>
                <a:gd name="T62" fmla="*/ 102 w 588"/>
                <a:gd name="T63" fmla="*/ 92 h 250"/>
                <a:gd name="T64" fmla="*/ 51 w 588"/>
                <a:gd name="T65" fmla="*/ 66 h 250"/>
                <a:gd name="T66" fmla="*/ 25 w 588"/>
                <a:gd name="T67" fmla="*/ 71 h 250"/>
                <a:gd name="T68" fmla="*/ 14 w 588"/>
                <a:gd name="T69" fmla="*/ 97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8" h="250">
                  <a:moveTo>
                    <a:pt x="0" y="108"/>
                  </a:moveTo>
                  <a:lnTo>
                    <a:pt x="18" y="134"/>
                  </a:lnTo>
                  <a:lnTo>
                    <a:pt x="10" y="157"/>
                  </a:lnTo>
                  <a:lnTo>
                    <a:pt x="70" y="145"/>
                  </a:lnTo>
                  <a:lnTo>
                    <a:pt x="102" y="181"/>
                  </a:lnTo>
                  <a:lnTo>
                    <a:pt x="65" y="179"/>
                  </a:lnTo>
                  <a:lnTo>
                    <a:pt x="52" y="181"/>
                  </a:lnTo>
                  <a:lnTo>
                    <a:pt x="52" y="194"/>
                  </a:lnTo>
                  <a:lnTo>
                    <a:pt x="34" y="194"/>
                  </a:lnTo>
                  <a:lnTo>
                    <a:pt x="49" y="218"/>
                  </a:lnTo>
                  <a:lnTo>
                    <a:pt x="70" y="223"/>
                  </a:lnTo>
                  <a:lnTo>
                    <a:pt x="70" y="236"/>
                  </a:lnTo>
                  <a:lnTo>
                    <a:pt x="102" y="228"/>
                  </a:lnTo>
                  <a:lnTo>
                    <a:pt x="118" y="244"/>
                  </a:lnTo>
                  <a:lnTo>
                    <a:pt x="125" y="246"/>
                  </a:lnTo>
                  <a:lnTo>
                    <a:pt x="136" y="184"/>
                  </a:lnTo>
                  <a:lnTo>
                    <a:pt x="162" y="176"/>
                  </a:lnTo>
                  <a:lnTo>
                    <a:pt x="165" y="168"/>
                  </a:lnTo>
                  <a:lnTo>
                    <a:pt x="172" y="160"/>
                  </a:lnTo>
                  <a:lnTo>
                    <a:pt x="183" y="155"/>
                  </a:lnTo>
                  <a:lnTo>
                    <a:pt x="196" y="152"/>
                  </a:lnTo>
                  <a:lnTo>
                    <a:pt x="220" y="157"/>
                  </a:lnTo>
                  <a:lnTo>
                    <a:pt x="204" y="165"/>
                  </a:lnTo>
                  <a:lnTo>
                    <a:pt x="209" y="186"/>
                  </a:lnTo>
                  <a:lnTo>
                    <a:pt x="201" y="194"/>
                  </a:lnTo>
                  <a:lnTo>
                    <a:pt x="214" y="204"/>
                  </a:lnTo>
                  <a:lnTo>
                    <a:pt x="251" y="197"/>
                  </a:lnTo>
                  <a:lnTo>
                    <a:pt x="270" y="218"/>
                  </a:lnTo>
                  <a:lnTo>
                    <a:pt x="277" y="244"/>
                  </a:lnTo>
                  <a:lnTo>
                    <a:pt x="304" y="249"/>
                  </a:lnTo>
                  <a:lnTo>
                    <a:pt x="338" y="226"/>
                  </a:lnTo>
                  <a:lnTo>
                    <a:pt x="353" y="223"/>
                  </a:lnTo>
                  <a:lnTo>
                    <a:pt x="385" y="223"/>
                  </a:lnTo>
                  <a:lnTo>
                    <a:pt x="424" y="218"/>
                  </a:lnTo>
                  <a:lnTo>
                    <a:pt x="461" y="221"/>
                  </a:lnTo>
                  <a:lnTo>
                    <a:pt x="474" y="239"/>
                  </a:lnTo>
                  <a:lnTo>
                    <a:pt x="482" y="215"/>
                  </a:lnTo>
                  <a:lnTo>
                    <a:pt x="471" y="189"/>
                  </a:lnTo>
                  <a:lnTo>
                    <a:pt x="508" y="181"/>
                  </a:lnTo>
                  <a:lnTo>
                    <a:pt x="516" y="145"/>
                  </a:lnTo>
                  <a:lnTo>
                    <a:pt x="555" y="150"/>
                  </a:lnTo>
                  <a:lnTo>
                    <a:pt x="558" y="123"/>
                  </a:lnTo>
                  <a:lnTo>
                    <a:pt x="587" y="113"/>
                  </a:lnTo>
                  <a:lnTo>
                    <a:pt x="553" y="92"/>
                  </a:lnTo>
                  <a:lnTo>
                    <a:pt x="553" y="79"/>
                  </a:lnTo>
                  <a:lnTo>
                    <a:pt x="532" y="89"/>
                  </a:lnTo>
                  <a:lnTo>
                    <a:pt x="500" y="69"/>
                  </a:lnTo>
                  <a:lnTo>
                    <a:pt x="476" y="74"/>
                  </a:lnTo>
                  <a:lnTo>
                    <a:pt x="464" y="60"/>
                  </a:lnTo>
                  <a:lnTo>
                    <a:pt x="456" y="71"/>
                  </a:lnTo>
                  <a:lnTo>
                    <a:pt x="403" y="24"/>
                  </a:lnTo>
                  <a:lnTo>
                    <a:pt x="403" y="16"/>
                  </a:lnTo>
                  <a:lnTo>
                    <a:pt x="366" y="39"/>
                  </a:lnTo>
                  <a:lnTo>
                    <a:pt x="338" y="32"/>
                  </a:lnTo>
                  <a:lnTo>
                    <a:pt x="332" y="5"/>
                  </a:lnTo>
                  <a:lnTo>
                    <a:pt x="314" y="0"/>
                  </a:lnTo>
                  <a:lnTo>
                    <a:pt x="301" y="16"/>
                  </a:lnTo>
                  <a:lnTo>
                    <a:pt x="220" y="24"/>
                  </a:lnTo>
                  <a:lnTo>
                    <a:pt x="212" y="60"/>
                  </a:lnTo>
                  <a:lnTo>
                    <a:pt x="196" y="71"/>
                  </a:lnTo>
                  <a:lnTo>
                    <a:pt x="214" y="81"/>
                  </a:lnTo>
                  <a:lnTo>
                    <a:pt x="206" y="94"/>
                  </a:lnTo>
                  <a:lnTo>
                    <a:pt x="162" y="79"/>
                  </a:lnTo>
                  <a:lnTo>
                    <a:pt x="130" y="92"/>
                  </a:lnTo>
                  <a:lnTo>
                    <a:pt x="118" y="69"/>
                  </a:lnTo>
                  <a:lnTo>
                    <a:pt x="65" y="66"/>
                  </a:lnTo>
                  <a:lnTo>
                    <a:pt x="36" y="92"/>
                  </a:lnTo>
                  <a:lnTo>
                    <a:pt x="31" y="71"/>
                  </a:lnTo>
                  <a:lnTo>
                    <a:pt x="20" y="76"/>
                  </a:lnTo>
                  <a:lnTo>
                    <a:pt x="18" y="97"/>
                  </a:lnTo>
                  <a:lnTo>
                    <a:pt x="0" y="10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64" name="Freeform 528"/>
            <p:cNvSpPr>
              <a:spLocks/>
            </p:cNvSpPr>
            <p:nvPr/>
          </p:nvSpPr>
          <p:spPr bwMode="auto">
            <a:xfrm>
              <a:off x="3274" y="2120"/>
              <a:ext cx="224" cy="141"/>
            </a:xfrm>
            <a:custGeom>
              <a:avLst/>
              <a:gdLst>
                <a:gd name="T0" fmla="*/ 0 w 252"/>
                <a:gd name="T1" fmla="*/ 67 h 141"/>
                <a:gd name="T2" fmla="*/ 9 w 252"/>
                <a:gd name="T3" fmla="*/ 65 h 141"/>
                <a:gd name="T4" fmla="*/ 9 w 252"/>
                <a:gd name="T5" fmla="*/ 58 h 141"/>
                <a:gd name="T6" fmla="*/ 26 w 252"/>
                <a:gd name="T7" fmla="*/ 45 h 141"/>
                <a:gd name="T8" fmla="*/ 39 w 252"/>
                <a:gd name="T9" fmla="*/ 55 h 141"/>
                <a:gd name="T10" fmla="*/ 41 w 252"/>
                <a:gd name="T11" fmla="*/ 76 h 141"/>
                <a:gd name="T12" fmla="*/ 53 w 252"/>
                <a:gd name="T13" fmla="*/ 67 h 141"/>
                <a:gd name="T14" fmla="*/ 60 w 252"/>
                <a:gd name="T15" fmla="*/ 70 h 141"/>
                <a:gd name="T16" fmla="*/ 74 w 252"/>
                <a:gd name="T17" fmla="*/ 103 h 141"/>
                <a:gd name="T18" fmla="*/ 100 w 252"/>
                <a:gd name="T19" fmla="*/ 123 h 141"/>
                <a:gd name="T20" fmla="*/ 119 w 252"/>
                <a:gd name="T21" fmla="*/ 130 h 141"/>
                <a:gd name="T22" fmla="*/ 119 w 252"/>
                <a:gd name="T23" fmla="*/ 140 h 141"/>
                <a:gd name="T24" fmla="*/ 134 w 252"/>
                <a:gd name="T25" fmla="*/ 140 h 141"/>
                <a:gd name="T26" fmla="*/ 139 w 252"/>
                <a:gd name="T27" fmla="*/ 113 h 141"/>
                <a:gd name="T28" fmla="*/ 134 w 252"/>
                <a:gd name="T29" fmla="*/ 100 h 141"/>
                <a:gd name="T30" fmla="*/ 125 w 252"/>
                <a:gd name="T31" fmla="*/ 103 h 141"/>
                <a:gd name="T32" fmla="*/ 124 w 252"/>
                <a:gd name="T33" fmla="*/ 85 h 141"/>
                <a:gd name="T34" fmla="*/ 134 w 252"/>
                <a:gd name="T35" fmla="*/ 93 h 141"/>
                <a:gd name="T36" fmla="*/ 140 w 252"/>
                <a:gd name="T37" fmla="*/ 93 h 141"/>
                <a:gd name="T38" fmla="*/ 153 w 252"/>
                <a:gd name="T39" fmla="*/ 73 h 141"/>
                <a:gd name="T40" fmla="*/ 172 w 252"/>
                <a:gd name="T41" fmla="*/ 76 h 141"/>
                <a:gd name="T42" fmla="*/ 176 w 252"/>
                <a:gd name="T43" fmla="*/ 81 h 141"/>
                <a:gd name="T44" fmla="*/ 171 w 252"/>
                <a:gd name="T45" fmla="*/ 90 h 141"/>
                <a:gd name="T46" fmla="*/ 190 w 252"/>
                <a:gd name="T47" fmla="*/ 81 h 141"/>
                <a:gd name="T48" fmla="*/ 193 w 252"/>
                <a:gd name="T49" fmla="*/ 85 h 141"/>
                <a:gd name="T50" fmla="*/ 198 w 252"/>
                <a:gd name="T51" fmla="*/ 81 h 141"/>
                <a:gd name="T52" fmla="*/ 186 w 252"/>
                <a:gd name="T53" fmla="*/ 65 h 141"/>
                <a:gd name="T54" fmla="*/ 176 w 252"/>
                <a:gd name="T55" fmla="*/ 70 h 141"/>
                <a:gd name="T56" fmla="*/ 168 w 252"/>
                <a:gd name="T57" fmla="*/ 62 h 141"/>
                <a:gd name="T58" fmla="*/ 179 w 252"/>
                <a:gd name="T59" fmla="*/ 50 h 141"/>
                <a:gd name="T60" fmla="*/ 176 w 252"/>
                <a:gd name="T61" fmla="*/ 45 h 141"/>
                <a:gd name="T62" fmla="*/ 164 w 252"/>
                <a:gd name="T63" fmla="*/ 48 h 141"/>
                <a:gd name="T64" fmla="*/ 139 w 252"/>
                <a:gd name="T65" fmla="*/ 70 h 141"/>
                <a:gd name="T66" fmla="*/ 117 w 252"/>
                <a:gd name="T67" fmla="*/ 65 h 141"/>
                <a:gd name="T68" fmla="*/ 112 w 252"/>
                <a:gd name="T69" fmla="*/ 40 h 141"/>
                <a:gd name="T70" fmla="*/ 97 w 252"/>
                <a:gd name="T71" fmla="*/ 20 h 141"/>
                <a:gd name="T72" fmla="*/ 68 w 252"/>
                <a:gd name="T73" fmla="*/ 27 h 141"/>
                <a:gd name="T74" fmla="*/ 59 w 252"/>
                <a:gd name="T75" fmla="*/ 17 h 141"/>
                <a:gd name="T76" fmla="*/ 57 w 252"/>
                <a:gd name="T77" fmla="*/ 22 h 141"/>
                <a:gd name="T78" fmla="*/ 51 w 252"/>
                <a:gd name="T79" fmla="*/ 27 h 141"/>
                <a:gd name="T80" fmla="*/ 45 w 252"/>
                <a:gd name="T81" fmla="*/ 27 h 141"/>
                <a:gd name="T82" fmla="*/ 36 w 252"/>
                <a:gd name="T83" fmla="*/ 22 h 141"/>
                <a:gd name="T84" fmla="*/ 31 w 252"/>
                <a:gd name="T85" fmla="*/ 30 h 141"/>
                <a:gd name="T86" fmla="*/ 31 w 252"/>
                <a:gd name="T87" fmla="*/ 22 h 141"/>
                <a:gd name="T88" fmla="*/ 25 w 252"/>
                <a:gd name="T89" fmla="*/ 20 h 141"/>
                <a:gd name="T90" fmla="*/ 25 w 252"/>
                <a:gd name="T91" fmla="*/ 12 h 141"/>
                <a:gd name="T92" fmla="*/ 28 w 252"/>
                <a:gd name="T93" fmla="*/ 0 h 141"/>
                <a:gd name="T94" fmla="*/ 9 w 252"/>
                <a:gd name="T95" fmla="*/ 8 h 141"/>
                <a:gd name="T96" fmla="*/ 0 w 252"/>
                <a:gd name="T97" fmla="*/ 67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2" h="141">
                  <a:moveTo>
                    <a:pt x="0" y="67"/>
                  </a:moveTo>
                  <a:lnTo>
                    <a:pt x="11" y="65"/>
                  </a:lnTo>
                  <a:lnTo>
                    <a:pt x="11" y="58"/>
                  </a:lnTo>
                  <a:lnTo>
                    <a:pt x="33" y="45"/>
                  </a:lnTo>
                  <a:lnTo>
                    <a:pt x="49" y="55"/>
                  </a:lnTo>
                  <a:lnTo>
                    <a:pt x="52" y="76"/>
                  </a:lnTo>
                  <a:lnTo>
                    <a:pt x="67" y="67"/>
                  </a:lnTo>
                  <a:lnTo>
                    <a:pt x="77" y="70"/>
                  </a:lnTo>
                  <a:lnTo>
                    <a:pt x="93" y="103"/>
                  </a:lnTo>
                  <a:lnTo>
                    <a:pt x="126" y="123"/>
                  </a:lnTo>
                  <a:lnTo>
                    <a:pt x="151" y="130"/>
                  </a:lnTo>
                  <a:lnTo>
                    <a:pt x="151" y="140"/>
                  </a:lnTo>
                  <a:lnTo>
                    <a:pt x="170" y="140"/>
                  </a:lnTo>
                  <a:lnTo>
                    <a:pt x="175" y="113"/>
                  </a:lnTo>
                  <a:lnTo>
                    <a:pt x="170" y="100"/>
                  </a:lnTo>
                  <a:lnTo>
                    <a:pt x="159" y="103"/>
                  </a:lnTo>
                  <a:lnTo>
                    <a:pt x="156" y="85"/>
                  </a:lnTo>
                  <a:lnTo>
                    <a:pt x="170" y="93"/>
                  </a:lnTo>
                  <a:lnTo>
                    <a:pt x="177" y="93"/>
                  </a:lnTo>
                  <a:lnTo>
                    <a:pt x="194" y="73"/>
                  </a:lnTo>
                  <a:lnTo>
                    <a:pt x="218" y="76"/>
                  </a:lnTo>
                  <a:lnTo>
                    <a:pt x="223" y="81"/>
                  </a:lnTo>
                  <a:lnTo>
                    <a:pt x="216" y="90"/>
                  </a:lnTo>
                  <a:lnTo>
                    <a:pt x="241" y="81"/>
                  </a:lnTo>
                  <a:lnTo>
                    <a:pt x="244" y="85"/>
                  </a:lnTo>
                  <a:lnTo>
                    <a:pt x="251" y="81"/>
                  </a:lnTo>
                  <a:lnTo>
                    <a:pt x="235" y="65"/>
                  </a:lnTo>
                  <a:lnTo>
                    <a:pt x="223" y="70"/>
                  </a:lnTo>
                  <a:lnTo>
                    <a:pt x="213" y="62"/>
                  </a:lnTo>
                  <a:lnTo>
                    <a:pt x="226" y="50"/>
                  </a:lnTo>
                  <a:lnTo>
                    <a:pt x="223" y="45"/>
                  </a:lnTo>
                  <a:lnTo>
                    <a:pt x="208" y="48"/>
                  </a:lnTo>
                  <a:lnTo>
                    <a:pt x="175" y="70"/>
                  </a:lnTo>
                  <a:lnTo>
                    <a:pt x="148" y="65"/>
                  </a:lnTo>
                  <a:lnTo>
                    <a:pt x="142" y="40"/>
                  </a:lnTo>
                  <a:lnTo>
                    <a:pt x="123" y="20"/>
                  </a:lnTo>
                  <a:lnTo>
                    <a:pt x="87" y="27"/>
                  </a:lnTo>
                  <a:lnTo>
                    <a:pt x="74" y="17"/>
                  </a:lnTo>
                  <a:lnTo>
                    <a:pt x="72" y="22"/>
                  </a:lnTo>
                  <a:lnTo>
                    <a:pt x="64" y="27"/>
                  </a:lnTo>
                  <a:lnTo>
                    <a:pt x="57" y="27"/>
                  </a:lnTo>
                  <a:lnTo>
                    <a:pt x="46" y="22"/>
                  </a:lnTo>
                  <a:lnTo>
                    <a:pt x="39" y="30"/>
                  </a:lnTo>
                  <a:lnTo>
                    <a:pt x="39" y="22"/>
                  </a:lnTo>
                  <a:lnTo>
                    <a:pt x="31" y="20"/>
                  </a:lnTo>
                  <a:lnTo>
                    <a:pt x="31" y="12"/>
                  </a:lnTo>
                  <a:lnTo>
                    <a:pt x="36" y="0"/>
                  </a:lnTo>
                  <a:lnTo>
                    <a:pt x="11" y="8"/>
                  </a:lnTo>
                  <a:lnTo>
                    <a:pt x="0" y="67"/>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65" name="Freeform 529"/>
            <p:cNvSpPr>
              <a:spLocks/>
            </p:cNvSpPr>
            <p:nvPr/>
          </p:nvSpPr>
          <p:spPr bwMode="auto">
            <a:xfrm>
              <a:off x="3274" y="2120"/>
              <a:ext cx="229" cy="147"/>
            </a:xfrm>
            <a:custGeom>
              <a:avLst/>
              <a:gdLst>
                <a:gd name="T0" fmla="*/ 0 w 258"/>
                <a:gd name="T1" fmla="*/ 70 h 147"/>
                <a:gd name="T2" fmla="*/ 9 w 258"/>
                <a:gd name="T3" fmla="*/ 68 h 147"/>
                <a:gd name="T4" fmla="*/ 9 w 258"/>
                <a:gd name="T5" fmla="*/ 60 h 147"/>
                <a:gd name="T6" fmla="*/ 27 w 258"/>
                <a:gd name="T7" fmla="*/ 47 h 147"/>
                <a:gd name="T8" fmla="*/ 39 w 258"/>
                <a:gd name="T9" fmla="*/ 57 h 147"/>
                <a:gd name="T10" fmla="*/ 42 w 258"/>
                <a:gd name="T11" fmla="*/ 79 h 147"/>
                <a:gd name="T12" fmla="*/ 54 w 258"/>
                <a:gd name="T13" fmla="*/ 70 h 147"/>
                <a:gd name="T14" fmla="*/ 62 w 258"/>
                <a:gd name="T15" fmla="*/ 73 h 147"/>
                <a:gd name="T16" fmla="*/ 75 w 258"/>
                <a:gd name="T17" fmla="*/ 107 h 147"/>
                <a:gd name="T18" fmla="*/ 102 w 258"/>
                <a:gd name="T19" fmla="*/ 128 h 147"/>
                <a:gd name="T20" fmla="*/ 122 w 258"/>
                <a:gd name="T21" fmla="*/ 136 h 147"/>
                <a:gd name="T22" fmla="*/ 122 w 258"/>
                <a:gd name="T23" fmla="*/ 146 h 147"/>
                <a:gd name="T24" fmla="*/ 137 w 258"/>
                <a:gd name="T25" fmla="*/ 146 h 147"/>
                <a:gd name="T26" fmla="*/ 141 w 258"/>
                <a:gd name="T27" fmla="*/ 118 h 147"/>
                <a:gd name="T28" fmla="*/ 137 w 258"/>
                <a:gd name="T29" fmla="*/ 104 h 147"/>
                <a:gd name="T30" fmla="*/ 129 w 258"/>
                <a:gd name="T31" fmla="*/ 107 h 147"/>
                <a:gd name="T32" fmla="*/ 126 w 258"/>
                <a:gd name="T33" fmla="*/ 89 h 147"/>
                <a:gd name="T34" fmla="*/ 137 w 258"/>
                <a:gd name="T35" fmla="*/ 97 h 147"/>
                <a:gd name="T36" fmla="*/ 143 w 258"/>
                <a:gd name="T37" fmla="*/ 97 h 147"/>
                <a:gd name="T38" fmla="*/ 157 w 258"/>
                <a:gd name="T39" fmla="*/ 76 h 147"/>
                <a:gd name="T40" fmla="*/ 176 w 258"/>
                <a:gd name="T41" fmla="*/ 79 h 147"/>
                <a:gd name="T42" fmla="*/ 179 w 258"/>
                <a:gd name="T43" fmla="*/ 84 h 147"/>
                <a:gd name="T44" fmla="*/ 174 w 258"/>
                <a:gd name="T45" fmla="*/ 94 h 147"/>
                <a:gd name="T46" fmla="*/ 194 w 258"/>
                <a:gd name="T47" fmla="*/ 84 h 147"/>
                <a:gd name="T48" fmla="*/ 197 w 258"/>
                <a:gd name="T49" fmla="*/ 89 h 147"/>
                <a:gd name="T50" fmla="*/ 202 w 258"/>
                <a:gd name="T51" fmla="*/ 84 h 147"/>
                <a:gd name="T52" fmla="*/ 190 w 258"/>
                <a:gd name="T53" fmla="*/ 68 h 147"/>
                <a:gd name="T54" fmla="*/ 179 w 258"/>
                <a:gd name="T55" fmla="*/ 73 h 147"/>
                <a:gd name="T56" fmla="*/ 171 w 258"/>
                <a:gd name="T57" fmla="*/ 65 h 147"/>
                <a:gd name="T58" fmla="*/ 182 w 258"/>
                <a:gd name="T59" fmla="*/ 52 h 147"/>
                <a:gd name="T60" fmla="*/ 179 w 258"/>
                <a:gd name="T61" fmla="*/ 47 h 147"/>
                <a:gd name="T62" fmla="*/ 168 w 258"/>
                <a:gd name="T63" fmla="*/ 50 h 147"/>
                <a:gd name="T64" fmla="*/ 141 w 258"/>
                <a:gd name="T65" fmla="*/ 73 h 147"/>
                <a:gd name="T66" fmla="*/ 120 w 258"/>
                <a:gd name="T67" fmla="*/ 68 h 147"/>
                <a:gd name="T68" fmla="*/ 115 w 258"/>
                <a:gd name="T69" fmla="*/ 42 h 147"/>
                <a:gd name="T70" fmla="*/ 99 w 258"/>
                <a:gd name="T71" fmla="*/ 21 h 147"/>
                <a:gd name="T72" fmla="*/ 70 w 258"/>
                <a:gd name="T73" fmla="*/ 28 h 147"/>
                <a:gd name="T74" fmla="*/ 59 w 258"/>
                <a:gd name="T75" fmla="*/ 18 h 147"/>
                <a:gd name="T76" fmla="*/ 59 w 258"/>
                <a:gd name="T77" fmla="*/ 23 h 147"/>
                <a:gd name="T78" fmla="*/ 52 w 258"/>
                <a:gd name="T79" fmla="*/ 28 h 147"/>
                <a:gd name="T80" fmla="*/ 45 w 258"/>
                <a:gd name="T81" fmla="*/ 28 h 147"/>
                <a:gd name="T82" fmla="*/ 37 w 258"/>
                <a:gd name="T83" fmla="*/ 23 h 147"/>
                <a:gd name="T84" fmla="*/ 32 w 258"/>
                <a:gd name="T85" fmla="*/ 31 h 147"/>
                <a:gd name="T86" fmla="*/ 32 w 258"/>
                <a:gd name="T87" fmla="*/ 23 h 147"/>
                <a:gd name="T88" fmla="*/ 25 w 258"/>
                <a:gd name="T89" fmla="*/ 21 h 147"/>
                <a:gd name="T90" fmla="*/ 25 w 258"/>
                <a:gd name="T91" fmla="*/ 13 h 147"/>
                <a:gd name="T92" fmla="*/ 29 w 258"/>
                <a:gd name="T93" fmla="*/ 0 h 147"/>
                <a:gd name="T94" fmla="*/ 9 w 258"/>
                <a:gd name="T95" fmla="*/ 8 h 147"/>
                <a:gd name="T96" fmla="*/ 0 w 258"/>
                <a:gd name="T97" fmla="*/ 70 h 1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8" h="147">
                  <a:moveTo>
                    <a:pt x="0" y="70"/>
                  </a:moveTo>
                  <a:lnTo>
                    <a:pt x="11" y="68"/>
                  </a:lnTo>
                  <a:lnTo>
                    <a:pt x="11" y="60"/>
                  </a:lnTo>
                  <a:lnTo>
                    <a:pt x="34" y="47"/>
                  </a:lnTo>
                  <a:lnTo>
                    <a:pt x="50" y="57"/>
                  </a:lnTo>
                  <a:lnTo>
                    <a:pt x="53" y="79"/>
                  </a:lnTo>
                  <a:lnTo>
                    <a:pt x="69" y="70"/>
                  </a:lnTo>
                  <a:lnTo>
                    <a:pt x="79" y="73"/>
                  </a:lnTo>
                  <a:lnTo>
                    <a:pt x="95" y="107"/>
                  </a:lnTo>
                  <a:lnTo>
                    <a:pt x="129" y="128"/>
                  </a:lnTo>
                  <a:lnTo>
                    <a:pt x="155" y="136"/>
                  </a:lnTo>
                  <a:lnTo>
                    <a:pt x="155" y="146"/>
                  </a:lnTo>
                  <a:lnTo>
                    <a:pt x="174" y="146"/>
                  </a:lnTo>
                  <a:lnTo>
                    <a:pt x="179" y="118"/>
                  </a:lnTo>
                  <a:lnTo>
                    <a:pt x="174" y="104"/>
                  </a:lnTo>
                  <a:lnTo>
                    <a:pt x="163" y="107"/>
                  </a:lnTo>
                  <a:lnTo>
                    <a:pt x="160" y="89"/>
                  </a:lnTo>
                  <a:lnTo>
                    <a:pt x="174" y="97"/>
                  </a:lnTo>
                  <a:lnTo>
                    <a:pt x="181" y="97"/>
                  </a:lnTo>
                  <a:lnTo>
                    <a:pt x="199" y="76"/>
                  </a:lnTo>
                  <a:lnTo>
                    <a:pt x="223" y="79"/>
                  </a:lnTo>
                  <a:lnTo>
                    <a:pt x="228" y="84"/>
                  </a:lnTo>
                  <a:lnTo>
                    <a:pt x="221" y="94"/>
                  </a:lnTo>
                  <a:lnTo>
                    <a:pt x="247" y="84"/>
                  </a:lnTo>
                  <a:lnTo>
                    <a:pt x="250" y="89"/>
                  </a:lnTo>
                  <a:lnTo>
                    <a:pt x="257" y="84"/>
                  </a:lnTo>
                  <a:lnTo>
                    <a:pt x="241" y="68"/>
                  </a:lnTo>
                  <a:lnTo>
                    <a:pt x="228" y="73"/>
                  </a:lnTo>
                  <a:lnTo>
                    <a:pt x="218" y="65"/>
                  </a:lnTo>
                  <a:lnTo>
                    <a:pt x="231" y="52"/>
                  </a:lnTo>
                  <a:lnTo>
                    <a:pt x="228" y="47"/>
                  </a:lnTo>
                  <a:lnTo>
                    <a:pt x="213" y="50"/>
                  </a:lnTo>
                  <a:lnTo>
                    <a:pt x="179" y="73"/>
                  </a:lnTo>
                  <a:lnTo>
                    <a:pt x="152" y="68"/>
                  </a:lnTo>
                  <a:lnTo>
                    <a:pt x="145" y="42"/>
                  </a:lnTo>
                  <a:lnTo>
                    <a:pt x="126" y="21"/>
                  </a:lnTo>
                  <a:lnTo>
                    <a:pt x="89" y="28"/>
                  </a:lnTo>
                  <a:lnTo>
                    <a:pt x="76" y="18"/>
                  </a:lnTo>
                  <a:lnTo>
                    <a:pt x="74" y="23"/>
                  </a:lnTo>
                  <a:lnTo>
                    <a:pt x="66" y="28"/>
                  </a:lnTo>
                  <a:lnTo>
                    <a:pt x="58" y="28"/>
                  </a:lnTo>
                  <a:lnTo>
                    <a:pt x="47" y="23"/>
                  </a:lnTo>
                  <a:lnTo>
                    <a:pt x="40" y="31"/>
                  </a:lnTo>
                  <a:lnTo>
                    <a:pt x="40" y="23"/>
                  </a:lnTo>
                  <a:lnTo>
                    <a:pt x="32" y="21"/>
                  </a:lnTo>
                  <a:lnTo>
                    <a:pt x="32" y="13"/>
                  </a:lnTo>
                  <a:lnTo>
                    <a:pt x="37" y="0"/>
                  </a:lnTo>
                  <a:lnTo>
                    <a:pt x="11" y="8"/>
                  </a:lnTo>
                  <a:lnTo>
                    <a:pt x="0" y="7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66" name="Freeform 530"/>
            <p:cNvSpPr>
              <a:spLocks/>
            </p:cNvSpPr>
            <p:nvPr/>
          </p:nvSpPr>
          <p:spPr bwMode="auto">
            <a:xfrm>
              <a:off x="3302" y="2096"/>
              <a:ext cx="52" cy="50"/>
            </a:xfrm>
            <a:custGeom>
              <a:avLst/>
              <a:gdLst>
                <a:gd name="T0" fmla="*/ 46 w 58"/>
                <a:gd name="T1" fmla="*/ 4 h 50"/>
                <a:gd name="T2" fmla="*/ 28 w 58"/>
                <a:gd name="T3" fmla="*/ 0 h 50"/>
                <a:gd name="T4" fmla="*/ 20 w 58"/>
                <a:gd name="T5" fmla="*/ 3 h 50"/>
                <a:gd name="T6" fmla="*/ 12 w 58"/>
                <a:gd name="T7" fmla="*/ 7 h 50"/>
                <a:gd name="T8" fmla="*/ 5 w 58"/>
                <a:gd name="T9" fmla="*/ 14 h 50"/>
                <a:gd name="T10" fmla="*/ 4 w 58"/>
                <a:gd name="T11" fmla="*/ 21 h 50"/>
                <a:gd name="T12" fmla="*/ 0 w 58"/>
                <a:gd name="T13" fmla="*/ 33 h 50"/>
                <a:gd name="T14" fmla="*/ 0 w 58"/>
                <a:gd name="T15" fmla="*/ 40 h 50"/>
                <a:gd name="T16" fmla="*/ 5 w 58"/>
                <a:gd name="T17" fmla="*/ 42 h 50"/>
                <a:gd name="T18" fmla="*/ 5 w 58"/>
                <a:gd name="T19" fmla="*/ 49 h 50"/>
                <a:gd name="T20" fmla="*/ 12 w 58"/>
                <a:gd name="T21" fmla="*/ 42 h 50"/>
                <a:gd name="T22" fmla="*/ 20 w 58"/>
                <a:gd name="T23" fmla="*/ 46 h 50"/>
                <a:gd name="T24" fmla="*/ 25 w 58"/>
                <a:gd name="T25" fmla="*/ 46 h 50"/>
                <a:gd name="T26" fmla="*/ 30 w 58"/>
                <a:gd name="T27" fmla="*/ 42 h 50"/>
                <a:gd name="T28" fmla="*/ 32 w 58"/>
                <a:gd name="T29" fmla="*/ 37 h 50"/>
                <a:gd name="T30" fmla="*/ 38 w 58"/>
                <a:gd name="T31" fmla="*/ 30 h 50"/>
                <a:gd name="T32" fmla="*/ 35 w 58"/>
                <a:gd name="T33" fmla="*/ 12 h 50"/>
                <a:gd name="T34" fmla="*/ 46 w 58"/>
                <a:gd name="T35" fmla="*/ 4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 h="50">
                  <a:moveTo>
                    <a:pt x="57" y="4"/>
                  </a:moveTo>
                  <a:lnTo>
                    <a:pt x="35" y="0"/>
                  </a:lnTo>
                  <a:lnTo>
                    <a:pt x="24" y="3"/>
                  </a:lnTo>
                  <a:lnTo>
                    <a:pt x="14" y="7"/>
                  </a:lnTo>
                  <a:lnTo>
                    <a:pt x="7" y="14"/>
                  </a:lnTo>
                  <a:lnTo>
                    <a:pt x="5" y="21"/>
                  </a:lnTo>
                  <a:lnTo>
                    <a:pt x="0" y="33"/>
                  </a:lnTo>
                  <a:lnTo>
                    <a:pt x="0" y="40"/>
                  </a:lnTo>
                  <a:lnTo>
                    <a:pt x="7" y="42"/>
                  </a:lnTo>
                  <a:lnTo>
                    <a:pt x="7" y="49"/>
                  </a:lnTo>
                  <a:lnTo>
                    <a:pt x="14" y="42"/>
                  </a:lnTo>
                  <a:lnTo>
                    <a:pt x="24" y="46"/>
                  </a:lnTo>
                  <a:lnTo>
                    <a:pt x="31" y="46"/>
                  </a:lnTo>
                  <a:lnTo>
                    <a:pt x="38" y="42"/>
                  </a:lnTo>
                  <a:lnTo>
                    <a:pt x="40" y="37"/>
                  </a:lnTo>
                  <a:lnTo>
                    <a:pt x="47" y="30"/>
                  </a:lnTo>
                  <a:lnTo>
                    <a:pt x="43" y="12"/>
                  </a:lnTo>
                  <a:lnTo>
                    <a:pt x="57" y="4"/>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67" name="Freeform 531"/>
            <p:cNvSpPr>
              <a:spLocks/>
            </p:cNvSpPr>
            <p:nvPr/>
          </p:nvSpPr>
          <p:spPr bwMode="auto">
            <a:xfrm>
              <a:off x="3302" y="2096"/>
              <a:ext cx="57" cy="56"/>
            </a:xfrm>
            <a:custGeom>
              <a:avLst/>
              <a:gdLst>
                <a:gd name="T0" fmla="*/ 50 w 64"/>
                <a:gd name="T1" fmla="*/ 5 h 56"/>
                <a:gd name="T2" fmla="*/ 31 w 64"/>
                <a:gd name="T3" fmla="*/ 0 h 56"/>
                <a:gd name="T4" fmla="*/ 20 w 64"/>
                <a:gd name="T5" fmla="*/ 3 h 56"/>
                <a:gd name="T6" fmla="*/ 12 w 64"/>
                <a:gd name="T7" fmla="*/ 8 h 56"/>
                <a:gd name="T8" fmla="*/ 6 w 64"/>
                <a:gd name="T9" fmla="*/ 16 h 56"/>
                <a:gd name="T10" fmla="*/ 4 w 64"/>
                <a:gd name="T11" fmla="*/ 24 h 56"/>
                <a:gd name="T12" fmla="*/ 0 w 64"/>
                <a:gd name="T13" fmla="*/ 37 h 56"/>
                <a:gd name="T14" fmla="*/ 0 w 64"/>
                <a:gd name="T15" fmla="*/ 45 h 56"/>
                <a:gd name="T16" fmla="*/ 6 w 64"/>
                <a:gd name="T17" fmla="*/ 47 h 56"/>
                <a:gd name="T18" fmla="*/ 6 w 64"/>
                <a:gd name="T19" fmla="*/ 55 h 56"/>
                <a:gd name="T20" fmla="*/ 12 w 64"/>
                <a:gd name="T21" fmla="*/ 47 h 56"/>
                <a:gd name="T22" fmla="*/ 20 w 64"/>
                <a:gd name="T23" fmla="*/ 52 h 56"/>
                <a:gd name="T24" fmla="*/ 27 w 64"/>
                <a:gd name="T25" fmla="*/ 52 h 56"/>
                <a:gd name="T26" fmla="*/ 33 w 64"/>
                <a:gd name="T27" fmla="*/ 47 h 56"/>
                <a:gd name="T28" fmla="*/ 35 w 64"/>
                <a:gd name="T29" fmla="*/ 42 h 56"/>
                <a:gd name="T30" fmla="*/ 41 w 64"/>
                <a:gd name="T31" fmla="*/ 34 h 56"/>
                <a:gd name="T32" fmla="*/ 37 w 64"/>
                <a:gd name="T33" fmla="*/ 13 h 56"/>
                <a:gd name="T34" fmla="*/ 50 w 64"/>
                <a:gd name="T35" fmla="*/ 5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 h="56">
                  <a:moveTo>
                    <a:pt x="63" y="5"/>
                  </a:moveTo>
                  <a:lnTo>
                    <a:pt x="39" y="0"/>
                  </a:lnTo>
                  <a:lnTo>
                    <a:pt x="26" y="3"/>
                  </a:lnTo>
                  <a:lnTo>
                    <a:pt x="15" y="8"/>
                  </a:lnTo>
                  <a:lnTo>
                    <a:pt x="8" y="16"/>
                  </a:lnTo>
                  <a:lnTo>
                    <a:pt x="5" y="24"/>
                  </a:lnTo>
                  <a:lnTo>
                    <a:pt x="0" y="37"/>
                  </a:lnTo>
                  <a:lnTo>
                    <a:pt x="0" y="45"/>
                  </a:lnTo>
                  <a:lnTo>
                    <a:pt x="8" y="47"/>
                  </a:lnTo>
                  <a:lnTo>
                    <a:pt x="8" y="55"/>
                  </a:lnTo>
                  <a:lnTo>
                    <a:pt x="15" y="47"/>
                  </a:lnTo>
                  <a:lnTo>
                    <a:pt x="26" y="52"/>
                  </a:lnTo>
                  <a:lnTo>
                    <a:pt x="34" y="52"/>
                  </a:lnTo>
                  <a:lnTo>
                    <a:pt x="42" y="47"/>
                  </a:lnTo>
                  <a:lnTo>
                    <a:pt x="44" y="42"/>
                  </a:lnTo>
                  <a:lnTo>
                    <a:pt x="52" y="34"/>
                  </a:lnTo>
                  <a:lnTo>
                    <a:pt x="47" y="13"/>
                  </a:lnTo>
                  <a:lnTo>
                    <a:pt x="63" y="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68" name="Freeform 532"/>
            <p:cNvSpPr>
              <a:spLocks/>
            </p:cNvSpPr>
            <p:nvPr/>
          </p:nvSpPr>
          <p:spPr bwMode="auto">
            <a:xfrm>
              <a:off x="3078" y="2138"/>
              <a:ext cx="112" cy="100"/>
            </a:xfrm>
            <a:custGeom>
              <a:avLst/>
              <a:gdLst>
                <a:gd name="T0" fmla="*/ 59 w 126"/>
                <a:gd name="T1" fmla="*/ 3 h 100"/>
                <a:gd name="T2" fmla="*/ 46 w 126"/>
                <a:gd name="T3" fmla="*/ 18 h 100"/>
                <a:gd name="T4" fmla="*/ 32 w 126"/>
                <a:gd name="T5" fmla="*/ 3 h 100"/>
                <a:gd name="T6" fmla="*/ 22 w 126"/>
                <a:gd name="T7" fmla="*/ 0 h 100"/>
                <a:gd name="T8" fmla="*/ 22 w 126"/>
                <a:gd name="T9" fmla="*/ 8 h 100"/>
                <a:gd name="T10" fmla="*/ 32 w 126"/>
                <a:gd name="T11" fmla="*/ 12 h 100"/>
                <a:gd name="T12" fmla="*/ 38 w 126"/>
                <a:gd name="T13" fmla="*/ 27 h 100"/>
                <a:gd name="T14" fmla="*/ 25 w 126"/>
                <a:gd name="T15" fmla="*/ 25 h 100"/>
                <a:gd name="T16" fmla="*/ 22 w 126"/>
                <a:gd name="T17" fmla="*/ 27 h 100"/>
                <a:gd name="T18" fmla="*/ 4 w 126"/>
                <a:gd name="T19" fmla="*/ 25 h 100"/>
                <a:gd name="T20" fmla="*/ 0 w 126"/>
                <a:gd name="T21" fmla="*/ 27 h 100"/>
                <a:gd name="T22" fmla="*/ 2 w 126"/>
                <a:gd name="T23" fmla="*/ 49 h 100"/>
                <a:gd name="T24" fmla="*/ 16 w 126"/>
                <a:gd name="T25" fmla="*/ 49 h 100"/>
                <a:gd name="T26" fmla="*/ 36 w 126"/>
                <a:gd name="T27" fmla="*/ 79 h 100"/>
                <a:gd name="T28" fmla="*/ 52 w 126"/>
                <a:gd name="T29" fmla="*/ 94 h 100"/>
                <a:gd name="T30" fmla="*/ 72 w 126"/>
                <a:gd name="T31" fmla="*/ 81 h 100"/>
                <a:gd name="T32" fmla="*/ 74 w 126"/>
                <a:gd name="T33" fmla="*/ 94 h 100"/>
                <a:gd name="T34" fmla="*/ 83 w 126"/>
                <a:gd name="T35" fmla="*/ 99 h 100"/>
                <a:gd name="T36" fmla="*/ 91 w 126"/>
                <a:gd name="T37" fmla="*/ 74 h 100"/>
                <a:gd name="T38" fmla="*/ 99 w 126"/>
                <a:gd name="T39" fmla="*/ 72 h 100"/>
                <a:gd name="T40" fmla="*/ 76 w 126"/>
                <a:gd name="T41" fmla="*/ 44 h 100"/>
                <a:gd name="T42" fmla="*/ 69 w 126"/>
                <a:gd name="T43" fmla="*/ 9 h 100"/>
                <a:gd name="T44" fmla="*/ 59 w 126"/>
                <a:gd name="T45" fmla="*/ 3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6" h="100">
                  <a:moveTo>
                    <a:pt x="74" y="3"/>
                  </a:moveTo>
                  <a:lnTo>
                    <a:pt x="58" y="18"/>
                  </a:lnTo>
                  <a:lnTo>
                    <a:pt x="40" y="3"/>
                  </a:lnTo>
                  <a:lnTo>
                    <a:pt x="28" y="0"/>
                  </a:lnTo>
                  <a:lnTo>
                    <a:pt x="28" y="8"/>
                  </a:lnTo>
                  <a:lnTo>
                    <a:pt x="40" y="12"/>
                  </a:lnTo>
                  <a:lnTo>
                    <a:pt x="48" y="27"/>
                  </a:lnTo>
                  <a:lnTo>
                    <a:pt x="32" y="25"/>
                  </a:lnTo>
                  <a:lnTo>
                    <a:pt x="28" y="27"/>
                  </a:lnTo>
                  <a:lnTo>
                    <a:pt x="5" y="25"/>
                  </a:lnTo>
                  <a:lnTo>
                    <a:pt x="0" y="27"/>
                  </a:lnTo>
                  <a:lnTo>
                    <a:pt x="2" y="49"/>
                  </a:lnTo>
                  <a:lnTo>
                    <a:pt x="20" y="49"/>
                  </a:lnTo>
                  <a:lnTo>
                    <a:pt x="45" y="79"/>
                  </a:lnTo>
                  <a:lnTo>
                    <a:pt x="65" y="94"/>
                  </a:lnTo>
                  <a:lnTo>
                    <a:pt x="91" y="81"/>
                  </a:lnTo>
                  <a:lnTo>
                    <a:pt x="93" y="94"/>
                  </a:lnTo>
                  <a:lnTo>
                    <a:pt x="105" y="99"/>
                  </a:lnTo>
                  <a:lnTo>
                    <a:pt x="115" y="74"/>
                  </a:lnTo>
                  <a:lnTo>
                    <a:pt x="125" y="72"/>
                  </a:lnTo>
                  <a:lnTo>
                    <a:pt x="97" y="44"/>
                  </a:lnTo>
                  <a:lnTo>
                    <a:pt x="88" y="9"/>
                  </a:lnTo>
                  <a:lnTo>
                    <a:pt x="74" y="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69" name="Freeform 533"/>
            <p:cNvSpPr>
              <a:spLocks/>
            </p:cNvSpPr>
            <p:nvPr/>
          </p:nvSpPr>
          <p:spPr bwMode="auto">
            <a:xfrm>
              <a:off x="3078" y="2138"/>
              <a:ext cx="118" cy="106"/>
            </a:xfrm>
            <a:custGeom>
              <a:avLst/>
              <a:gdLst>
                <a:gd name="T0" fmla="*/ 63 w 132"/>
                <a:gd name="T1" fmla="*/ 3 h 106"/>
                <a:gd name="T2" fmla="*/ 49 w 132"/>
                <a:gd name="T3" fmla="*/ 19 h 106"/>
                <a:gd name="T4" fmla="*/ 34 w 132"/>
                <a:gd name="T5" fmla="*/ 3 h 106"/>
                <a:gd name="T6" fmla="*/ 23 w 132"/>
                <a:gd name="T7" fmla="*/ 0 h 106"/>
                <a:gd name="T8" fmla="*/ 23 w 132"/>
                <a:gd name="T9" fmla="*/ 8 h 106"/>
                <a:gd name="T10" fmla="*/ 34 w 132"/>
                <a:gd name="T11" fmla="*/ 13 h 106"/>
                <a:gd name="T12" fmla="*/ 40 w 132"/>
                <a:gd name="T13" fmla="*/ 29 h 106"/>
                <a:gd name="T14" fmla="*/ 27 w 132"/>
                <a:gd name="T15" fmla="*/ 27 h 106"/>
                <a:gd name="T16" fmla="*/ 23 w 132"/>
                <a:gd name="T17" fmla="*/ 29 h 106"/>
                <a:gd name="T18" fmla="*/ 4 w 132"/>
                <a:gd name="T19" fmla="*/ 27 h 106"/>
                <a:gd name="T20" fmla="*/ 0 w 132"/>
                <a:gd name="T21" fmla="*/ 29 h 106"/>
                <a:gd name="T22" fmla="*/ 2 w 132"/>
                <a:gd name="T23" fmla="*/ 52 h 106"/>
                <a:gd name="T24" fmla="*/ 17 w 132"/>
                <a:gd name="T25" fmla="*/ 52 h 106"/>
                <a:gd name="T26" fmla="*/ 38 w 132"/>
                <a:gd name="T27" fmla="*/ 84 h 106"/>
                <a:gd name="T28" fmla="*/ 55 w 132"/>
                <a:gd name="T29" fmla="*/ 100 h 106"/>
                <a:gd name="T30" fmla="*/ 76 w 132"/>
                <a:gd name="T31" fmla="*/ 86 h 106"/>
                <a:gd name="T32" fmla="*/ 78 w 132"/>
                <a:gd name="T33" fmla="*/ 100 h 106"/>
                <a:gd name="T34" fmla="*/ 88 w 132"/>
                <a:gd name="T35" fmla="*/ 105 h 106"/>
                <a:gd name="T36" fmla="*/ 97 w 132"/>
                <a:gd name="T37" fmla="*/ 79 h 106"/>
                <a:gd name="T38" fmla="*/ 105 w 132"/>
                <a:gd name="T39" fmla="*/ 76 h 106"/>
                <a:gd name="T40" fmla="*/ 81 w 132"/>
                <a:gd name="T41" fmla="*/ 47 h 106"/>
                <a:gd name="T42" fmla="*/ 73 w 132"/>
                <a:gd name="T43" fmla="*/ 10 h 106"/>
                <a:gd name="T44" fmla="*/ 63 w 132"/>
                <a:gd name="T45" fmla="*/ 3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2" h="106">
                  <a:moveTo>
                    <a:pt x="78" y="3"/>
                  </a:moveTo>
                  <a:lnTo>
                    <a:pt x="61" y="19"/>
                  </a:lnTo>
                  <a:lnTo>
                    <a:pt x="42" y="3"/>
                  </a:lnTo>
                  <a:lnTo>
                    <a:pt x="29" y="0"/>
                  </a:lnTo>
                  <a:lnTo>
                    <a:pt x="29" y="8"/>
                  </a:lnTo>
                  <a:lnTo>
                    <a:pt x="42" y="13"/>
                  </a:lnTo>
                  <a:lnTo>
                    <a:pt x="50" y="29"/>
                  </a:lnTo>
                  <a:lnTo>
                    <a:pt x="34" y="27"/>
                  </a:lnTo>
                  <a:lnTo>
                    <a:pt x="29" y="29"/>
                  </a:lnTo>
                  <a:lnTo>
                    <a:pt x="5" y="27"/>
                  </a:lnTo>
                  <a:lnTo>
                    <a:pt x="0" y="29"/>
                  </a:lnTo>
                  <a:lnTo>
                    <a:pt x="2" y="52"/>
                  </a:lnTo>
                  <a:lnTo>
                    <a:pt x="21" y="52"/>
                  </a:lnTo>
                  <a:lnTo>
                    <a:pt x="47" y="84"/>
                  </a:lnTo>
                  <a:lnTo>
                    <a:pt x="68" y="100"/>
                  </a:lnTo>
                  <a:lnTo>
                    <a:pt x="95" y="86"/>
                  </a:lnTo>
                  <a:lnTo>
                    <a:pt x="97" y="100"/>
                  </a:lnTo>
                  <a:lnTo>
                    <a:pt x="110" y="105"/>
                  </a:lnTo>
                  <a:lnTo>
                    <a:pt x="121" y="79"/>
                  </a:lnTo>
                  <a:lnTo>
                    <a:pt x="131" y="76"/>
                  </a:lnTo>
                  <a:lnTo>
                    <a:pt x="102" y="47"/>
                  </a:lnTo>
                  <a:lnTo>
                    <a:pt x="92" y="10"/>
                  </a:lnTo>
                  <a:lnTo>
                    <a:pt x="78"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70" name="Freeform 534"/>
            <p:cNvSpPr>
              <a:spLocks/>
            </p:cNvSpPr>
            <p:nvPr/>
          </p:nvSpPr>
          <p:spPr bwMode="auto">
            <a:xfrm>
              <a:off x="3078" y="2165"/>
              <a:ext cx="75" cy="63"/>
            </a:xfrm>
            <a:custGeom>
              <a:avLst/>
              <a:gdLst>
                <a:gd name="T0" fmla="*/ 0 w 84"/>
                <a:gd name="T1" fmla="*/ 2 h 63"/>
                <a:gd name="T2" fmla="*/ 2 w 84"/>
                <a:gd name="T3" fmla="*/ 23 h 63"/>
                <a:gd name="T4" fmla="*/ 16 w 84"/>
                <a:gd name="T5" fmla="*/ 23 h 63"/>
                <a:gd name="T6" fmla="*/ 29 w 84"/>
                <a:gd name="T7" fmla="*/ 40 h 63"/>
                <a:gd name="T8" fmla="*/ 38 w 84"/>
                <a:gd name="T9" fmla="*/ 40 h 63"/>
                <a:gd name="T10" fmla="*/ 43 w 84"/>
                <a:gd name="T11" fmla="*/ 47 h 63"/>
                <a:gd name="T12" fmla="*/ 50 w 84"/>
                <a:gd name="T13" fmla="*/ 49 h 63"/>
                <a:gd name="T14" fmla="*/ 58 w 84"/>
                <a:gd name="T15" fmla="*/ 62 h 63"/>
                <a:gd name="T16" fmla="*/ 66 w 84"/>
                <a:gd name="T17" fmla="*/ 57 h 63"/>
                <a:gd name="T18" fmla="*/ 58 w 84"/>
                <a:gd name="T19" fmla="*/ 40 h 63"/>
                <a:gd name="T20" fmla="*/ 47 w 84"/>
                <a:gd name="T21" fmla="*/ 33 h 63"/>
                <a:gd name="T22" fmla="*/ 47 w 84"/>
                <a:gd name="T23" fmla="*/ 21 h 63"/>
                <a:gd name="T24" fmla="*/ 39 w 84"/>
                <a:gd name="T25" fmla="*/ 9 h 63"/>
                <a:gd name="T26" fmla="*/ 26 w 84"/>
                <a:gd name="T27" fmla="*/ 0 h 63"/>
                <a:gd name="T28" fmla="*/ 21 w 84"/>
                <a:gd name="T29" fmla="*/ 2 h 63"/>
                <a:gd name="T30" fmla="*/ 4 w 84"/>
                <a:gd name="T31" fmla="*/ 0 h 63"/>
                <a:gd name="T32" fmla="*/ 0 w 84"/>
                <a:gd name="T33" fmla="*/ 2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4" h="63">
                  <a:moveTo>
                    <a:pt x="0" y="2"/>
                  </a:moveTo>
                  <a:lnTo>
                    <a:pt x="2" y="23"/>
                  </a:lnTo>
                  <a:lnTo>
                    <a:pt x="20" y="23"/>
                  </a:lnTo>
                  <a:lnTo>
                    <a:pt x="36" y="40"/>
                  </a:lnTo>
                  <a:lnTo>
                    <a:pt x="47" y="40"/>
                  </a:lnTo>
                  <a:lnTo>
                    <a:pt x="54" y="47"/>
                  </a:lnTo>
                  <a:lnTo>
                    <a:pt x="63" y="49"/>
                  </a:lnTo>
                  <a:lnTo>
                    <a:pt x="73" y="62"/>
                  </a:lnTo>
                  <a:lnTo>
                    <a:pt x="83" y="57"/>
                  </a:lnTo>
                  <a:lnTo>
                    <a:pt x="73" y="40"/>
                  </a:lnTo>
                  <a:lnTo>
                    <a:pt x="59" y="33"/>
                  </a:lnTo>
                  <a:lnTo>
                    <a:pt x="59" y="21"/>
                  </a:lnTo>
                  <a:lnTo>
                    <a:pt x="49" y="9"/>
                  </a:lnTo>
                  <a:lnTo>
                    <a:pt x="32" y="0"/>
                  </a:lnTo>
                  <a:lnTo>
                    <a:pt x="27" y="2"/>
                  </a:lnTo>
                  <a:lnTo>
                    <a:pt x="5" y="0"/>
                  </a:lnTo>
                  <a:lnTo>
                    <a:pt x="0" y="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71" name="Freeform 535"/>
            <p:cNvSpPr>
              <a:spLocks/>
            </p:cNvSpPr>
            <p:nvPr/>
          </p:nvSpPr>
          <p:spPr bwMode="auto">
            <a:xfrm>
              <a:off x="3078" y="2165"/>
              <a:ext cx="80" cy="69"/>
            </a:xfrm>
            <a:custGeom>
              <a:avLst/>
              <a:gdLst>
                <a:gd name="T0" fmla="*/ 0 w 90"/>
                <a:gd name="T1" fmla="*/ 2 h 69"/>
                <a:gd name="T2" fmla="*/ 2 w 90"/>
                <a:gd name="T3" fmla="*/ 25 h 69"/>
                <a:gd name="T4" fmla="*/ 17 w 90"/>
                <a:gd name="T5" fmla="*/ 25 h 69"/>
                <a:gd name="T6" fmla="*/ 31 w 90"/>
                <a:gd name="T7" fmla="*/ 44 h 69"/>
                <a:gd name="T8" fmla="*/ 39 w 90"/>
                <a:gd name="T9" fmla="*/ 44 h 69"/>
                <a:gd name="T10" fmla="*/ 46 w 90"/>
                <a:gd name="T11" fmla="*/ 52 h 69"/>
                <a:gd name="T12" fmla="*/ 53 w 90"/>
                <a:gd name="T13" fmla="*/ 54 h 69"/>
                <a:gd name="T14" fmla="*/ 61 w 90"/>
                <a:gd name="T15" fmla="*/ 68 h 69"/>
                <a:gd name="T16" fmla="*/ 70 w 90"/>
                <a:gd name="T17" fmla="*/ 62 h 69"/>
                <a:gd name="T18" fmla="*/ 61 w 90"/>
                <a:gd name="T19" fmla="*/ 44 h 69"/>
                <a:gd name="T20" fmla="*/ 50 w 90"/>
                <a:gd name="T21" fmla="*/ 36 h 69"/>
                <a:gd name="T22" fmla="*/ 50 w 90"/>
                <a:gd name="T23" fmla="*/ 23 h 69"/>
                <a:gd name="T24" fmla="*/ 42 w 90"/>
                <a:gd name="T25" fmla="*/ 10 h 69"/>
                <a:gd name="T26" fmla="*/ 27 w 90"/>
                <a:gd name="T27" fmla="*/ 0 h 69"/>
                <a:gd name="T28" fmla="*/ 23 w 90"/>
                <a:gd name="T29" fmla="*/ 2 h 69"/>
                <a:gd name="T30" fmla="*/ 4 w 90"/>
                <a:gd name="T31" fmla="*/ 0 h 69"/>
                <a:gd name="T32" fmla="*/ 0 w 90"/>
                <a:gd name="T33" fmla="*/ 2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 h="69">
                  <a:moveTo>
                    <a:pt x="0" y="2"/>
                  </a:moveTo>
                  <a:lnTo>
                    <a:pt x="2" y="25"/>
                  </a:lnTo>
                  <a:lnTo>
                    <a:pt x="21" y="25"/>
                  </a:lnTo>
                  <a:lnTo>
                    <a:pt x="39" y="44"/>
                  </a:lnTo>
                  <a:lnTo>
                    <a:pt x="50" y="44"/>
                  </a:lnTo>
                  <a:lnTo>
                    <a:pt x="58" y="52"/>
                  </a:lnTo>
                  <a:lnTo>
                    <a:pt x="68" y="54"/>
                  </a:lnTo>
                  <a:lnTo>
                    <a:pt x="78" y="68"/>
                  </a:lnTo>
                  <a:lnTo>
                    <a:pt x="89" y="62"/>
                  </a:lnTo>
                  <a:lnTo>
                    <a:pt x="78" y="44"/>
                  </a:lnTo>
                  <a:lnTo>
                    <a:pt x="63" y="36"/>
                  </a:lnTo>
                  <a:lnTo>
                    <a:pt x="63" y="23"/>
                  </a:lnTo>
                  <a:lnTo>
                    <a:pt x="53" y="10"/>
                  </a:lnTo>
                  <a:lnTo>
                    <a:pt x="34" y="0"/>
                  </a:lnTo>
                  <a:lnTo>
                    <a:pt x="29" y="2"/>
                  </a:lnTo>
                  <a:lnTo>
                    <a:pt x="5" y="0"/>
                  </a:lnTo>
                  <a:lnTo>
                    <a:pt x="0"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72" name="Freeform 536"/>
            <p:cNvSpPr>
              <a:spLocks/>
            </p:cNvSpPr>
            <p:nvPr/>
          </p:nvSpPr>
          <p:spPr bwMode="auto">
            <a:xfrm>
              <a:off x="3037" y="2125"/>
              <a:ext cx="81" cy="37"/>
            </a:xfrm>
            <a:custGeom>
              <a:avLst/>
              <a:gdLst>
                <a:gd name="T0" fmla="*/ 55 w 92"/>
                <a:gd name="T1" fmla="*/ 11 h 37"/>
                <a:gd name="T2" fmla="*/ 46 w 92"/>
                <a:gd name="T3" fmla="*/ 4 h 37"/>
                <a:gd name="T4" fmla="*/ 41 w 92"/>
                <a:gd name="T5" fmla="*/ 0 h 37"/>
                <a:gd name="T6" fmla="*/ 30 w 92"/>
                <a:gd name="T7" fmla="*/ 4 h 37"/>
                <a:gd name="T8" fmla="*/ 25 w 92"/>
                <a:gd name="T9" fmla="*/ 4 h 37"/>
                <a:gd name="T10" fmla="*/ 18 w 92"/>
                <a:gd name="T11" fmla="*/ 0 h 37"/>
                <a:gd name="T12" fmla="*/ 4 w 92"/>
                <a:gd name="T13" fmla="*/ 4 h 37"/>
                <a:gd name="T14" fmla="*/ 0 w 92"/>
                <a:gd name="T15" fmla="*/ 11 h 37"/>
                <a:gd name="T16" fmla="*/ 34 w 92"/>
                <a:gd name="T17" fmla="*/ 36 h 37"/>
                <a:gd name="T18" fmla="*/ 38 w 92"/>
                <a:gd name="T19" fmla="*/ 34 h 37"/>
                <a:gd name="T20" fmla="*/ 55 w 92"/>
                <a:gd name="T21" fmla="*/ 36 h 37"/>
                <a:gd name="T22" fmla="*/ 59 w 92"/>
                <a:gd name="T23" fmla="*/ 34 h 37"/>
                <a:gd name="T24" fmla="*/ 70 w 92"/>
                <a:gd name="T25" fmla="*/ 36 h 37"/>
                <a:gd name="T26" fmla="*/ 64 w 92"/>
                <a:gd name="T27" fmla="*/ 22 h 37"/>
                <a:gd name="T28" fmla="*/ 55 w 92"/>
                <a:gd name="T29" fmla="*/ 18 h 37"/>
                <a:gd name="T30" fmla="*/ 55 w 92"/>
                <a:gd name="T31" fmla="*/ 1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2" h="37">
                  <a:moveTo>
                    <a:pt x="71" y="11"/>
                  </a:moveTo>
                  <a:lnTo>
                    <a:pt x="59" y="4"/>
                  </a:lnTo>
                  <a:lnTo>
                    <a:pt x="52" y="0"/>
                  </a:lnTo>
                  <a:lnTo>
                    <a:pt x="39" y="4"/>
                  </a:lnTo>
                  <a:lnTo>
                    <a:pt x="32" y="4"/>
                  </a:lnTo>
                  <a:lnTo>
                    <a:pt x="23" y="0"/>
                  </a:lnTo>
                  <a:lnTo>
                    <a:pt x="5" y="4"/>
                  </a:lnTo>
                  <a:lnTo>
                    <a:pt x="0" y="11"/>
                  </a:lnTo>
                  <a:lnTo>
                    <a:pt x="44" y="36"/>
                  </a:lnTo>
                  <a:lnTo>
                    <a:pt x="49" y="34"/>
                  </a:lnTo>
                  <a:lnTo>
                    <a:pt x="71" y="36"/>
                  </a:lnTo>
                  <a:lnTo>
                    <a:pt x="76" y="34"/>
                  </a:lnTo>
                  <a:lnTo>
                    <a:pt x="91" y="36"/>
                  </a:lnTo>
                  <a:lnTo>
                    <a:pt x="83" y="22"/>
                  </a:lnTo>
                  <a:lnTo>
                    <a:pt x="71" y="18"/>
                  </a:lnTo>
                  <a:lnTo>
                    <a:pt x="71" y="1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73" name="Freeform 537"/>
            <p:cNvSpPr>
              <a:spLocks/>
            </p:cNvSpPr>
            <p:nvPr/>
          </p:nvSpPr>
          <p:spPr bwMode="auto">
            <a:xfrm>
              <a:off x="3037" y="2125"/>
              <a:ext cx="87" cy="43"/>
            </a:xfrm>
            <a:custGeom>
              <a:avLst/>
              <a:gdLst>
                <a:gd name="T0" fmla="*/ 59 w 98"/>
                <a:gd name="T1" fmla="*/ 13 h 43"/>
                <a:gd name="T2" fmla="*/ 50 w 98"/>
                <a:gd name="T3" fmla="*/ 5 h 43"/>
                <a:gd name="T4" fmla="*/ 44 w 98"/>
                <a:gd name="T5" fmla="*/ 0 h 43"/>
                <a:gd name="T6" fmla="*/ 33 w 98"/>
                <a:gd name="T7" fmla="*/ 5 h 43"/>
                <a:gd name="T8" fmla="*/ 27 w 98"/>
                <a:gd name="T9" fmla="*/ 5 h 43"/>
                <a:gd name="T10" fmla="*/ 19 w 98"/>
                <a:gd name="T11" fmla="*/ 0 h 43"/>
                <a:gd name="T12" fmla="*/ 4 w 98"/>
                <a:gd name="T13" fmla="*/ 5 h 43"/>
                <a:gd name="T14" fmla="*/ 0 w 98"/>
                <a:gd name="T15" fmla="*/ 13 h 43"/>
                <a:gd name="T16" fmla="*/ 37 w 98"/>
                <a:gd name="T17" fmla="*/ 42 h 43"/>
                <a:gd name="T18" fmla="*/ 41 w 98"/>
                <a:gd name="T19" fmla="*/ 40 h 43"/>
                <a:gd name="T20" fmla="*/ 59 w 98"/>
                <a:gd name="T21" fmla="*/ 42 h 43"/>
                <a:gd name="T22" fmla="*/ 64 w 98"/>
                <a:gd name="T23" fmla="*/ 40 h 43"/>
                <a:gd name="T24" fmla="*/ 76 w 98"/>
                <a:gd name="T25" fmla="*/ 42 h 43"/>
                <a:gd name="T26" fmla="*/ 70 w 98"/>
                <a:gd name="T27" fmla="*/ 26 h 43"/>
                <a:gd name="T28" fmla="*/ 59 w 98"/>
                <a:gd name="T29" fmla="*/ 21 h 43"/>
                <a:gd name="T30" fmla="*/ 59 w 98"/>
                <a:gd name="T31" fmla="*/ 13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8" h="43">
                  <a:moveTo>
                    <a:pt x="76" y="13"/>
                  </a:moveTo>
                  <a:lnTo>
                    <a:pt x="63" y="5"/>
                  </a:lnTo>
                  <a:lnTo>
                    <a:pt x="55" y="0"/>
                  </a:lnTo>
                  <a:lnTo>
                    <a:pt x="42" y="5"/>
                  </a:lnTo>
                  <a:lnTo>
                    <a:pt x="34" y="5"/>
                  </a:lnTo>
                  <a:lnTo>
                    <a:pt x="24" y="0"/>
                  </a:lnTo>
                  <a:lnTo>
                    <a:pt x="5" y="5"/>
                  </a:lnTo>
                  <a:lnTo>
                    <a:pt x="0" y="13"/>
                  </a:lnTo>
                  <a:lnTo>
                    <a:pt x="47" y="42"/>
                  </a:lnTo>
                  <a:lnTo>
                    <a:pt x="52" y="40"/>
                  </a:lnTo>
                  <a:lnTo>
                    <a:pt x="76" y="42"/>
                  </a:lnTo>
                  <a:lnTo>
                    <a:pt x="81" y="40"/>
                  </a:lnTo>
                  <a:lnTo>
                    <a:pt x="97" y="42"/>
                  </a:lnTo>
                  <a:lnTo>
                    <a:pt x="89" y="26"/>
                  </a:lnTo>
                  <a:lnTo>
                    <a:pt x="76" y="21"/>
                  </a:lnTo>
                  <a:lnTo>
                    <a:pt x="76" y="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74" name="Freeform 538"/>
            <p:cNvSpPr>
              <a:spLocks/>
            </p:cNvSpPr>
            <p:nvPr/>
          </p:nvSpPr>
          <p:spPr bwMode="auto">
            <a:xfrm>
              <a:off x="2824" y="1949"/>
              <a:ext cx="236" cy="187"/>
            </a:xfrm>
            <a:custGeom>
              <a:avLst/>
              <a:gdLst>
                <a:gd name="T0" fmla="*/ 22 w 265"/>
                <a:gd name="T1" fmla="*/ 33 h 187"/>
                <a:gd name="T2" fmla="*/ 14 w 265"/>
                <a:gd name="T3" fmla="*/ 41 h 187"/>
                <a:gd name="T4" fmla="*/ 25 w 265"/>
                <a:gd name="T5" fmla="*/ 74 h 187"/>
                <a:gd name="T6" fmla="*/ 6 w 265"/>
                <a:gd name="T7" fmla="*/ 102 h 187"/>
                <a:gd name="T8" fmla="*/ 0 w 265"/>
                <a:gd name="T9" fmla="*/ 114 h 187"/>
                <a:gd name="T10" fmla="*/ 11 w 265"/>
                <a:gd name="T11" fmla="*/ 122 h 187"/>
                <a:gd name="T12" fmla="*/ 54 w 265"/>
                <a:gd name="T13" fmla="*/ 117 h 187"/>
                <a:gd name="T14" fmla="*/ 57 w 265"/>
                <a:gd name="T15" fmla="*/ 108 h 187"/>
                <a:gd name="T16" fmla="*/ 76 w 265"/>
                <a:gd name="T17" fmla="*/ 112 h 187"/>
                <a:gd name="T18" fmla="*/ 87 w 265"/>
                <a:gd name="T19" fmla="*/ 114 h 187"/>
                <a:gd name="T20" fmla="*/ 87 w 265"/>
                <a:gd name="T21" fmla="*/ 127 h 187"/>
                <a:gd name="T22" fmla="*/ 95 w 265"/>
                <a:gd name="T23" fmla="*/ 145 h 187"/>
                <a:gd name="T24" fmla="*/ 82 w 265"/>
                <a:gd name="T25" fmla="*/ 142 h 187"/>
                <a:gd name="T26" fmla="*/ 77 w 265"/>
                <a:gd name="T27" fmla="*/ 166 h 187"/>
                <a:gd name="T28" fmla="*/ 87 w 265"/>
                <a:gd name="T29" fmla="*/ 169 h 187"/>
                <a:gd name="T30" fmla="*/ 94 w 265"/>
                <a:gd name="T31" fmla="*/ 150 h 187"/>
                <a:gd name="T32" fmla="*/ 114 w 265"/>
                <a:gd name="T33" fmla="*/ 145 h 187"/>
                <a:gd name="T34" fmla="*/ 114 w 265"/>
                <a:gd name="T35" fmla="*/ 152 h 187"/>
                <a:gd name="T36" fmla="*/ 134 w 265"/>
                <a:gd name="T37" fmla="*/ 155 h 187"/>
                <a:gd name="T38" fmla="*/ 120 w 265"/>
                <a:gd name="T39" fmla="*/ 169 h 187"/>
                <a:gd name="T40" fmla="*/ 138 w 265"/>
                <a:gd name="T41" fmla="*/ 186 h 187"/>
                <a:gd name="T42" fmla="*/ 169 w 265"/>
                <a:gd name="T43" fmla="*/ 166 h 187"/>
                <a:gd name="T44" fmla="*/ 151 w 265"/>
                <a:gd name="T45" fmla="*/ 169 h 187"/>
                <a:gd name="T46" fmla="*/ 138 w 265"/>
                <a:gd name="T47" fmla="*/ 155 h 187"/>
                <a:gd name="T48" fmla="*/ 149 w 265"/>
                <a:gd name="T49" fmla="*/ 160 h 187"/>
                <a:gd name="T50" fmla="*/ 151 w 265"/>
                <a:gd name="T51" fmla="*/ 150 h 187"/>
                <a:gd name="T52" fmla="*/ 173 w 265"/>
                <a:gd name="T53" fmla="*/ 142 h 187"/>
                <a:gd name="T54" fmla="*/ 175 w 265"/>
                <a:gd name="T55" fmla="*/ 127 h 187"/>
                <a:gd name="T56" fmla="*/ 185 w 265"/>
                <a:gd name="T57" fmla="*/ 114 h 187"/>
                <a:gd name="T58" fmla="*/ 195 w 265"/>
                <a:gd name="T59" fmla="*/ 117 h 187"/>
                <a:gd name="T60" fmla="*/ 204 w 265"/>
                <a:gd name="T61" fmla="*/ 102 h 187"/>
                <a:gd name="T62" fmla="*/ 201 w 265"/>
                <a:gd name="T63" fmla="*/ 92 h 187"/>
                <a:gd name="T64" fmla="*/ 209 w 265"/>
                <a:gd name="T65" fmla="*/ 69 h 187"/>
                <a:gd name="T66" fmla="*/ 197 w 265"/>
                <a:gd name="T67" fmla="*/ 51 h 187"/>
                <a:gd name="T68" fmla="*/ 187 w 265"/>
                <a:gd name="T69" fmla="*/ 39 h 187"/>
                <a:gd name="T70" fmla="*/ 170 w 265"/>
                <a:gd name="T71" fmla="*/ 33 h 187"/>
                <a:gd name="T72" fmla="*/ 153 w 265"/>
                <a:gd name="T73" fmla="*/ 41 h 187"/>
                <a:gd name="T74" fmla="*/ 151 w 265"/>
                <a:gd name="T75" fmla="*/ 18 h 187"/>
                <a:gd name="T76" fmla="*/ 138 w 265"/>
                <a:gd name="T77" fmla="*/ 18 h 187"/>
                <a:gd name="T78" fmla="*/ 132 w 265"/>
                <a:gd name="T79" fmla="*/ 0 h 187"/>
                <a:gd name="T80" fmla="*/ 100 w 265"/>
                <a:gd name="T81" fmla="*/ 11 h 187"/>
                <a:gd name="T82" fmla="*/ 104 w 265"/>
                <a:gd name="T83" fmla="*/ 26 h 187"/>
                <a:gd name="T84" fmla="*/ 98 w 265"/>
                <a:gd name="T85" fmla="*/ 36 h 187"/>
                <a:gd name="T86" fmla="*/ 95 w 265"/>
                <a:gd name="T87" fmla="*/ 23 h 187"/>
                <a:gd name="T88" fmla="*/ 68 w 265"/>
                <a:gd name="T89" fmla="*/ 36 h 187"/>
                <a:gd name="T90" fmla="*/ 61 w 265"/>
                <a:gd name="T91" fmla="*/ 26 h 187"/>
                <a:gd name="T92" fmla="*/ 52 w 265"/>
                <a:gd name="T93" fmla="*/ 28 h 187"/>
                <a:gd name="T94" fmla="*/ 41 w 265"/>
                <a:gd name="T95" fmla="*/ 23 h 187"/>
                <a:gd name="T96" fmla="*/ 22 w 265"/>
                <a:gd name="T97" fmla="*/ 33 h 1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5" h="187">
                  <a:moveTo>
                    <a:pt x="28" y="33"/>
                  </a:moveTo>
                  <a:lnTo>
                    <a:pt x="18" y="41"/>
                  </a:lnTo>
                  <a:lnTo>
                    <a:pt x="31" y="74"/>
                  </a:lnTo>
                  <a:lnTo>
                    <a:pt x="8" y="102"/>
                  </a:lnTo>
                  <a:lnTo>
                    <a:pt x="0" y="114"/>
                  </a:lnTo>
                  <a:lnTo>
                    <a:pt x="13" y="122"/>
                  </a:lnTo>
                  <a:lnTo>
                    <a:pt x="69" y="117"/>
                  </a:lnTo>
                  <a:lnTo>
                    <a:pt x="72" y="108"/>
                  </a:lnTo>
                  <a:lnTo>
                    <a:pt x="95" y="112"/>
                  </a:lnTo>
                  <a:lnTo>
                    <a:pt x="110" y="114"/>
                  </a:lnTo>
                  <a:lnTo>
                    <a:pt x="110" y="127"/>
                  </a:lnTo>
                  <a:lnTo>
                    <a:pt x="120" y="145"/>
                  </a:lnTo>
                  <a:lnTo>
                    <a:pt x="103" y="142"/>
                  </a:lnTo>
                  <a:lnTo>
                    <a:pt x="98" y="166"/>
                  </a:lnTo>
                  <a:lnTo>
                    <a:pt x="110" y="169"/>
                  </a:lnTo>
                  <a:lnTo>
                    <a:pt x="118" y="150"/>
                  </a:lnTo>
                  <a:lnTo>
                    <a:pt x="144" y="145"/>
                  </a:lnTo>
                  <a:lnTo>
                    <a:pt x="144" y="152"/>
                  </a:lnTo>
                  <a:lnTo>
                    <a:pt x="169" y="155"/>
                  </a:lnTo>
                  <a:lnTo>
                    <a:pt x="152" y="169"/>
                  </a:lnTo>
                  <a:lnTo>
                    <a:pt x="174" y="186"/>
                  </a:lnTo>
                  <a:lnTo>
                    <a:pt x="213" y="166"/>
                  </a:lnTo>
                  <a:lnTo>
                    <a:pt x="190" y="169"/>
                  </a:lnTo>
                  <a:lnTo>
                    <a:pt x="174" y="155"/>
                  </a:lnTo>
                  <a:lnTo>
                    <a:pt x="188" y="160"/>
                  </a:lnTo>
                  <a:lnTo>
                    <a:pt x="190" y="150"/>
                  </a:lnTo>
                  <a:lnTo>
                    <a:pt x="218" y="142"/>
                  </a:lnTo>
                  <a:lnTo>
                    <a:pt x="221" y="127"/>
                  </a:lnTo>
                  <a:lnTo>
                    <a:pt x="234" y="114"/>
                  </a:lnTo>
                  <a:lnTo>
                    <a:pt x="246" y="117"/>
                  </a:lnTo>
                  <a:lnTo>
                    <a:pt x="257" y="102"/>
                  </a:lnTo>
                  <a:lnTo>
                    <a:pt x="254" y="92"/>
                  </a:lnTo>
                  <a:lnTo>
                    <a:pt x="264" y="69"/>
                  </a:lnTo>
                  <a:lnTo>
                    <a:pt x="248" y="51"/>
                  </a:lnTo>
                  <a:lnTo>
                    <a:pt x="236" y="39"/>
                  </a:lnTo>
                  <a:lnTo>
                    <a:pt x="215" y="33"/>
                  </a:lnTo>
                  <a:lnTo>
                    <a:pt x="193" y="41"/>
                  </a:lnTo>
                  <a:lnTo>
                    <a:pt x="190" y="18"/>
                  </a:lnTo>
                  <a:lnTo>
                    <a:pt x="174" y="18"/>
                  </a:lnTo>
                  <a:lnTo>
                    <a:pt x="166" y="0"/>
                  </a:lnTo>
                  <a:lnTo>
                    <a:pt x="126" y="11"/>
                  </a:lnTo>
                  <a:lnTo>
                    <a:pt x="131" y="26"/>
                  </a:lnTo>
                  <a:lnTo>
                    <a:pt x="123" y="36"/>
                  </a:lnTo>
                  <a:lnTo>
                    <a:pt x="120" y="23"/>
                  </a:lnTo>
                  <a:lnTo>
                    <a:pt x="85" y="36"/>
                  </a:lnTo>
                  <a:lnTo>
                    <a:pt x="77" y="26"/>
                  </a:lnTo>
                  <a:lnTo>
                    <a:pt x="65" y="28"/>
                  </a:lnTo>
                  <a:lnTo>
                    <a:pt x="52" y="23"/>
                  </a:lnTo>
                  <a:lnTo>
                    <a:pt x="28" y="33"/>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75" name="Freeform 539"/>
            <p:cNvSpPr>
              <a:spLocks/>
            </p:cNvSpPr>
            <p:nvPr/>
          </p:nvSpPr>
          <p:spPr bwMode="auto">
            <a:xfrm>
              <a:off x="2824" y="1949"/>
              <a:ext cx="241" cy="193"/>
            </a:xfrm>
            <a:custGeom>
              <a:avLst/>
              <a:gdLst>
                <a:gd name="T0" fmla="*/ 23 w 271"/>
                <a:gd name="T1" fmla="*/ 34 h 193"/>
                <a:gd name="T2" fmla="*/ 14 w 271"/>
                <a:gd name="T3" fmla="*/ 42 h 193"/>
                <a:gd name="T4" fmla="*/ 25 w 271"/>
                <a:gd name="T5" fmla="*/ 76 h 193"/>
                <a:gd name="T6" fmla="*/ 6 w 271"/>
                <a:gd name="T7" fmla="*/ 105 h 193"/>
                <a:gd name="T8" fmla="*/ 0 w 271"/>
                <a:gd name="T9" fmla="*/ 118 h 193"/>
                <a:gd name="T10" fmla="*/ 11 w 271"/>
                <a:gd name="T11" fmla="*/ 126 h 193"/>
                <a:gd name="T12" fmla="*/ 56 w 271"/>
                <a:gd name="T13" fmla="*/ 121 h 193"/>
                <a:gd name="T14" fmla="*/ 59 w 271"/>
                <a:gd name="T15" fmla="*/ 111 h 193"/>
                <a:gd name="T16" fmla="*/ 76 w 271"/>
                <a:gd name="T17" fmla="*/ 116 h 193"/>
                <a:gd name="T18" fmla="*/ 89 w 271"/>
                <a:gd name="T19" fmla="*/ 118 h 193"/>
                <a:gd name="T20" fmla="*/ 89 w 271"/>
                <a:gd name="T21" fmla="*/ 131 h 193"/>
                <a:gd name="T22" fmla="*/ 97 w 271"/>
                <a:gd name="T23" fmla="*/ 150 h 193"/>
                <a:gd name="T24" fmla="*/ 83 w 271"/>
                <a:gd name="T25" fmla="*/ 147 h 193"/>
                <a:gd name="T26" fmla="*/ 79 w 271"/>
                <a:gd name="T27" fmla="*/ 171 h 193"/>
                <a:gd name="T28" fmla="*/ 89 w 271"/>
                <a:gd name="T29" fmla="*/ 174 h 193"/>
                <a:gd name="T30" fmla="*/ 96 w 271"/>
                <a:gd name="T31" fmla="*/ 155 h 193"/>
                <a:gd name="T32" fmla="*/ 116 w 271"/>
                <a:gd name="T33" fmla="*/ 150 h 193"/>
                <a:gd name="T34" fmla="*/ 116 w 271"/>
                <a:gd name="T35" fmla="*/ 157 h 193"/>
                <a:gd name="T36" fmla="*/ 137 w 271"/>
                <a:gd name="T37" fmla="*/ 160 h 193"/>
                <a:gd name="T38" fmla="*/ 123 w 271"/>
                <a:gd name="T39" fmla="*/ 174 h 193"/>
                <a:gd name="T40" fmla="*/ 141 w 271"/>
                <a:gd name="T41" fmla="*/ 192 h 193"/>
                <a:gd name="T42" fmla="*/ 173 w 271"/>
                <a:gd name="T43" fmla="*/ 171 h 193"/>
                <a:gd name="T44" fmla="*/ 154 w 271"/>
                <a:gd name="T45" fmla="*/ 174 h 193"/>
                <a:gd name="T46" fmla="*/ 141 w 271"/>
                <a:gd name="T47" fmla="*/ 160 h 193"/>
                <a:gd name="T48" fmla="*/ 152 w 271"/>
                <a:gd name="T49" fmla="*/ 165 h 193"/>
                <a:gd name="T50" fmla="*/ 154 w 271"/>
                <a:gd name="T51" fmla="*/ 155 h 193"/>
                <a:gd name="T52" fmla="*/ 176 w 271"/>
                <a:gd name="T53" fmla="*/ 147 h 193"/>
                <a:gd name="T54" fmla="*/ 179 w 271"/>
                <a:gd name="T55" fmla="*/ 131 h 193"/>
                <a:gd name="T56" fmla="*/ 189 w 271"/>
                <a:gd name="T57" fmla="*/ 118 h 193"/>
                <a:gd name="T58" fmla="*/ 199 w 271"/>
                <a:gd name="T59" fmla="*/ 121 h 193"/>
                <a:gd name="T60" fmla="*/ 208 w 271"/>
                <a:gd name="T61" fmla="*/ 105 h 193"/>
                <a:gd name="T62" fmla="*/ 205 w 271"/>
                <a:gd name="T63" fmla="*/ 95 h 193"/>
                <a:gd name="T64" fmla="*/ 213 w 271"/>
                <a:gd name="T65" fmla="*/ 71 h 193"/>
                <a:gd name="T66" fmla="*/ 201 w 271"/>
                <a:gd name="T67" fmla="*/ 53 h 193"/>
                <a:gd name="T68" fmla="*/ 190 w 271"/>
                <a:gd name="T69" fmla="*/ 40 h 193"/>
                <a:gd name="T70" fmla="*/ 174 w 271"/>
                <a:gd name="T71" fmla="*/ 34 h 193"/>
                <a:gd name="T72" fmla="*/ 156 w 271"/>
                <a:gd name="T73" fmla="*/ 42 h 193"/>
                <a:gd name="T74" fmla="*/ 154 w 271"/>
                <a:gd name="T75" fmla="*/ 19 h 193"/>
                <a:gd name="T76" fmla="*/ 141 w 271"/>
                <a:gd name="T77" fmla="*/ 19 h 193"/>
                <a:gd name="T78" fmla="*/ 134 w 271"/>
                <a:gd name="T79" fmla="*/ 0 h 193"/>
                <a:gd name="T80" fmla="*/ 102 w 271"/>
                <a:gd name="T81" fmla="*/ 11 h 193"/>
                <a:gd name="T82" fmla="*/ 106 w 271"/>
                <a:gd name="T83" fmla="*/ 27 h 193"/>
                <a:gd name="T84" fmla="*/ 100 w 271"/>
                <a:gd name="T85" fmla="*/ 37 h 193"/>
                <a:gd name="T86" fmla="*/ 97 w 271"/>
                <a:gd name="T87" fmla="*/ 24 h 193"/>
                <a:gd name="T88" fmla="*/ 68 w 271"/>
                <a:gd name="T89" fmla="*/ 37 h 193"/>
                <a:gd name="T90" fmla="*/ 62 w 271"/>
                <a:gd name="T91" fmla="*/ 27 h 193"/>
                <a:gd name="T92" fmla="*/ 52 w 271"/>
                <a:gd name="T93" fmla="*/ 29 h 193"/>
                <a:gd name="T94" fmla="*/ 42 w 271"/>
                <a:gd name="T95" fmla="*/ 24 h 193"/>
                <a:gd name="T96" fmla="*/ 23 w 271"/>
                <a:gd name="T97" fmla="*/ 34 h 1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1" h="193">
                  <a:moveTo>
                    <a:pt x="29" y="34"/>
                  </a:moveTo>
                  <a:lnTo>
                    <a:pt x="18" y="42"/>
                  </a:lnTo>
                  <a:lnTo>
                    <a:pt x="32" y="76"/>
                  </a:lnTo>
                  <a:lnTo>
                    <a:pt x="8" y="105"/>
                  </a:lnTo>
                  <a:lnTo>
                    <a:pt x="0" y="118"/>
                  </a:lnTo>
                  <a:lnTo>
                    <a:pt x="13" y="126"/>
                  </a:lnTo>
                  <a:lnTo>
                    <a:pt x="71" y="121"/>
                  </a:lnTo>
                  <a:lnTo>
                    <a:pt x="74" y="111"/>
                  </a:lnTo>
                  <a:lnTo>
                    <a:pt x="97" y="116"/>
                  </a:lnTo>
                  <a:lnTo>
                    <a:pt x="113" y="118"/>
                  </a:lnTo>
                  <a:lnTo>
                    <a:pt x="113" y="131"/>
                  </a:lnTo>
                  <a:lnTo>
                    <a:pt x="123" y="150"/>
                  </a:lnTo>
                  <a:lnTo>
                    <a:pt x="105" y="147"/>
                  </a:lnTo>
                  <a:lnTo>
                    <a:pt x="100" y="171"/>
                  </a:lnTo>
                  <a:lnTo>
                    <a:pt x="113" y="174"/>
                  </a:lnTo>
                  <a:lnTo>
                    <a:pt x="121" y="155"/>
                  </a:lnTo>
                  <a:lnTo>
                    <a:pt x="147" y="150"/>
                  </a:lnTo>
                  <a:lnTo>
                    <a:pt x="147" y="157"/>
                  </a:lnTo>
                  <a:lnTo>
                    <a:pt x="173" y="160"/>
                  </a:lnTo>
                  <a:lnTo>
                    <a:pt x="155" y="174"/>
                  </a:lnTo>
                  <a:lnTo>
                    <a:pt x="178" y="192"/>
                  </a:lnTo>
                  <a:lnTo>
                    <a:pt x="218" y="171"/>
                  </a:lnTo>
                  <a:lnTo>
                    <a:pt x="194" y="174"/>
                  </a:lnTo>
                  <a:lnTo>
                    <a:pt x="178" y="160"/>
                  </a:lnTo>
                  <a:lnTo>
                    <a:pt x="192" y="165"/>
                  </a:lnTo>
                  <a:lnTo>
                    <a:pt x="194" y="155"/>
                  </a:lnTo>
                  <a:lnTo>
                    <a:pt x="223" y="147"/>
                  </a:lnTo>
                  <a:lnTo>
                    <a:pt x="226" y="131"/>
                  </a:lnTo>
                  <a:lnTo>
                    <a:pt x="239" y="118"/>
                  </a:lnTo>
                  <a:lnTo>
                    <a:pt x="252" y="121"/>
                  </a:lnTo>
                  <a:lnTo>
                    <a:pt x="263" y="105"/>
                  </a:lnTo>
                  <a:lnTo>
                    <a:pt x="260" y="95"/>
                  </a:lnTo>
                  <a:lnTo>
                    <a:pt x="270" y="71"/>
                  </a:lnTo>
                  <a:lnTo>
                    <a:pt x="254" y="53"/>
                  </a:lnTo>
                  <a:lnTo>
                    <a:pt x="241" y="40"/>
                  </a:lnTo>
                  <a:lnTo>
                    <a:pt x="220" y="34"/>
                  </a:lnTo>
                  <a:lnTo>
                    <a:pt x="197" y="42"/>
                  </a:lnTo>
                  <a:lnTo>
                    <a:pt x="194" y="19"/>
                  </a:lnTo>
                  <a:lnTo>
                    <a:pt x="178" y="19"/>
                  </a:lnTo>
                  <a:lnTo>
                    <a:pt x="170" y="0"/>
                  </a:lnTo>
                  <a:lnTo>
                    <a:pt x="129" y="11"/>
                  </a:lnTo>
                  <a:lnTo>
                    <a:pt x="134" y="27"/>
                  </a:lnTo>
                  <a:lnTo>
                    <a:pt x="126" y="37"/>
                  </a:lnTo>
                  <a:lnTo>
                    <a:pt x="123" y="24"/>
                  </a:lnTo>
                  <a:lnTo>
                    <a:pt x="87" y="37"/>
                  </a:lnTo>
                  <a:lnTo>
                    <a:pt x="79" y="27"/>
                  </a:lnTo>
                  <a:lnTo>
                    <a:pt x="66" y="29"/>
                  </a:lnTo>
                  <a:lnTo>
                    <a:pt x="53" y="24"/>
                  </a:lnTo>
                  <a:lnTo>
                    <a:pt x="29" y="3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76" name="Freeform 540"/>
            <p:cNvSpPr>
              <a:spLocks/>
            </p:cNvSpPr>
            <p:nvPr/>
          </p:nvSpPr>
          <p:spPr bwMode="auto">
            <a:xfrm>
              <a:off x="2887" y="2060"/>
              <a:ext cx="42" cy="55"/>
            </a:xfrm>
            <a:custGeom>
              <a:avLst/>
              <a:gdLst>
                <a:gd name="T0" fmla="*/ 0 w 47"/>
                <a:gd name="T1" fmla="*/ 9 h 55"/>
                <a:gd name="T2" fmla="*/ 15 w 47"/>
                <a:gd name="T3" fmla="*/ 32 h 55"/>
                <a:gd name="T4" fmla="*/ 15 w 47"/>
                <a:gd name="T5" fmla="*/ 54 h 55"/>
                <a:gd name="T6" fmla="*/ 21 w 47"/>
                <a:gd name="T7" fmla="*/ 54 h 55"/>
                <a:gd name="T8" fmla="*/ 24 w 47"/>
                <a:gd name="T9" fmla="*/ 32 h 55"/>
                <a:gd name="T10" fmla="*/ 37 w 47"/>
                <a:gd name="T11" fmla="*/ 35 h 55"/>
                <a:gd name="T12" fmla="*/ 29 w 47"/>
                <a:gd name="T13" fmla="*/ 18 h 55"/>
                <a:gd name="T14" fmla="*/ 29 w 47"/>
                <a:gd name="T15" fmla="*/ 6 h 55"/>
                <a:gd name="T16" fmla="*/ 3 w 47"/>
                <a:gd name="T17" fmla="*/ 0 h 55"/>
                <a:gd name="T18" fmla="*/ 0 w 47"/>
                <a:gd name="T19" fmla="*/ 9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55">
                  <a:moveTo>
                    <a:pt x="0" y="9"/>
                  </a:moveTo>
                  <a:lnTo>
                    <a:pt x="19" y="32"/>
                  </a:lnTo>
                  <a:lnTo>
                    <a:pt x="19" y="54"/>
                  </a:lnTo>
                  <a:lnTo>
                    <a:pt x="26" y="54"/>
                  </a:lnTo>
                  <a:lnTo>
                    <a:pt x="30" y="32"/>
                  </a:lnTo>
                  <a:lnTo>
                    <a:pt x="46" y="35"/>
                  </a:lnTo>
                  <a:lnTo>
                    <a:pt x="37" y="18"/>
                  </a:lnTo>
                  <a:lnTo>
                    <a:pt x="37" y="6"/>
                  </a:lnTo>
                  <a:lnTo>
                    <a:pt x="3" y="0"/>
                  </a:lnTo>
                  <a:lnTo>
                    <a:pt x="0" y="9"/>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77" name="Freeform 541"/>
            <p:cNvSpPr>
              <a:spLocks/>
            </p:cNvSpPr>
            <p:nvPr/>
          </p:nvSpPr>
          <p:spPr bwMode="auto">
            <a:xfrm>
              <a:off x="2887" y="2060"/>
              <a:ext cx="47" cy="61"/>
            </a:xfrm>
            <a:custGeom>
              <a:avLst/>
              <a:gdLst>
                <a:gd name="T0" fmla="*/ 0 w 53"/>
                <a:gd name="T1" fmla="*/ 10 h 61"/>
                <a:gd name="T2" fmla="*/ 17 w 53"/>
                <a:gd name="T3" fmla="*/ 36 h 61"/>
                <a:gd name="T4" fmla="*/ 17 w 53"/>
                <a:gd name="T5" fmla="*/ 60 h 61"/>
                <a:gd name="T6" fmla="*/ 23 w 53"/>
                <a:gd name="T7" fmla="*/ 60 h 61"/>
                <a:gd name="T8" fmla="*/ 27 w 53"/>
                <a:gd name="T9" fmla="*/ 36 h 61"/>
                <a:gd name="T10" fmla="*/ 41 w 53"/>
                <a:gd name="T11" fmla="*/ 39 h 61"/>
                <a:gd name="T12" fmla="*/ 33 w 53"/>
                <a:gd name="T13" fmla="*/ 20 h 61"/>
                <a:gd name="T14" fmla="*/ 33 w 53"/>
                <a:gd name="T15" fmla="*/ 7 h 61"/>
                <a:gd name="T16" fmla="*/ 3 w 53"/>
                <a:gd name="T17" fmla="*/ 0 h 61"/>
                <a:gd name="T18" fmla="*/ 0 w 53"/>
                <a:gd name="T19" fmla="*/ 1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61">
                  <a:moveTo>
                    <a:pt x="0" y="10"/>
                  </a:moveTo>
                  <a:lnTo>
                    <a:pt x="21" y="36"/>
                  </a:lnTo>
                  <a:lnTo>
                    <a:pt x="21" y="60"/>
                  </a:lnTo>
                  <a:lnTo>
                    <a:pt x="29" y="60"/>
                  </a:lnTo>
                  <a:lnTo>
                    <a:pt x="34" y="36"/>
                  </a:lnTo>
                  <a:lnTo>
                    <a:pt x="52" y="39"/>
                  </a:lnTo>
                  <a:lnTo>
                    <a:pt x="42" y="20"/>
                  </a:lnTo>
                  <a:lnTo>
                    <a:pt x="42" y="7"/>
                  </a:lnTo>
                  <a:lnTo>
                    <a:pt x="3" y="0"/>
                  </a:lnTo>
                  <a:lnTo>
                    <a:pt x="0" y="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78" name="Freeform 542"/>
            <p:cNvSpPr>
              <a:spLocks/>
            </p:cNvSpPr>
            <p:nvPr/>
          </p:nvSpPr>
          <p:spPr bwMode="auto">
            <a:xfrm>
              <a:off x="2845" y="1873"/>
              <a:ext cx="117" cy="108"/>
            </a:xfrm>
            <a:custGeom>
              <a:avLst/>
              <a:gdLst>
                <a:gd name="T0" fmla="*/ 103 w 132"/>
                <a:gd name="T1" fmla="*/ 47 h 108"/>
                <a:gd name="T2" fmla="*/ 90 w 132"/>
                <a:gd name="T3" fmla="*/ 45 h 108"/>
                <a:gd name="T4" fmla="*/ 85 w 132"/>
                <a:gd name="T5" fmla="*/ 18 h 108"/>
                <a:gd name="T6" fmla="*/ 75 w 132"/>
                <a:gd name="T7" fmla="*/ 3 h 108"/>
                <a:gd name="T8" fmla="*/ 59 w 132"/>
                <a:gd name="T9" fmla="*/ 0 h 108"/>
                <a:gd name="T10" fmla="*/ 48 w 132"/>
                <a:gd name="T11" fmla="*/ 3 h 108"/>
                <a:gd name="T12" fmla="*/ 40 w 132"/>
                <a:gd name="T13" fmla="*/ 12 h 108"/>
                <a:gd name="T14" fmla="*/ 43 w 132"/>
                <a:gd name="T15" fmla="*/ 26 h 108"/>
                <a:gd name="T16" fmla="*/ 30 w 132"/>
                <a:gd name="T17" fmla="*/ 32 h 108"/>
                <a:gd name="T18" fmla="*/ 27 w 132"/>
                <a:gd name="T19" fmla="*/ 52 h 108"/>
                <a:gd name="T20" fmla="*/ 17 w 132"/>
                <a:gd name="T21" fmla="*/ 67 h 108"/>
                <a:gd name="T22" fmla="*/ 0 w 132"/>
                <a:gd name="T23" fmla="*/ 80 h 108"/>
                <a:gd name="T24" fmla="*/ 4 w 132"/>
                <a:gd name="T25" fmla="*/ 104 h 108"/>
                <a:gd name="T26" fmla="*/ 23 w 132"/>
                <a:gd name="T27" fmla="*/ 95 h 108"/>
                <a:gd name="T28" fmla="*/ 32 w 132"/>
                <a:gd name="T29" fmla="*/ 99 h 108"/>
                <a:gd name="T30" fmla="*/ 43 w 132"/>
                <a:gd name="T31" fmla="*/ 98 h 108"/>
                <a:gd name="T32" fmla="*/ 48 w 132"/>
                <a:gd name="T33" fmla="*/ 107 h 108"/>
                <a:gd name="T34" fmla="*/ 75 w 132"/>
                <a:gd name="T35" fmla="*/ 95 h 108"/>
                <a:gd name="T36" fmla="*/ 77 w 132"/>
                <a:gd name="T37" fmla="*/ 107 h 108"/>
                <a:gd name="T38" fmla="*/ 83 w 132"/>
                <a:gd name="T39" fmla="*/ 98 h 108"/>
                <a:gd name="T40" fmla="*/ 80 w 132"/>
                <a:gd name="T41" fmla="*/ 82 h 108"/>
                <a:gd name="T42" fmla="*/ 93 w 132"/>
                <a:gd name="T43" fmla="*/ 77 h 108"/>
                <a:gd name="T44" fmla="*/ 91 w 132"/>
                <a:gd name="T45" fmla="*/ 58 h 108"/>
                <a:gd name="T46" fmla="*/ 99 w 132"/>
                <a:gd name="T47" fmla="*/ 61 h 108"/>
                <a:gd name="T48" fmla="*/ 103 w 132"/>
                <a:gd name="T49" fmla="*/ 47 h 1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2" h="108">
                  <a:moveTo>
                    <a:pt x="131" y="47"/>
                  </a:moveTo>
                  <a:lnTo>
                    <a:pt x="114" y="45"/>
                  </a:lnTo>
                  <a:lnTo>
                    <a:pt x="108" y="18"/>
                  </a:lnTo>
                  <a:lnTo>
                    <a:pt x="96" y="3"/>
                  </a:lnTo>
                  <a:lnTo>
                    <a:pt x="76" y="0"/>
                  </a:lnTo>
                  <a:lnTo>
                    <a:pt x="61" y="3"/>
                  </a:lnTo>
                  <a:lnTo>
                    <a:pt x="51" y="12"/>
                  </a:lnTo>
                  <a:lnTo>
                    <a:pt x="54" y="26"/>
                  </a:lnTo>
                  <a:lnTo>
                    <a:pt x="38" y="32"/>
                  </a:lnTo>
                  <a:lnTo>
                    <a:pt x="35" y="52"/>
                  </a:lnTo>
                  <a:lnTo>
                    <a:pt x="21" y="67"/>
                  </a:lnTo>
                  <a:lnTo>
                    <a:pt x="0" y="80"/>
                  </a:lnTo>
                  <a:lnTo>
                    <a:pt x="6" y="104"/>
                  </a:lnTo>
                  <a:lnTo>
                    <a:pt x="29" y="95"/>
                  </a:lnTo>
                  <a:lnTo>
                    <a:pt x="41" y="99"/>
                  </a:lnTo>
                  <a:lnTo>
                    <a:pt x="54" y="98"/>
                  </a:lnTo>
                  <a:lnTo>
                    <a:pt x="61" y="107"/>
                  </a:lnTo>
                  <a:lnTo>
                    <a:pt x="96" y="95"/>
                  </a:lnTo>
                  <a:lnTo>
                    <a:pt x="98" y="107"/>
                  </a:lnTo>
                  <a:lnTo>
                    <a:pt x="106" y="98"/>
                  </a:lnTo>
                  <a:lnTo>
                    <a:pt x="101" y="82"/>
                  </a:lnTo>
                  <a:lnTo>
                    <a:pt x="119" y="77"/>
                  </a:lnTo>
                  <a:lnTo>
                    <a:pt x="116" y="58"/>
                  </a:lnTo>
                  <a:lnTo>
                    <a:pt x="126" y="61"/>
                  </a:lnTo>
                  <a:lnTo>
                    <a:pt x="131" y="47"/>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79" name="Freeform 543"/>
            <p:cNvSpPr>
              <a:spLocks/>
            </p:cNvSpPr>
            <p:nvPr/>
          </p:nvSpPr>
          <p:spPr bwMode="auto">
            <a:xfrm>
              <a:off x="2845" y="1873"/>
              <a:ext cx="122" cy="114"/>
            </a:xfrm>
            <a:custGeom>
              <a:avLst/>
              <a:gdLst>
                <a:gd name="T0" fmla="*/ 107 w 138"/>
                <a:gd name="T1" fmla="*/ 50 h 114"/>
                <a:gd name="T2" fmla="*/ 93 w 138"/>
                <a:gd name="T3" fmla="*/ 47 h 114"/>
                <a:gd name="T4" fmla="*/ 88 w 138"/>
                <a:gd name="T5" fmla="*/ 19 h 114"/>
                <a:gd name="T6" fmla="*/ 78 w 138"/>
                <a:gd name="T7" fmla="*/ 3 h 114"/>
                <a:gd name="T8" fmla="*/ 62 w 138"/>
                <a:gd name="T9" fmla="*/ 0 h 114"/>
                <a:gd name="T10" fmla="*/ 50 w 138"/>
                <a:gd name="T11" fmla="*/ 3 h 114"/>
                <a:gd name="T12" fmla="*/ 42 w 138"/>
                <a:gd name="T13" fmla="*/ 13 h 114"/>
                <a:gd name="T14" fmla="*/ 44 w 138"/>
                <a:gd name="T15" fmla="*/ 27 h 114"/>
                <a:gd name="T16" fmla="*/ 31 w 138"/>
                <a:gd name="T17" fmla="*/ 34 h 114"/>
                <a:gd name="T18" fmla="*/ 29 w 138"/>
                <a:gd name="T19" fmla="*/ 55 h 114"/>
                <a:gd name="T20" fmla="*/ 17 w 138"/>
                <a:gd name="T21" fmla="*/ 71 h 114"/>
                <a:gd name="T22" fmla="*/ 0 w 138"/>
                <a:gd name="T23" fmla="*/ 84 h 114"/>
                <a:gd name="T24" fmla="*/ 4 w 138"/>
                <a:gd name="T25" fmla="*/ 110 h 114"/>
                <a:gd name="T26" fmla="*/ 24 w 138"/>
                <a:gd name="T27" fmla="*/ 100 h 114"/>
                <a:gd name="T28" fmla="*/ 34 w 138"/>
                <a:gd name="T29" fmla="*/ 105 h 114"/>
                <a:gd name="T30" fmla="*/ 44 w 138"/>
                <a:gd name="T31" fmla="*/ 103 h 114"/>
                <a:gd name="T32" fmla="*/ 50 w 138"/>
                <a:gd name="T33" fmla="*/ 113 h 114"/>
                <a:gd name="T34" fmla="*/ 78 w 138"/>
                <a:gd name="T35" fmla="*/ 100 h 114"/>
                <a:gd name="T36" fmla="*/ 80 w 138"/>
                <a:gd name="T37" fmla="*/ 113 h 114"/>
                <a:gd name="T38" fmla="*/ 87 w 138"/>
                <a:gd name="T39" fmla="*/ 103 h 114"/>
                <a:gd name="T40" fmla="*/ 83 w 138"/>
                <a:gd name="T41" fmla="*/ 87 h 114"/>
                <a:gd name="T42" fmla="*/ 97 w 138"/>
                <a:gd name="T43" fmla="*/ 81 h 114"/>
                <a:gd name="T44" fmla="*/ 95 w 138"/>
                <a:gd name="T45" fmla="*/ 61 h 114"/>
                <a:gd name="T46" fmla="*/ 103 w 138"/>
                <a:gd name="T47" fmla="*/ 64 h 114"/>
                <a:gd name="T48" fmla="*/ 107 w 138"/>
                <a:gd name="T49" fmla="*/ 50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8" h="114">
                  <a:moveTo>
                    <a:pt x="137" y="50"/>
                  </a:moveTo>
                  <a:lnTo>
                    <a:pt x="119" y="47"/>
                  </a:lnTo>
                  <a:lnTo>
                    <a:pt x="113" y="19"/>
                  </a:lnTo>
                  <a:lnTo>
                    <a:pt x="100" y="3"/>
                  </a:lnTo>
                  <a:lnTo>
                    <a:pt x="79" y="0"/>
                  </a:lnTo>
                  <a:lnTo>
                    <a:pt x="64" y="3"/>
                  </a:lnTo>
                  <a:lnTo>
                    <a:pt x="53" y="13"/>
                  </a:lnTo>
                  <a:lnTo>
                    <a:pt x="56" y="27"/>
                  </a:lnTo>
                  <a:lnTo>
                    <a:pt x="40" y="34"/>
                  </a:lnTo>
                  <a:lnTo>
                    <a:pt x="37" y="55"/>
                  </a:lnTo>
                  <a:lnTo>
                    <a:pt x="22" y="71"/>
                  </a:lnTo>
                  <a:lnTo>
                    <a:pt x="0" y="84"/>
                  </a:lnTo>
                  <a:lnTo>
                    <a:pt x="6" y="110"/>
                  </a:lnTo>
                  <a:lnTo>
                    <a:pt x="30" y="100"/>
                  </a:lnTo>
                  <a:lnTo>
                    <a:pt x="43" y="105"/>
                  </a:lnTo>
                  <a:lnTo>
                    <a:pt x="56" y="103"/>
                  </a:lnTo>
                  <a:lnTo>
                    <a:pt x="64" y="113"/>
                  </a:lnTo>
                  <a:lnTo>
                    <a:pt x="100" y="100"/>
                  </a:lnTo>
                  <a:lnTo>
                    <a:pt x="103" y="113"/>
                  </a:lnTo>
                  <a:lnTo>
                    <a:pt x="111" y="103"/>
                  </a:lnTo>
                  <a:lnTo>
                    <a:pt x="106" y="87"/>
                  </a:lnTo>
                  <a:lnTo>
                    <a:pt x="124" y="81"/>
                  </a:lnTo>
                  <a:lnTo>
                    <a:pt x="121" y="61"/>
                  </a:lnTo>
                  <a:lnTo>
                    <a:pt x="132" y="64"/>
                  </a:lnTo>
                  <a:lnTo>
                    <a:pt x="137" y="5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80" name="Freeform 544"/>
            <p:cNvSpPr>
              <a:spLocks/>
            </p:cNvSpPr>
            <p:nvPr/>
          </p:nvSpPr>
          <p:spPr bwMode="auto">
            <a:xfrm>
              <a:off x="2813" y="1902"/>
              <a:ext cx="60" cy="50"/>
            </a:xfrm>
            <a:custGeom>
              <a:avLst/>
              <a:gdLst>
                <a:gd name="T0" fmla="*/ 0 w 68"/>
                <a:gd name="T1" fmla="*/ 0 h 50"/>
                <a:gd name="T2" fmla="*/ 2 w 68"/>
                <a:gd name="T3" fmla="*/ 23 h 50"/>
                <a:gd name="T4" fmla="*/ 22 w 68"/>
                <a:gd name="T5" fmla="*/ 31 h 50"/>
                <a:gd name="T6" fmla="*/ 26 w 68"/>
                <a:gd name="T7" fmla="*/ 49 h 50"/>
                <a:gd name="T8" fmla="*/ 41 w 68"/>
                <a:gd name="T9" fmla="*/ 37 h 50"/>
                <a:gd name="T10" fmla="*/ 52 w 68"/>
                <a:gd name="T11" fmla="*/ 23 h 50"/>
                <a:gd name="T12" fmla="*/ 32 w 68"/>
                <a:gd name="T13" fmla="*/ 10 h 50"/>
                <a:gd name="T14" fmla="*/ 0 w 68"/>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50">
                  <a:moveTo>
                    <a:pt x="0" y="0"/>
                  </a:moveTo>
                  <a:lnTo>
                    <a:pt x="2" y="23"/>
                  </a:lnTo>
                  <a:lnTo>
                    <a:pt x="28" y="31"/>
                  </a:lnTo>
                  <a:lnTo>
                    <a:pt x="33" y="49"/>
                  </a:lnTo>
                  <a:lnTo>
                    <a:pt x="53" y="37"/>
                  </a:lnTo>
                  <a:lnTo>
                    <a:pt x="67" y="23"/>
                  </a:lnTo>
                  <a:lnTo>
                    <a:pt x="41" y="10"/>
                  </a:lnTo>
                  <a:lnTo>
                    <a:pt x="0" y="0"/>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81" name="Freeform 545"/>
            <p:cNvSpPr>
              <a:spLocks/>
            </p:cNvSpPr>
            <p:nvPr/>
          </p:nvSpPr>
          <p:spPr bwMode="auto">
            <a:xfrm>
              <a:off x="2813" y="1902"/>
              <a:ext cx="65" cy="56"/>
            </a:xfrm>
            <a:custGeom>
              <a:avLst/>
              <a:gdLst>
                <a:gd name="T0" fmla="*/ 0 w 74"/>
                <a:gd name="T1" fmla="*/ 0 h 56"/>
                <a:gd name="T2" fmla="*/ 2 w 74"/>
                <a:gd name="T3" fmla="*/ 26 h 56"/>
                <a:gd name="T4" fmla="*/ 24 w 74"/>
                <a:gd name="T5" fmla="*/ 35 h 56"/>
                <a:gd name="T6" fmla="*/ 28 w 74"/>
                <a:gd name="T7" fmla="*/ 55 h 56"/>
                <a:gd name="T8" fmla="*/ 45 w 74"/>
                <a:gd name="T9" fmla="*/ 42 h 56"/>
                <a:gd name="T10" fmla="*/ 56 w 74"/>
                <a:gd name="T11" fmla="*/ 26 h 56"/>
                <a:gd name="T12" fmla="*/ 35 w 74"/>
                <a:gd name="T13" fmla="*/ 11 h 56"/>
                <a:gd name="T14" fmla="*/ 0 w 74"/>
                <a:gd name="T15" fmla="*/ 0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56">
                  <a:moveTo>
                    <a:pt x="0" y="0"/>
                  </a:moveTo>
                  <a:lnTo>
                    <a:pt x="2" y="26"/>
                  </a:lnTo>
                  <a:lnTo>
                    <a:pt x="31" y="35"/>
                  </a:lnTo>
                  <a:lnTo>
                    <a:pt x="36" y="55"/>
                  </a:lnTo>
                  <a:lnTo>
                    <a:pt x="58" y="42"/>
                  </a:lnTo>
                  <a:lnTo>
                    <a:pt x="73" y="26"/>
                  </a:lnTo>
                  <a:lnTo>
                    <a:pt x="45" y="11"/>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82" name="Freeform 546"/>
            <p:cNvSpPr>
              <a:spLocks/>
            </p:cNvSpPr>
            <p:nvPr/>
          </p:nvSpPr>
          <p:spPr bwMode="auto">
            <a:xfrm>
              <a:off x="2813" y="1868"/>
              <a:ext cx="77" cy="55"/>
            </a:xfrm>
            <a:custGeom>
              <a:avLst/>
              <a:gdLst>
                <a:gd name="T0" fmla="*/ 37 w 87"/>
                <a:gd name="T1" fmla="*/ 0 h 55"/>
                <a:gd name="T2" fmla="*/ 33 w 87"/>
                <a:gd name="T3" fmla="*/ 24 h 55"/>
                <a:gd name="T4" fmla="*/ 16 w 87"/>
                <a:gd name="T5" fmla="*/ 12 h 55"/>
                <a:gd name="T6" fmla="*/ 5 w 87"/>
                <a:gd name="T7" fmla="*/ 14 h 55"/>
                <a:gd name="T8" fmla="*/ 0 w 87"/>
                <a:gd name="T9" fmla="*/ 31 h 55"/>
                <a:gd name="T10" fmla="*/ 33 w 87"/>
                <a:gd name="T11" fmla="*/ 41 h 55"/>
                <a:gd name="T12" fmla="*/ 53 w 87"/>
                <a:gd name="T13" fmla="*/ 54 h 55"/>
                <a:gd name="T14" fmla="*/ 56 w 87"/>
                <a:gd name="T15" fmla="*/ 35 h 55"/>
                <a:gd name="T16" fmla="*/ 67 w 87"/>
                <a:gd name="T17" fmla="*/ 29 h 55"/>
                <a:gd name="T18" fmla="*/ 65 w 87"/>
                <a:gd name="T19" fmla="*/ 16 h 55"/>
                <a:gd name="T20" fmla="*/ 56 w 87"/>
                <a:gd name="T21" fmla="*/ 3 h 55"/>
                <a:gd name="T22" fmla="*/ 37 w 87"/>
                <a:gd name="T23" fmla="*/ 0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55">
                  <a:moveTo>
                    <a:pt x="47" y="0"/>
                  </a:moveTo>
                  <a:lnTo>
                    <a:pt x="42" y="24"/>
                  </a:lnTo>
                  <a:lnTo>
                    <a:pt x="20" y="12"/>
                  </a:lnTo>
                  <a:lnTo>
                    <a:pt x="7" y="14"/>
                  </a:lnTo>
                  <a:lnTo>
                    <a:pt x="0" y="31"/>
                  </a:lnTo>
                  <a:lnTo>
                    <a:pt x="42" y="41"/>
                  </a:lnTo>
                  <a:lnTo>
                    <a:pt x="68" y="54"/>
                  </a:lnTo>
                  <a:lnTo>
                    <a:pt x="71" y="35"/>
                  </a:lnTo>
                  <a:lnTo>
                    <a:pt x="86" y="29"/>
                  </a:lnTo>
                  <a:lnTo>
                    <a:pt x="83" y="16"/>
                  </a:lnTo>
                  <a:lnTo>
                    <a:pt x="71" y="3"/>
                  </a:lnTo>
                  <a:lnTo>
                    <a:pt x="47" y="0"/>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83" name="Freeform 547"/>
            <p:cNvSpPr>
              <a:spLocks/>
            </p:cNvSpPr>
            <p:nvPr/>
          </p:nvSpPr>
          <p:spPr bwMode="auto">
            <a:xfrm>
              <a:off x="2813" y="1868"/>
              <a:ext cx="82" cy="61"/>
            </a:xfrm>
            <a:custGeom>
              <a:avLst/>
              <a:gdLst>
                <a:gd name="T0" fmla="*/ 39 w 93"/>
                <a:gd name="T1" fmla="*/ 0 h 61"/>
                <a:gd name="T2" fmla="*/ 35 w 93"/>
                <a:gd name="T3" fmla="*/ 27 h 61"/>
                <a:gd name="T4" fmla="*/ 17 w 93"/>
                <a:gd name="T5" fmla="*/ 13 h 61"/>
                <a:gd name="T6" fmla="*/ 6 w 93"/>
                <a:gd name="T7" fmla="*/ 16 h 61"/>
                <a:gd name="T8" fmla="*/ 0 w 93"/>
                <a:gd name="T9" fmla="*/ 34 h 61"/>
                <a:gd name="T10" fmla="*/ 35 w 93"/>
                <a:gd name="T11" fmla="*/ 45 h 61"/>
                <a:gd name="T12" fmla="*/ 56 w 93"/>
                <a:gd name="T13" fmla="*/ 60 h 61"/>
                <a:gd name="T14" fmla="*/ 59 w 93"/>
                <a:gd name="T15" fmla="*/ 39 h 61"/>
                <a:gd name="T16" fmla="*/ 71 w 93"/>
                <a:gd name="T17" fmla="*/ 32 h 61"/>
                <a:gd name="T18" fmla="*/ 69 w 93"/>
                <a:gd name="T19" fmla="*/ 18 h 61"/>
                <a:gd name="T20" fmla="*/ 59 w 93"/>
                <a:gd name="T21" fmla="*/ 3 h 61"/>
                <a:gd name="T22" fmla="*/ 39 w 93"/>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 h="61">
                  <a:moveTo>
                    <a:pt x="50" y="0"/>
                  </a:moveTo>
                  <a:lnTo>
                    <a:pt x="45" y="27"/>
                  </a:lnTo>
                  <a:lnTo>
                    <a:pt x="21" y="13"/>
                  </a:lnTo>
                  <a:lnTo>
                    <a:pt x="8" y="16"/>
                  </a:lnTo>
                  <a:lnTo>
                    <a:pt x="0" y="34"/>
                  </a:lnTo>
                  <a:lnTo>
                    <a:pt x="45" y="45"/>
                  </a:lnTo>
                  <a:lnTo>
                    <a:pt x="73" y="60"/>
                  </a:lnTo>
                  <a:lnTo>
                    <a:pt x="76" y="39"/>
                  </a:lnTo>
                  <a:lnTo>
                    <a:pt x="92" y="32"/>
                  </a:lnTo>
                  <a:lnTo>
                    <a:pt x="89" y="18"/>
                  </a:lnTo>
                  <a:lnTo>
                    <a:pt x="76" y="3"/>
                  </a:lnTo>
                  <a:lnTo>
                    <a:pt x="5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84" name="Freeform 548"/>
            <p:cNvSpPr>
              <a:spLocks/>
            </p:cNvSpPr>
            <p:nvPr/>
          </p:nvSpPr>
          <p:spPr bwMode="auto">
            <a:xfrm>
              <a:off x="2792" y="1928"/>
              <a:ext cx="48" cy="24"/>
            </a:xfrm>
            <a:custGeom>
              <a:avLst/>
              <a:gdLst>
                <a:gd name="T0" fmla="*/ 0 w 54"/>
                <a:gd name="T1" fmla="*/ 17 h 24"/>
                <a:gd name="T2" fmla="*/ 42 w 54"/>
                <a:gd name="T3" fmla="*/ 23 h 24"/>
                <a:gd name="T4" fmla="*/ 39 w 54"/>
                <a:gd name="T5" fmla="*/ 7 h 24"/>
                <a:gd name="T6" fmla="*/ 18 w 54"/>
                <a:gd name="T7" fmla="*/ 0 h 24"/>
                <a:gd name="T8" fmla="*/ 18 w 54"/>
                <a:gd name="T9" fmla="*/ 9 h 24"/>
                <a:gd name="T10" fmla="*/ 12 w 54"/>
                <a:gd name="T11" fmla="*/ 9 h 24"/>
                <a:gd name="T12" fmla="*/ 17 w 54"/>
                <a:gd name="T13" fmla="*/ 0 h 24"/>
                <a:gd name="T14" fmla="*/ 0 w 54"/>
                <a:gd name="T15" fmla="*/ 17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4">
                  <a:moveTo>
                    <a:pt x="0" y="17"/>
                  </a:moveTo>
                  <a:lnTo>
                    <a:pt x="53" y="23"/>
                  </a:lnTo>
                  <a:lnTo>
                    <a:pt x="49" y="7"/>
                  </a:lnTo>
                  <a:lnTo>
                    <a:pt x="22" y="0"/>
                  </a:lnTo>
                  <a:lnTo>
                    <a:pt x="22" y="9"/>
                  </a:lnTo>
                  <a:lnTo>
                    <a:pt x="16" y="9"/>
                  </a:lnTo>
                  <a:lnTo>
                    <a:pt x="21" y="0"/>
                  </a:lnTo>
                  <a:lnTo>
                    <a:pt x="0" y="17"/>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85" name="Freeform 549"/>
            <p:cNvSpPr>
              <a:spLocks/>
            </p:cNvSpPr>
            <p:nvPr/>
          </p:nvSpPr>
          <p:spPr bwMode="auto">
            <a:xfrm>
              <a:off x="2792" y="1928"/>
              <a:ext cx="53" cy="30"/>
            </a:xfrm>
            <a:custGeom>
              <a:avLst/>
              <a:gdLst>
                <a:gd name="T0" fmla="*/ 0 w 60"/>
                <a:gd name="T1" fmla="*/ 21 h 30"/>
                <a:gd name="T2" fmla="*/ 46 w 60"/>
                <a:gd name="T3" fmla="*/ 29 h 30"/>
                <a:gd name="T4" fmla="*/ 42 w 60"/>
                <a:gd name="T5" fmla="*/ 9 h 30"/>
                <a:gd name="T6" fmla="*/ 19 w 60"/>
                <a:gd name="T7" fmla="*/ 0 h 30"/>
                <a:gd name="T8" fmla="*/ 19 w 60"/>
                <a:gd name="T9" fmla="*/ 11 h 30"/>
                <a:gd name="T10" fmla="*/ 14 w 60"/>
                <a:gd name="T11" fmla="*/ 11 h 30"/>
                <a:gd name="T12" fmla="*/ 18 w 60"/>
                <a:gd name="T13" fmla="*/ 0 h 30"/>
                <a:gd name="T14" fmla="*/ 0 w 60"/>
                <a:gd name="T15" fmla="*/ 21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30">
                  <a:moveTo>
                    <a:pt x="0" y="21"/>
                  </a:moveTo>
                  <a:lnTo>
                    <a:pt x="59" y="29"/>
                  </a:lnTo>
                  <a:lnTo>
                    <a:pt x="54" y="9"/>
                  </a:lnTo>
                  <a:lnTo>
                    <a:pt x="25" y="0"/>
                  </a:lnTo>
                  <a:lnTo>
                    <a:pt x="25" y="11"/>
                  </a:lnTo>
                  <a:lnTo>
                    <a:pt x="18" y="11"/>
                  </a:lnTo>
                  <a:lnTo>
                    <a:pt x="23" y="0"/>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86" name="Freeform 550"/>
            <p:cNvSpPr>
              <a:spLocks/>
            </p:cNvSpPr>
            <p:nvPr/>
          </p:nvSpPr>
          <p:spPr bwMode="auto">
            <a:xfrm>
              <a:off x="2845" y="1839"/>
              <a:ext cx="52" cy="42"/>
            </a:xfrm>
            <a:custGeom>
              <a:avLst/>
              <a:gdLst>
                <a:gd name="T0" fmla="*/ 0 w 59"/>
                <a:gd name="T1" fmla="*/ 7 h 42"/>
                <a:gd name="T2" fmla="*/ 3 w 59"/>
                <a:gd name="T3" fmla="*/ 25 h 42"/>
                <a:gd name="T4" fmla="*/ 10 w 59"/>
                <a:gd name="T5" fmla="*/ 25 h 42"/>
                <a:gd name="T6" fmla="*/ 28 w 59"/>
                <a:gd name="T7" fmla="*/ 28 h 42"/>
                <a:gd name="T8" fmla="*/ 37 w 59"/>
                <a:gd name="T9" fmla="*/ 41 h 42"/>
                <a:gd name="T10" fmla="*/ 45 w 59"/>
                <a:gd name="T11" fmla="*/ 32 h 42"/>
                <a:gd name="T12" fmla="*/ 42 w 59"/>
                <a:gd name="T13" fmla="*/ 0 h 42"/>
                <a:gd name="T14" fmla="*/ 0 w 59"/>
                <a:gd name="T15" fmla="*/ 7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42">
                  <a:moveTo>
                    <a:pt x="0" y="7"/>
                  </a:moveTo>
                  <a:lnTo>
                    <a:pt x="3" y="25"/>
                  </a:lnTo>
                  <a:lnTo>
                    <a:pt x="13" y="25"/>
                  </a:lnTo>
                  <a:lnTo>
                    <a:pt x="36" y="28"/>
                  </a:lnTo>
                  <a:lnTo>
                    <a:pt x="48" y="41"/>
                  </a:lnTo>
                  <a:lnTo>
                    <a:pt x="58" y="32"/>
                  </a:lnTo>
                  <a:lnTo>
                    <a:pt x="55" y="0"/>
                  </a:lnTo>
                  <a:lnTo>
                    <a:pt x="0" y="7"/>
                  </a:lnTo>
                </a:path>
              </a:pathLst>
            </a:custGeom>
            <a:solidFill>
              <a:srgbClr val="FF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87" name="Freeform 551"/>
            <p:cNvSpPr>
              <a:spLocks/>
            </p:cNvSpPr>
            <p:nvPr/>
          </p:nvSpPr>
          <p:spPr bwMode="auto">
            <a:xfrm>
              <a:off x="2845" y="1839"/>
              <a:ext cx="57" cy="48"/>
            </a:xfrm>
            <a:custGeom>
              <a:avLst/>
              <a:gdLst>
                <a:gd name="T0" fmla="*/ 0 w 65"/>
                <a:gd name="T1" fmla="*/ 8 h 48"/>
                <a:gd name="T2" fmla="*/ 3 w 65"/>
                <a:gd name="T3" fmla="*/ 29 h 48"/>
                <a:gd name="T4" fmla="*/ 11 w 65"/>
                <a:gd name="T5" fmla="*/ 29 h 48"/>
                <a:gd name="T6" fmla="*/ 31 w 65"/>
                <a:gd name="T7" fmla="*/ 32 h 48"/>
                <a:gd name="T8" fmla="*/ 40 w 65"/>
                <a:gd name="T9" fmla="*/ 47 h 48"/>
                <a:gd name="T10" fmla="*/ 49 w 65"/>
                <a:gd name="T11" fmla="*/ 37 h 48"/>
                <a:gd name="T12" fmla="*/ 46 w 65"/>
                <a:gd name="T13" fmla="*/ 0 h 48"/>
                <a:gd name="T14" fmla="*/ 0 w 65"/>
                <a:gd name="T15" fmla="*/ 8 h 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48">
                  <a:moveTo>
                    <a:pt x="0" y="8"/>
                  </a:moveTo>
                  <a:lnTo>
                    <a:pt x="3" y="29"/>
                  </a:lnTo>
                  <a:lnTo>
                    <a:pt x="14" y="29"/>
                  </a:lnTo>
                  <a:lnTo>
                    <a:pt x="40" y="32"/>
                  </a:lnTo>
                  <a:lnTo>
                    <a:pt x="53" y="47"/>
                  </a:lnTo>
                  <a:lnTo>
                    <a:pt x="64" y="37"/>
                  </a:lnTo>
                  <a:lnTo>
                    <a:pt x="61" y="0"/>
                  </a:lnTo>
                  <a:lnTo>
                    <a:pt x="0"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88" name="Freeform 552"/>
            <p:cNvSpPr>
              <a:spLocks/>
            </p:cNvSpPr>
            <p:nvPr/>
          </p:nvSpPr>
          <p:spPr bwMode="auto">
            <a:xfrm>
              <a:off x="693" y="1483"/>
              <a:ext cx="903" cy="561"/>
            </a:xfrm>
            <a:custGeom>
              <a:avLst/>
              <a:gdLst>
                <a:gd name="T0" fmla="*/ 23 w 1015"/>
                <a:gd name="T1" fmla="*/ 339 h 561"/>
                <a:gd name="T2" fmla="*/ 64 w 1015"/>
                <a:gd name="T3" fmla="*/ 350 h 561"/>
                <a:gd name="T4" fmla="*/ 125 w 1015"/>
                <a:gd name="T5" fmla="*/ 454 h 561"/>
                <a:gd name="T6" fmla="*/ 139 w 1015"/>
                <a:gd name="T7" fmla="*/ 418 h 561"/>
                <a:gd name="T8" fmla="*/ 42 w 1015"/>
                <a:gd name="T9" fmla="*/ 304 h 561"/>
                <a:gd name="T10" fmla="*/ 289 w 1015"/>
                <a:gd name="T11" fmla="*/ 264 h 561"/>
                <a:gd name="T12" fmla="*/ 493 w 1015"/>
                <a:gd name="T13" fmla="*/ 413 h 561"/>
                <a:gd name="T14" fmla="*/ 657 w 1015"/>
                <a:gd name="T15" fmla="*/ 529 h 561"/>
                <a:gd name="T16" fmla="*/ 751 w 1015"/>
                <a:gd name="T17" fmla="*/ 536 h 561"/>
                <a:gd name="T18" fmla="*/ 802 w 1015"/>
                <a:gd name="T19" fmla="*/ 311 h 561"/>
                <a:gd name="T20" fmla="*/ 733 w 1015"/>
                <a:gd name="T21" fmla="*/ 290 h 561"/>
                <a:gd name="T22" fmla="*/ 729 w 1015"/>
                <a:gd name="T23" fmla="*/ 327 h 561"/>
                <a:gd name="T24" fmla="*/ 740 w 1015"/>
                <a:gd name="T25" fmla="*/ 352 h 561"/>
                <a:gd name="T26" fmla="*/ 742 w 1015"/>
                <a:gd name="T27" fmla="*/ 422 h 561"/>
                <a:gd name="T28" fmla="*/ 722 w 1015"/>
                <a:gd name="T29" fmla="*/ 501 h 561"/>
                <a:gd name="T30" fmla="*/ 693 w 1015"/>
                <a:gd name="T31" fmla="*/ 529 h 561"/>
                <a:gd name="T32" fmla="*/ 692 w 1015"/>
                <a:gd name="T33" fmla="*/ 503 h 561"/>
                <a:gd name="T34" fmla="*/ 646 w 1015"/>
                <a:gd name="T35" fmla="*/ 443 h 561"/>
                <a:gd name="T36" fmla="*/ 601 w 1015"/>
                <a:gd name="T37" fmla="*/ 415 h 561"/>
                <a:gd name="T38" fmla="*/ 553 w 1015"/>
                <a:gd name="T39" fmla="*/ 373 h 561"/>
                <a:gd name="T40" fmla="*/ 538 w 1015"/>
                <a:gd name="T41" fmla="*/ 314 h 561"/>
                <a:gd name="T42" fmla="*/ 570 w 1015"/>
                <a:gd name="T43" fmla="*/ 288 h 561"/>
                <a:gd name="T44" fmla="*/ 580 w 1015"/>
                <a:gd name="T45" fmla="*/ 267 h 561"/>
                <a:gd name="T46" fmla="*/ 593 w 1015"/>
                <a:gd name="T47" fmla="*/ 251 h 561"/>
                <a:gd name="T48" fmla="*/ 602 w 1015"/>
                <a:gd name="T49" fmla="*/ 226 h 561"/>
                <a:gd name="T50" fmla="*/ 638 w 1015"/>
                <a:gd name="T51" fmla="*/ 205 h 561"/>
                <a:gd name="T52" fmla="*/ 660 w 1015"/>
                <a:gd name="T53" fmla="*/ 192 h 561"/>
                <a:gd name="T54" fmla="*/ 677 w 1015"/>
                <a:gd name="T55" fmla="*/ 147 h 561"/>
                <a:gd name="T56" fmla="*/ 692 w 1015"/>
                <a:gd name="T57" fmla="*/ 130 h 561"/>
                <a:gd name="T58" fmla="*/ 652 w 1015"/>
                <a:gd name="T59" fmla="*/ 142 h 561"/>
                <a:gd name="T60" fmla="*/ 620 w 1015"/>
                <a:gd name="T61" fmla="*/ 179 h 561"/>
                <a:gd name="T62" fmla="*/ 611 w 1015"/>
                <a:gd name="T63" fmla="*/ 135 h 561"/>
                <a:gd name="T64" fmla="*/ 576 w 1015"/>
                <a:gd name="T65" fmla="*/ 124 h 561"/>
                <a:gd name="T66" fmla="*/ 570 w 1015"/>
                <a:gd name="T67" fmla="*/ 109 h 561"/>
                <a:gd name="T68" fmla="*/ 556 w 1015"/>
                <a:gd name="T69" fmla="*/ 88 h 561"/>
                <a:gd name="T70" fmla="*/ 541 w 1015"/>
                <a:gd name="T71" fmla="*/ 54 h 561"/>
                <a:gd name="T72" fmla="*/ 568 w 1015"/>
                <a:gd name="T73" fmla="*/ 37 h 561"/>
                <a:gd name="T74" fmla="*/ 538 w 1015"/>
                <a:gd name="T75" fmla="*/ 10 h 561"/>
                <a:gd name="T76" fmla="*/ 535 w 1015"/>
                <a:gd name="T77" fmla="*/ 39 h 561"/>
                <a:gd name="T78" fmla="*/ 516 w 1015"/>
                <a:gd name="T79" fmla="*/ 107 h 561"/>
                <a:gd name="T80" fmla="*/ 545 w 1015"/>
                <a:gd name="T81" fmla="*/ 132 h 561"/>
                <a:gd name="T82" fmla="*/ 528 w 1015"/>
                <a:gd name="T83" fmla="*/ 179 h 561"/>
                <a:gd name="T84" fmla="*/ 513 w 1015"/>
                <a:gd name="T85" fmla="*/ 158 h 561"/>
                <a:gd name="T86" fmla="*/ 497 w 1015"/>
                <a:gd name="T87" fmla="*/ 163 h 561"/>
                <a:gd name="T88" fmla="*/ 491 w 1015"/>
                <a:gd name="T89" fmla="*/ 158 h 561"/>
                <a:gd name="T90" fmla="*/ 436 w 1015"/>
                <a:gd name="T91" fmla="*/ 155 h 561"/>
                <a:gd name="T92" fmla="*/ 374 w 1015"/>
                <a:gd name="T93" fmla="*/ 150 h 561"/>
                <a:gd name="T94" fmla="*/ 382 w 1015"/>
                <a:gd name="T95" fmla="*/ 163 h 561"/>
                <a:gd name="T96" fmla="*/ 382 w 1015"/>
                <a:gd name="T97" fmla="*/ 173 h 561"/>
                <a:gd name="T98" fmla="*/ 295 w 1015"/>
                <a:gd name="T99" fmla="*/ 160 h 561"/>
                <a:gd name="T100" fmla="*/ 270 w 1015"/>
                <a:gd name="T101" fmla="*/ 135 h 561"/>
                <a:gd name="T102" fmla="*/ 192 w 1015"/>
                <a:gd name="T103" fmla="*/ 107 h 561"/>
                <a:gd name="T104" fmla="*/ 155 w 1015"/>
                <a:gd name="T105" fmla="*/ 104 h 561"/>
                <a:gd name="T106" fmla="*/ 93 w 1015"/>
                <a:gd name="T107" fmla="*/ 130 h 561"/>
                <a:gd name="T108" fmla="*/ 76 w 1015"/>
                <a:gd name="T109" fmla="*/ 132 h 5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15" h="561">
                  <a:moveTo>
                    <a:pt x="0" y="117"/>
                  </a:moveTo>
                  <a:lnTo>
                    <a:pt x="0" y="339"/>
                  </a:lnTo>
                  <a:lnTo>
                    <a:pt x="29" y="339"/>
                  </a:lnTo>
                  <a:lnTo>
                    <a:pt x="42" y="357"/>
                  </a:lnTo>
                  <a:lnTo>
                    <a:pt x="53" y="368"/>
                  </a:lnTo>
                  <a:lnTo>
                    <a:pt x="81" y="350"/>
                  </a:lnTo>
                  <a:lnTo>
                    <a:pt x="136" y="418"/>
                  </a:lnTo>
                  <a:lnTo>
                    <a:pt x="162" y="430"/>
                  </a:lnTo>
                  <a:lnTo>
                    <a:pt x="159" y="454"/>
                  </a:lnTo>
                  <a:lnTo>
                    <a:pt x="156" y="461"/>
                  </a:lnTo>
                  <a:lnTo>
                    <a:pt x="167" y="451"/>
                  </a:lnTo>
                  <a:lnTo>
                    <a:pt x="175" y="418"/>
                  </a:lnTo>
                  <a:lnTo>
                    <a:pt x="148" y="379"/>
                  </a:lnTo>
                  <a:lnTo>
                    <a:pt x="109" y="329"/>
                  </a:lnTo>
                  <a:lnTo>
                    <a:pt x="53" y="304"/>
                  </a:lnTo>
                  <a:lnTo>
                    <a:pt x="209" y="262"/>
                  </a:lnTo>
                  <a:lnTo>
                    <a:pt x="284" y="282"/>
                  </a:lnTo>
                  <a:lnTo>
                    <a:pt x="365" y="264"/>
                  </a:lnTo>
                  <a:lnTo>
                    <a:pt x="543" y="339"/>
                  </a:lnTo>
                  <a:lnTo>
                    <a:pt x="621" y="334"/>
                  </a:lnTo>
                  <a:lnTo>
                    <a:pt x="623" y="413"/>
                  </a:lnTo>
                  <a:lnTo>
                    <a:pt x="691" y="451"/>
                  </a:lnTo>
                  <a:lnTo>
                    <a:pt x="777" y="472"/>
                  </a:lnTo>
                  <a:lnTo>
                    <a:pt x="829" y="529"/>
                  </a:lnTo>
                  <a:lnTo>
                    <a:pt x="887" y="560"/>
                  </a:lnTo>
                  <a:lnTo>
                    <a:pt x="921" y="552"/>
                  </a:lnTo>
                  <a:lnTo>
                    <a:pt x="949" y="536"/>
                  </a:lnTo>
                  <a:lnTo>
                    <a:pt x="957" y="483"/>
                  </a:lnTo>
                  <a:lnTo>
                    <a:pt x="1001" y="422"/>
                  </a:lnTo>
                  <a:lnTo>
                    <a:pt x="1014" y="311"/>
                  </a:lnTo>
                  <a:lnTo>
                    <a:pt x="980" y="290"/>
                  </a:lnTo>
                  <a:lnTo>
                    <a:pt x="965" y="298"/>
                  </a:lnTo>
                  <a:lnTo>
                    <a:pt x="926" y="290"/>
                  </a:lnTo>
                  <a:lnTo>
                    <a:pt x="919" y="304"/>
                  </a:lnTo>
                  <a:lnTo>
                    <a:pt x="929" y="311"/>
                  </a:lnTo>
                  <a:lnTo>
                    <a:pt x="921" y="327"/>
                  </a:lnTo>
                  <a:lnTo>
                    <a:pt x="929" y="329"/>
                  </a:lnTo>
                  <a:lnTo>
                    <a:pt x="926" y="347"/>
                  </a:lnTo>
                  <a:lnTo>
                    <a:pt x="935" y="352"/>
                  </a:lnTo>
                  <a:lnTo>
                    <a:pt x="913" y="373"/>
                  </a:lnTo>
                  <a:lnTo>
                    <a:pt x="929" y="384"/>
                  </a:lnTo>
                  <a:lnTo>
                    <a:pt x="938" y="422"/>
                  </a:lnTo>
                  <a:lnTo>
                    <a:pt x="949" y="425"/>
                  </a:lnTo>
                  <a:lnTo>
                    <a:pt x="897" y="459"/>
                  </a:lnTo>
                  <a:lnTo>
                    <a:pt x="913" y="501"/>
                  </a:lnTo>
                  <a:lnTo>
                    <a:pt x="924" y="506"/>
                  </a:lnTo>
                  <a:lnTo>
                    <a:pt x="897" y="529"/>
                  </a:lnTo>
                  <a:lnTo>
                    <a:pt x="876" y="529"/>
                  </a:lnTo>
                  <a:lnTo>
                    <a:pt x="884" y="513"/>
                  </a:lnTo>
                  <a:lnTo>
                    <a:pt x="860" y="508"/>
                  </a:lnTo>
                  <a:lnTo>
                    <a:pt x="874" y="503"/>
                  </a:lnTo>
                  <a:lnTo>
                    <a:pt x="858" y="490"/>
                  </a:lnTo>
                  <a:lnTo>
                    <a:pt x="858" y="446"/>
                  </a:lnTo>
                  <a:lnTo>
                    <a:pt x="816" y="443"/>
                  </a:lnTo>
                  <a:lnTo>
                    <a:pt x="811" y="454"/>
                  </a:lnTo>
                  <a:lnTo>
                    <a:pt x="813" y="440"/>
                  </a:lnTo>
                  <a:lnTo>
                    <a:pt x="759" y="415"/>
                  </a:lnTo>
                  <a:lnTo>
                    <a:pt x="731" y="402"/>
                  </a:lnTo>
                  <a:lnTo>
                    <a:pt x="707" y="413"/>
                  </a:lnTo>
                  <a:lnTo>
                    <a:pt x="699" y="373"/>
                  </a:lnTo>
                  <a:lnTo>
                    <a:pt x="683" y="379"/>
                  </a:lnTo>
                  <a:lnTo>
                    <a:pt x="675" y="365"/>
                  </a:lnTo>
                  <a:lnTo>
                    <a:pt x="680" y="314"/>
                  </a:lnTo>
                  <a:lnTo>
                    <a:pt x="707" y="301"/>
                  </a:lnTo>
                  <a:lnTo>
                    <a:pt x="707" y="288"/>
                  </a:lnTo>
                  <a:lnTo>
                    <a:pt x="720" y="288"/>
                  </a:lnTo>
                  <a:lnTo>
                    <a:pt x="709" y="282"/>
                  </a:lnTo>
                  <a:lnTo>
                    <a:pt x="738" y="277"/>
                  </a:lnTo>
                  <a:lnTo>
                    <a:pt x="733" y="267"/>
                  </a:lnTo>
                  <a:lnTo>
                    <a:pt x="697" y="257"/>
                  </a:lnTo>
                  <a:lnTo>
                    <a:pt x="738" y="267"/>
                  </a:lnTo>
                  <a:lnTo>
                    <a:pt x="749" y="251"/>
                  </a:lnTo>
                  <a:lnTo>
                    <a:pt x="772" y="251"/>
                  </a:lnTo>
                  <a:lnTo>
                    <a:pt x="792" y="229"/>
                  </a:lnTo>
                  <a:lnTo>
                    <a:pt x="761" y="226"/>
                  </a:lnTo>
                  <a:lnTo>
                    <a:pt x="746" y="210"/>
                  </a:lnTo>
                  <a:lnTo>
                    <a:pt x="787" y="223"/>
                  </a:lnTo>
                  <a:lnTo>
                    <a:pt x="806" y="205"/>
                  </a:lnTo>
                  <a:lnTo>
                    <a:pt x="798" y="194"/>
                  </a:lnTo>
                  <a:lnTo>
                    <a:pt x="840" y="202"/>
                  </a:lnTo>
                  <a:lnTo>
                    <a:pt x="834" y="192"/>
                  </a:lnTo>
                  <a:lnTo>
                    <a:pt x="845" y="199"/>
                  </a:lnTo>
                  <a:lnTo>
                    <a:pt x="874" y="184"/>
                  </a:lnTo>
                  <a:lnTo>
                    <a:pt x="855" y="147"/>
                  </a:lnTo>
                  <a:lnTo>
                    <a:pt x="876" y="145"/>
                  </a:lnTo>
                  <a:lnTo>
                    <a:pt x="863" y="140"/>
                  </a:lnTo>
                  <a:lnTo>
                    <a:pt x="874" y="130"/>
                  </a:lnTo>
                  <a:lnTo>
                    <a:pt x="855" y="117"/>
                  </a:lnTo>
                  <a:lnTo>
                    <a:pt x="813" y="114"/>
                  </a:lnTo>
                  <a:lnTo>
                    <a:pt x="824" y="142"/>
                  </a:lnTo>
                  <a:lnTo>
                    <a:pt x="808" y="145"/>
                  </a:lnTo>
                  <a:lnTo>
                    <a:pt x="798" y="173"/>
                  </a:lnTo>
                  <a:lnTo>
                    <a:pt x="784" y="179"/>
                  </a:lnTo>
                  <a:lnTo>
                    <a:pt x="769" y="160"/>
                  </a:lnTo>
                  <a:lnTo>
                    <a:pt x="777" y="152"/>
                  </a:lnTo>
                  <a:lnTo>
                    <a:pt x="772" y="135"/>
                  </a:lnTo>
                  <a:lnTo>
                    <a:pt x="757" y="127"/>
                  </a:lnTo>
                  <a:lnTo>
                    <a:pt x="741" y="152"/>
                  </a:lnTo>
                  <a:lnTo>
                    <a:pt x="728" y="124"/>
                  </a:lnTo>
                  <a:lnTo>
                    <a:pt x="733" y="122"/>
                  </a:lnTo>
                  <a:lnTo>
                    <a:pt x="707" y="117"/>
                  </a:lnTo>
                  <a:lnTo>
                    <a:pt x="720" y="109"/>
                  </a:lnTo>
                  <a:lnTo>
                    <a:pt x="709" y="107"/>
                  </a:lnTo>
                  <a:lnTo>
                    <a:pt x="725" y="107"/>
                  </a:lnTo>
                  <a:lnTo>
                    <a:pt x="702" y="88"/>
                  </a:lnTo>
                  <a:lnTo>
                    <a:pt x="702" y="75"/>
                  </a:lnTo>
                  <a:lnTo>
                    <a:pt x="670" y="54"/>
                  </a:lnTo>
                  <a:lnTo>
                    <a:pt x="683" y="54"/>
                  </a:lnTo>
                  <a:lnTo>
                    <a:pt x="697" y="42"/>
                  </a:lnTo>
                  <a:lnTo>
                    <a:pt x="683" y="37"/>
                  </a:lnTo>
                  <a:lnTo>
                    <a:pt x="717" y="37"/>
                  </a:lnTo>
                  <a:lnTo>
                    <a:pt x="741" y="2"/>
                  </a:lnTo>
                  <a:lnTo>
                    <a:pt x="668" y="0"/>
                  </a:lnTo>
                  <a:lnTo>
                    <a:pt x="680" y="10"/>
                  </a:lnTo>
                  <a:lnTo>
                    <a:pt x="662" y="7"/>
                  </a:lnTo>
                  <a:lnTo>
                    <a:pt x="665" y="37"/>
                  </a:lnTo>
                  <a:lnTo>
                    <a:pt x="675" y="39"/>
                  </a:lnTo>
                  <a:lnTo>
                    <a:pt x="665" y="75"/>
                  </a:lnTo>
                  <a:lnTo>
                    <a:pt x="655" y="75"/>
                  </a:lnTo>
                  <a:lnTo>
                    <a:pt x="652" y="107"/>
                  </a:lnTo>
                  <a:lnTo>
                    <a:pt x="694" y="122"/>
                  </a:lnTo>
                  <a:lnTo>
                    <a:pt x="678" y="142"/>
                  </a:lnTo>
                  <a:lnTo>
                    <a:pt x="689" y="132"/>
                  </a:lnTo>
                  <a:lnTo>
                    <a:pt x="694" y="145"/>
                  </a:lnTo>
                  <a:lnTo>
                    <a:pt x="665" y="158"/>
                  </a:lnTo>
                  <a:lnTo>
                    <a:pt x="668" y="179"/>
                  </a:lnTo>
                  <a:lnTo>
                    <a:pt x="655" y="168"/>
                  </a:lnTo>
                  <a:lnTo>
                    <a:pt x="657" y="152"/>
                  </a:lnTo>
                  <a:lnTo>
                    <a:pt x="649" y="158"/>
                  </a:lnTo>
                  <a:lnTo>
                    <a:pt x="641" y="147"/>
                  </a:lnTo>
                  <a:lnTo>
                    <a:pt x="618" y="150"/>
                  </a:lnTo>
                  <a:lnTo>
                    <a:pt x="628" y="163"/>
                  </a:lnTo>
                  <a:lnTo>
                    <a:pt x="641" y="160"/>
                  </a:lnTo>
                  <a:lnTo>
                    <a:pt x="641" y="168"/>
                  </a:lnTo>
                  <a:lnTo>
                    <a:pt x="621" y="158"/>
                  </a:lnTo>
                  <a:lnTo>
                    <a:pt x="623" y="163"/>
                  </a:lnTo>
                  <a:lnTo>
                    <a:pt x="566" y="165"/>
                  </a:lnTo>
                  <a:lnTo>
                    <a:pt x="551" y="155"/>
                  </a:lnTo>
                  <a:lnTo>
                    <a:pt x="532" y="155"/>
                  </a:lnTo>
                  <a:lnTo>
                    <a:pt x="509" y="132"/>
                  </a:lnTo>
                  <a:lnTo>
                    <a:pt x="472" y="150"/>
                  </a:lnTo>
                  <a:lnTo>
                    <a:pt x="485" y="155"/>
                  </a:lnTo>
                  <a:lnTo>
                    <a:pt x="514" y="142"/>
                  </a:lnTo>
                  <a:lnTo>
                    <a:pt x="482" y="163"/>
                  </a:lnTo>
                  <a:lnTo>
                    <a:pt x="495" y="182"/>
                  </a:lnTo>
                  <a:lnTo>
                    <a:pt x="487" y="189"/>
                  </a:lnTo>
                  <a:lnTo>
                    <a:pt x="482" y="173"/>
                  </a:lnTo>
                  <a:lnTo>
                    <a:pt x="453" y="158"/>
                  </a:lnTo>
                  <a:lnTo>
                    <a:pt x="386" y="163"/>
                  </a:lnTo>
                  <a:lnTo>
                    <a:pt x="373" y="160"/>
                  </a:lnTo>
                  <a:lnTo>
                    <a:pt x="394" y="147"/>
                  </a:lnTo>
                  <a:lnTo>
                    <a:pt x="378" y="135"/>
                  </a:lnTo>
                  <a:lnTo>
                    <a:pt x="341" y="135"/>
                  </a:lnTo>
                  <a:lnTo>
                    <a:pt x="268" y="112"/>
                  </a:lnTo>
                  <a:lnTo>
                    <a:pt x="241" y="124"/>
                  </a:lnTo>
                  <a:lnTo>
                    <a:pt x="243" y="107"/>
                  </a:lnTo>
                  <a:lnTo>
                    <a:pt x="222" y="124"/>
                  </a:lnTo>
                  <a:lnTo>
                    <a:pt x="190" y="93"/>
                  </a:lnTo>
                  <a:lnTo>
                    <a:pt x="196" y="104"/>
                  </a:lnTo>
                  <a:lnTo>
                    <a:pt x="146" y="130"/>
                  </a:lnTo>
                  <a:lnTo>
                    <a:pt x="146" y="122"/>
                  </a:lnTo>
                  <a:lnTo>
                    <a:pt x="117" y="130"/>
                  </a:lnTo>
                  <a:lnTo>
                    <a:pt x="165" y="104"/>
                  </a:lnTo>
                  <a:lnTo>
                    <a:pt x="104" y="124"/>
                  </a:lnTo>
                  <a:lnTo>
                    <a:pt x="96" y="132"/>
                  </a:lnTo>
                  <a:lnTo>
                    <a:pt x="101" y="145"/>
                  </a:lnTo>
                  <a:lnTo>
                    <a:pt x="0" y="117"/>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89" name="Freeform 553"/>
            <p:cNvSpPr>
              <a:spLocks/>
            </p:cNvSpPr>
            <p:nvPr/>
          </p:nvSpPr>
          <p:spPr bwMode="auto">
            <a:xfrm>
              <a:off x="693" y="1483"/>
              <a:ext cx="908" cy="567"/>
            </a:xfrm>
            <a:custGeom>
              <a:avLst/>
              <a:gdLst>
                <a:gd name="T0" fmla="*/ 23 w 1021"/>
                <a:gd name="T1" fmla="*/ 343 h 567"/>
                <a:gd name="T2" fmla="*/ 64 w 1021"/>
                <a:gd name="T3" fmla="*/ 354 h 567"/>
                <a:gd name="T4" fmla="*/ 126 w 1021"/>
                <a:gd name="T5" fmla="*/ 459 h 567"/>
                <a:gd name="T6" fmla="*/ 140 w 1021"/>
                <a:gd name="T7" fmla="*/ 422 h 567"/>
                <a:gd name="T8" fmla="*/ 42 w 1021"/>
                <a:gd name="T9" fmla="*/ 307 h 567"/>
                <a:gd name="T10" fmla="*/ 290 w 1021"/>
                <a:gd name="T11" fmla="*/ 267 h 567"/>
                <a:gd name="T12" fmla="*/ 496 w 1021"/>
                <a:gd name="T13" fmla="*/ 417 h 567"/>
                <a:gd name="T14" fmla="*/ 660 w 1021"/>
                <a:gd name="T15" fmla="*/ 535 h 567"/>
                <a:gd name="T16" fmla="*/ 755 w 1021"/>
                <a:gd name="T17" fmla="*/ 542 h 567"/>
                <a:gd name="T18" fmla="*/ 807 w 1021"/>
                <a:gd name="T19" fmla="*/ 314 h 567"/>
                <a:gd name="T20" fmla="*/ 736 w 1021"/>
                <a:gd name="T21" fmla="*/ 293 h 567"/>
                <a:gd name="T22" fmla="*/ 733 w 1021"/>
                <a:gd name="T23" fmla="*/ 330 h 567"/>
                <a:gd name="T24" fmla="*/ 744 w 1021"/>
                <a:gd name="T25" fmla="*/ 356 h 567"/>
                <a:gd name="T26" fmla="*/ 747 w 1021"/>
                <a:gd name="T27" fmla="*/ 427 h 567"/>
                <a:gd name="T28" fmla="*/ 726 w 1021"/>
                <a:gd name="T29" fmla="*/ 506 h 567"/>
                <a:gd name="T30" fmla="*/ 696 w 1021"/>
                <a:gd name="T31" fmla="*/ 535 h 567"/>
                <a:gd name="T32" fmla="*/ 695 w 1021"/>
                <a:gd name="T33" fmla="*/ 508 h 567"/>
                <a:gd name="T34" fmla="*/ 649 w 1021"/>
                <a:gd name="T35" fmla="*/ 448 h 567"/>
                <a:gd name="T36" fmla="*/ 604 w 1021"/>
                <a:gd name="T37" fmla="*/ 419 h 567"/>
                <a:gd name="T38" fmla="*/ 556 w 1021"/>
                <a:gd name="T39" fmla="*/ 377 h 567"/>
                <a:gd name="T40" fmla="*/ 541 w 1021"/>
                <a:gd name="T41" fmla="*/ 317 h 567"/>
                <a:gd name="T42" fmla="*/ 573 w 1021"/>
                <a:gd name="T43" fmla="*/ 291 h 567"/>
                <a:gd name="T44" fmla="*/ 583 w 1021"/>
                <a:gd name="T45" fmla="*/ 270 h 567"/>
                <a:gd name="T46" fmla="*/ 596 w 1021"/>
                <a:gd name="T47" fmla="*/ 254 h 567"/>
                <a:gd name="T48" fmla="*/ 606 w 1021"/>
                <a:gd name="T49" fmla="*/ 228 h 567"/>
                <a:gd name="T50" fmla="*/ 641 w 1021"/>
                <a:gd name="T51" fmla="*/ 207 h 567"/>
                <a:gd name="T52" fmla="*/ 663 w 1021"/>
                <a:gd name="T53" fmla="*/ 194 h 567"/>
                <a:gd name="T54" fmla="*/ 680 w 1021"/>
                <a:gd name="T55" fmla="*/ 149 h 567"/>
                <a:gd name="T56" fmla="*/ 695 w 1021"/>
                <a:gd name="T57" fmla="*/ 131 h 567"/>
                <a:gd name="T58" fmla="*/ 655 w 1021"/>
                <a:gd name="T59" fmla="*/ 144 h 567"/>
                <a:gd name="T60" fmla="*/ 624 w 1021"/>
                <a:gd name="T61" fmla="*/ 181 h 567"/>
                <a:gd name="T62" fmla="*/ 615 w 1021"/>
                <a:gd name="T63" fmla="*/ 136 h 567"/>
                <a:gd name="T64" fmla="*/ 579 w 1021"/>
                <a:gd name="T65" fmla="*/ 125 h 567"/>
                <a:gd name="T66" fmla="*/ 573 w 1021"/>
                <a:gd name="T67" fmla="*/ 110 h 567"/>
                <a:gd name="T68" fmla="*/ 558 w 1021"/>
                <a:gd name="T69" fmla="*/ 89 h 567"/>
                <a:gd name="T70" fmla="*/ 543 w 1021"/>
                <a:gd name="T71" fmla="*/ 55 h 567"/>
                <a:gd name="T72" fmla="*/ 570 w 1021"/>
                <a:gd name="T73" fmla="*/ 37 h 567"/>
                <a:gd name="T74" fmla="*/ 541 w 1021"/>
                <a:gd name="T75" fmla="*/ 10 h 567"/>
                <a:gd name="T76" fmla="*/ 537 w 1021"/>
                <a:gd name="T77" fmla="*/ 39 h 567"/>
                <a:gd name="T78" fmla="*/ 518 w 1021"/>
                <a:gd name="T79" fmla="*/ 108 h 567"/>
                <a:gd name="T80" fmla="*/ 548 w 1021"/>
                <a:gd name="T81" fmla="*/ 133 h 567"/>
                <a:gd name="T82" fmla="*/ 532 w 1021"/>
                <a:gd name="T83" fmla="*/ 181 h 567"/>
                <a:gd name="T84" fmla="*/ 517 w 1021"/>
                <a:gd name="T85" fmla="*/ 160 h 567"/>
                <a:gd name="T86" fmla="*/ 500 w 1021"/>
                <a:gd name="T87" fmla="*/ 165 h 567"/>
                <a:gd name="T88" fmla="*/ 494 w 1021"/>
                <a:gd name="T89" fmla="*/ 160 h 567"/>
                <a:gd name="T90" fmla="*/ 438 w 1021"/>
                <a:gd name="T91" fmla="*/ 157 h 567"/>
                <a:gd name="T92" fmla="*/ 375 w 1021"/>
                <a:gd name="T93" fmla="*/ 152 h 567"/>
                <a:gd name="T94" fmla="*/ 383 w 1021"/>
                <a:gd name="T95" fmla="*/ 165 h 567"/>
                <a:gd name="T96" fmla="*/ 383 w 1021"/>
                <a:gd name="T97" fmla="*/ 175 h 567"/>
                <a:gd name="T98" fmla="*/ 296 w 1021"/>
                <a:gd name="T99" fmla="*/ 162 h 567"/>
                <a:gd name="T100" fmla="*/ 271 w 1021"/>
                <a:gd name="T101" fmla="*/ 136 h 567"/>
                <a:gd name="T102" fmla="*/ 193 w 1021"/>
                <a:gd name="T103" fmla="*/ 108 h 567"/>
                <a:gd name="T104" fmla="*/ 156 w 1021"/>
                <a:gd name="T105" fmla="*/ 105 h 567"/>
                <a:gd name="T106" fmla="*/ 93 w 1021"/>
                <a:gd name="T107" fmla="*/ 131 h 567"/>
                <a:gd name="T108" fmla="*/ 76 w 1021"/>
                <a:gd name="T109" fmla="*/ 133 h 5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21" h="567">
                  <a:moveTo>
                    <a:pt x="0" y="118"/>
                  </a:moveTo>
                  <a:lnTo>
                    <a:pt x="0" y="343"/>
                  </a:lnTo>
                  <a:lnTo>
                    <a:pt x="29" y="343"/>
                  </a:lnTo>
                  <a:lnTo>
                    <a:pt x="42" y="361"/>
                  </a:lnTo>
                  <a:lnTo>
                    <a:pt x="53" y="372"/>
                  </a:lnTo>
                  <a:lnTo>
                    <a:pt x="81" y="354"/>
                  </a:lnTo>
                  <a:lnTo>
                    <a:pt x="137" y="422"/>
                  </a:lnTo>
                  <a:lnTo>
                    <a:pt x="163" y="435"/>
                  </a:lnTo>
                  <a:lnTo>
                    <a:pt x="160" y="459"/>
                  </a:lnTo>
                  <a:lnTo>
                    <a:pt x="157" y="466"/>
                  </a:lnTo>
                  <a:lnTo>
                    <a:pt x="168" y="456"/>
                  </a:lnTo>
                  <a:lnTo>
                    <a:pt x="176" y="422"/>
                  </a:lnTo>
                  <a:lnTo>
                    <a:pt x="149" y="383"/>
                  </a:lnTo>
                  <a:lnTo>
                    <a:pt x="110" y="333"/>
                  </a:lnTo>
                  <a:lnTo>
                    <a:pt x="53" y="307"/>
                  </a:lnTo>
                  <a:lnTo>
                    <a:pt x="210" y="265"/>
                  </a:lnTo>
                  <a:lnTo>
                    <a:pt x="286" y="285"/>
                  </a:lnTo>
                  <a:lnTo>
                    <a:pt x="367" y="267"/>
                  </a:lnTo>
                  <a:lnTo>
                    <a:pt x="546" y="343"/>
                  </a:lnTo>
                  <a:lnTo>
                    <a:pt x="625" y="338"/>
                  </a:lnTo>
                  <a:lnTo>
                    <a:pt x="627" y="417"/>
                  </a:lnTo>
                  <a:lnTo>
                    <a:pt x="695" y="456"/>
                  </a:lnTo>
                  <a:lnTo>
                    <a:pt x="782" y="477"/>
                  </a:lnTo>
                  <a:lnTo>
                    <a:pt x="834" y="535"/>
                  </a:lnTo>
                  <a:lnTo>
                    <a:pt x="892" y="566"/>
                  </a:lnTo>
                  <a:lnTo>
                    <a:pt x="926" y="558"/>
                  </a:lnTo>
                  <a:lnTo>
                    <a:pt x="955" y="542"/>
                  </a:lnTo>
                  <a:lnTo>
                    <a:pt x="963" y="488"/>
                  </a:lnTo>
                  <a:lnTo>
                    <a:pt x="1007" y="427"/>
                  </a:lnTo>
                  <a:lnTo>
                    <a:pt x="1020" y="314"/>
                  </a:lnTo>
                  <a:lnTo>
                    <a:pt x="986" y="293"/>
                  </a:lnTo>
                  <a:lnTo>
                    <a:pt x="971" y="301"/>
                  </a:lnTo>
                  <a:lnTo>
                    <a:pt x="931" y="293"/>
                  </a:lnTo>
                  <a:lnTo>
                    <a:pt x="924" y="307"/>
                  </a:lnTo>
                  <a:lnTo>
                    <a:pt x="934" y="314"/>
                  </a:lnTo>
                  <a:lnTo>
                    <a:pt x="926" y="330"/>
                  </a:lnTo>
                  <a:lnTo>
                    <a:pt x="934" y="333"/>
                  </a:lnTo>
                  <a:lnTo>
                    <a:pt x="931" y="351"/>
                  </a:lnTo>
                  <a:lnTo>
                    <a:pt x="941" y="356"/>
                  </a:lnTo>
                  <a:lnTo>
                    <a:pt x="918" y="377"/>
                  </a:lnTo>
                  <a:lnTo>
                    <a:pt x="934" y="388"/>
                  </a:lnTo>
                  <a:lnTo>
                    <a:pt x="944" y="427"/>
                  </a:lnTo>
                  <a:lnTo>
                    <a:pt x="955" y="430"/>
                  </a:lnTo>
                  <a:lnTo>
                    <a:pt x="902" y="464"/>
                  </a:lnTo>
                  <a:lnTo>
                    <a:pt x="918" y="506"/>
                  </a:lnTo>
                  <a:lnTo>
                    <a:pt x="929" y="511"/>
                  </a:lnTo>
                  <a:lnTo>
                    <a:pt x="902" y="535"/>
                  </a:lnTo>
                  <a:lnTo>
                    <a:pt x="881" y="535"/>
                  </a:lnTo>
                  <a:lnTo>
                    <a:pt x="889" y="519"/>
                  </a:lnTo>
                  <a:lnTo>
                    <a:pt x="865" y="513"/>
                  </a:lnTo>
                  <a:lnTo>
                    <a:pt x="879" y="508"/>
                  </a:lnTo>
                  <a:lnTo>
                    <a:pt x="863" y="495"/>
                  </a:lnTo>
                  <a:lnTo>
                    <a:pt x="863" y="451"/>
                  </a:lnTo>
                  <a:lnTo>
                    <a:pt x="821" y="448"/>
                  </a:lnTo>
                  <a:lnTo>
                    <a:pt x="816" y="459"/>
                  </a:lnTo>
                  <a:lnTo>
                    <a:pt x="818" y="445"/>
                  </a:lnTo>
                  <a:lnTo>
                    <a:pt x="763" y="419"/>
                  </a:lnTo>
                  <a:lnTo>
                    <a:pt x="735" y="406"/>
                  </a:lnTo>
                  <a:lnTo>
                    <a:pt x="711" y="417"/>
                  </a:lnTo>
                  <a:lnTo>
                    <a:pt x="703" y="377"/>
                  </a:lnTo>
                  <a:lnTo>
                    <a:pt x="687" y="383"/>
                  </a:lnTo>
                  <a:lnTo>
                    <a:pt x="679" y="369"/>
                  </a:lnTo>
                  <a:lnTo>
                    <a:pt x="684" y="317"/>
                  </a:lnTo>
                  <a:lnTo>
                    <a:pt x="711" y="304"/>
                  </a:lnTo>
                  <a:lnTo>
                    <a:pt x="711" y="291"/>
                  </a:lnTo>
                  <a:lnTo>
                    <a:pt x="724" y="291"/>
                  </a:lnTo>
                  <a:lnTo>
                    <a:pt x="713" y="285"/>
                  </a:lnTo>
                  <a:lnTo>
                    <a:pt x="742" y="280"/>
                  </a:lnTo>
                  <a:lnTo>
                    <a:pt x="737" y="270"/>
                  </a:lnTo>
                  <a:lnTo>
                    <a:pt x="701" y="260"/>
                  </a:lnTo>
                  <a:lnTo>
                    <a:pt x="742" y="270"/>
                  </a:lnTo>
                  <a:lnTo>
                    <a:pt x="753" y="254"/>
                  </a:lnTo>
                  <a:lnTo>
                    <a:pt x="777" y="254"/>
                  </a:lnTo>
                  <a:lnTo>
                    <a:pt x="797" y="231"/>
                  </a:lnTo>
                  <a:lnTo>
                    <a:pt x="766" y="228"/>
                  </a:lnTo>
                  <a:lnTo>
                    <a:pt x="750" y="212"/>
                  </a:lnTo>
                  <a:lnTo>
                    <a:pt x="792" y="225"/>
                  </a:lnTo>
                  <a:lnTo>
                    <a:pt x="811" y="207"/>
                  </a:lnTo>
                  <a:lnTo>
                    <a:pt x="803" y="196"/>
                  </a:lnTo>
                  <a:lnTo>
                    <a:pt x="845" y="204"/>
                  </a:lnTo>
                  <a:lnTo>
                    <a:pt x="839" y="194"/>
                  </a:lnTo>
                  <a:lnTo>
                    <a:pt x="850" y="201"/>
                  </a:lnTo>
                  <a:lnTo>
                    <a:pt x="879" y="186"/>
                  </a:lnTo>
                  <a:lnTo>
                    <a:pt x="860" y="149"/>
                  </a:lnTo>
                  <a:lnTo>
                    <a:pt x="881" y="147"/>
                  </a:lnTo>
                  <a:lnTo>
                    <a:pt x="868" y="141"/>
                  </a:lnTo>
                  <a:lnTo>
                    <a:pt x="879" y="131"/>
                  </a:lnTo>
                  <a:lnTo>
                    <a:pt x="860" y="118"/>
                  </a:lnTo>
                  <a:lnTo>
                    <a:pt x="818" y="115"/>
                  </a:lnTo>
                  <a:lnTo>
                    <a:pt x="829" y="144"/>
                  </a:lnTo>
                  <a:lnTo>
                    <a:pt x="813" y="147"/>
                  </a:lnTo>
                  <a:lnTo>
                    <a:pt x="803" y="175"/>
                  </a:lnTo>
                  <a:lnTo>
                    <a:pt x="789" y="181"/>
                  </a:lnTo>
                  <a:lnTo>
                    <a:pt x="774" y="162"/>
                  </a:lnTo>
                  <a:lnTo>
                    <a:pt x="782" y="154"/>
                  </a:lnTo>
                  <a:lnTo>
                    <a:pt x="777" y="136"/>
                  </a:lnTo>
                  <a:lnTo>
                    <a:pt x="761" y="128"/>
                  </a:lnTo>
                  <a:lnTo>
                    <a:pt x="745" y="154"/>
                  </a:lnTo>
                  <a:lnTo>
                    <a:pt x="732" y="125"/>
                  </a:lnTo>
                  <a:lnTo>
                    <a:pt x="737" y="123"/>
                  </a:lnTo>
                  <a:lnTo>
                    <a:pt x="711" y="118"/>
                  </a:lnTo>
                  <a:lnTo>
                    <a:pt x="724" y="110"/>
                  </a:lnTo>
                  <a:lnTo>
                    <a:pt x="713" y="108"/>
                  </a:lnTo>
                  <a:lnTo>
                    <a:pt x="729" y="108"/>
                  </a:lnTo>
                  <a:lnTo>
                    <a:pt x="706" y="89"/>
                  </a:lnTo>
                  <a:lnTo>
                    <a:pt x="706" y="76"/>
                  </a:lnTo>
                  <a:lnTo>
                    <a:pt x="674" y="55"/>
                  </a:lnTo>
                  <a:lnTo>
                    <a:pt x="687" y="55"/>
                  </a:lnTo>
                  <a:lnTo>
                    <a:pt x="701" y="42"/>
                  </a:lnTo>
                  <a:lnTo>
                    <a:pt x="687" y="37"/>
                  </a:lnTo>
                  <a:lnTo>
                    <a:pt x="721" y="37"/>
                  </a:lnTo>
                  <a:lnTo>
                    <a:pt x="745" y="2"/>
                  </a:lnTo>
                  <a:lnTo>
                    <a:pt x="672" y="0"/>
                  </a:lnTo>
                  <a:lnTo>
                    <a:pt x="684" y="10"/>
                  </a:lnTo>
                  <a:lnTo>
                    <a:pt x="666" y="7"/>
                  </a:lnTo>
                  <a:lnTo>
                    <a:pt x="669" y="37"/>
                  </a:lnTo>
                  <a:lnTo>
                    <a:pt x="679" y="39"/>
                  </a:lnTo>
                  <a:lnTo>
                    <a:pt x="669" y="76"/>
                  </a:lnTo>
                  <a:lnTo>
                    <a:pt x="659" y="76"/>
                  </a:lnTo>
                  <a:lnTo>
                    <a:pt x="656" y="108"/>
                  </a:lnTo>
                  <a:lnTo>
                    <a:pt x="698" y="123"/>
                  </a:lnTo>
                  <a:lnTo>
                    <a:pt x="682" y="144"/>
                  </a:lnTo>
                  <a:lnTo>
                    <a:pt x="693" y="133"/>
                  </a:lnTo>
                  <a:lnTo>
                    <a:pt x="698" y="147"/>
                  </a:lnTo>
                  <a:lnTo>
                    <a:pt x="669" y="160"/>
                  </a:lnTo>
                  <a:lnTo>
                    <a:pt x="672" y="181"/>
                  </a:lnTo>
                  <a:lnTo>
                    <a:pt x="659" y="170"/>
                  </a:lnTo>
                  <a:lnTo>
                    <a:pt x="661" y="154"/>
                  </a:lnTo>
                  <a:lnTo>
                    <a:pt x="653" y="160"/>
                  </a:lnTo>
                  <a:lnTo>
                    <a:pt x="645" y="149"/>
                  </a:lnTo>
                  <a:lnTo>
                    <a:pt x="622" y="152"/>
                  </a:lnTo>
                  <a:lnTo>
                    <a:pt x="632" y="165"/>
                  </a:lnTo>
                  <a:lnTo>
                    <a:pt x="645" y="162"/>
                  </a:lnTo>
                  <a:lnTo>
                    <a:pt x="645" y="170"/>
                  </a:lnTo>
                  <a:lnTo>
                    <a:pt x="625" y="160"/>
                  </a:lnTo>
                  <a:lnTo>
                    <a:pt x="627" y="165"/>
                  </a:lnTo>
                  <a:lnTo>
                    <a:pt x="569" y="167"/>
                  </a:lnTo>
                  <a:lnTo>
                    <a:pt x="554" y="157"/>
                  </a:lnTo>
                  <a:lnTo>
                    <a:pt x="535" y="157"/>
                  </a:lnTo>
                  <a:lnTo>
                    <a:pt x="512" y="133"/>
                  </a:lnTo>
                  <a:lnTo>
                    <a:pt x="475" y="152"/>
                  </a:lnTo>
                  <a:lnTo>
                    <a:pt x="488" y="157"/>
                  </a:lnTo>
                  <a:lnTo>
                    <a:pt x="517" y="144"/>
                  </a:lnTo>
                  <a:lnTo>
                    <a:pt x="485" y="165"/>
                  </a:lnTo>
                  <a:lnTo>
                    <a:pt x="498" y="184"/>
                  </a:lnTo>
                  <a:lnTo>
                    <a:pt x="490" y="191"/>
                  </a:lnTo>
                  <a:lnTo>
                    <a:pt x="485" y="175"/>
                  </a:lnTo>
                  <a:lnTo>
                    <a:pt x="456" y="160"/>
                  </a:lnTo>
                  <a:lnTo>
                    <a:pt x="388" y="165"/>
                  </a:lnTo>
                  <a:lnTo>
                    <a:pt x="375" y="162"/>
                  </a:lnTo>
                  <a:lnTo>
                    <a:pt x="396" y="149"/>
                  </a:lnTo>
                  <a:lnTo>
                    <a:pt x="380" y="136"/>
                  </a:lnTo>
                  <a:lnTo>
                    <a:pt x="343" y="136"/>
                  </a:lnTo>
                  <a:lnTo>
                    <a:pt x="270" y="113"/>
                  </a:lnTo>
                  <a:lnTo>
                    <a:pt x="242" y="125"/>
                  </a:lnTo>
                  <a:lnTo>
                    <a:pt x="244" y="108"/>
                  </a:lnTo>
                  <a:lnTo>
                    <a:pt x="223" y="125"/>
                  </a:lnTo>
                  <a:lnTo>
                    <a:pt x="191" y="94"/>
                  </a:lnTo>
                  <a:lnTo>
                    <a:pt x="197" y="105"/>
                  </a:lnTo>
                  <a:lnTo>
                    <a:pt x="147" y="131"/>
                  </a:lnTo>
                  <a:lnTo>
                    <a:pt x="147" y="123"/>
                  </a:lnTo>
                  <a:lnTo>
                    <a:pt x="118" y="131"/>
                  </a:lnTo>
                  <a:lnTo>
                    <a:pt x="166" y="105"/>
                  </a:lnTo>
                  <a:lnTo>
                    <a:pt x="105" y="125"/>
                  </a:lnTo>
                  <a:lnTo>
                    <a:pt x="97" y="133"/>
                  </a:lnTo>
                  <a:lnTo>
                    <a:pt x="102" y="147"/>
                  </a:lnTo>
                  <a:lnTo>
                    <a:pt x="0" y="1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90" name="Freeform 554"/>
            <p:cNvSpPr>
              <a:spLocks/>
            </p:cNvSpPr>
            <p:nvPr/>
          </p:nvSpPr>
          <p:spPr bwMode="auto">
            <a:xfrm>
              <a:off x="1654" y="1826"/>
              <a:ext cx="77" cy="82"/>
            </a:xfrm>
            <a:custGeom>
              <a:avLst/>
              <a:gdLst>
                <a:gd name="T0" fmla="*/ 33 w 86"/>
                <a:gd name="T1" fmla="*/ 0 h 82"/>
                <a:gd name="T2" fmla="*/ 23 w 86"/>
                <a:gd name="T3" fmla="*/ 10 h 82"/>
                <a:gd name="T4" fmla="*/ 28 w 86"/>
                <a:gd name="T5" fmla="*/ 15 h 82"/>
                <a:gd name="T6" fmla="*/ 15 w 86"/>
                <a:gd name="T7" fmla="*/ 37 h 82"/>
                <a:gd name="T8" fmla="*/ 12 w 86"/>
                <a:gd name="T9" fmla="*/ 27 h 82"/>
                <a:gd name="T10" fmla="*/ 0 w 86"/>
                <a:gd name="T11" fmla="*/ 44 h 82"/>
                <a:gd name="T12" fmla="*/ 4 w 86"/>
                <a:gd name="T13" fmla="*/ 56 h 82"/>
                <a:gd name="T14" fmla="*/ 15 w 86"/>
                <a:gd name="T15" fmla="*/ 69 h 82"/>
                <a:gd name="T16" fmla="*/ 33 w 86"/>
                <a:gd name="T17" fmla="*/ 75 h 82"/>
                <a:gd name="T18" fmla="*/ 51 w 86"/>
                <a:gd name="T19" fmla="*/ 81 h 82"/>
                <a:gd name="T20" fmla="*/ 63 w 86"/>
                <a:gd name="T21" fmla="*/ 81 h 82"/>
                <a:gd name="T22" fmla="*/ 64 w 86"/>
                <a:gd name="T23" fmla="*/ 74 h 82"/>
                <a:gd name="T24" fmla="*/ 53 w 86"/>
                <a:gd name="T25" fmla="*/ 74 h 82"/>
                <a:gd name="T26" fmla="*/ 68 w 86"/>
                <a:gd name="T27" fmla="*/ 64 h 82"/>
                <a:gd name="T28" fmla="*/ 57 w 86"/>
                <a:gd name="T29" fmla="*/ 56 h 82"/>
                <a:gd name="T30" fmla="*/ 63 w 86"/>
                <a:gd name="T31" fmla="*/ 51 h 82"/>
                <a:gd name="T32" fmla="*/ 57 w 86"/>
                <a:gd name="T33" fmla="*/ 42 h 82"/>
                <a:gd name="T34" fmla="*/ 47 w 86"/>
                <a:gd name="T35" fmla="*/ 44 h 82"/>
                <a:gd name="T36" fmla="*/ 57 w 86"/>
                <a:gd name="T37" fmla="*/ 39 h 82"/>
                <a:gd name="T38" fmla="*/ 45 w 86"/>
                <a:gd name="T39" fmla="*/ 37 h 82"/>
                <a:gd name="T40" fmla="*/ 53 w 86"/>
                <a:gd name="T41" fmla="*/ 34 h 82"/>
                <a:gd name="T42" fmla="*/ 47 w 86"/>
                <a:gd name="T43" fmla="*/ 24 h 82"/>
                <a:gd name="T44" fmla="*/ 37 w 86"/>
                <a:gd name="T45" fmla="*/ 24 h 82"/>
                <a:gd name="T46" fmla="*/ 45 w 86"/>
                <a:gd name="T47" fmla="*/ 20 h 82"/>
                <a:gd name="T48" fmla="*/ 33 w 86"/>
                <a:gd name="T49" fmla="*/ 0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6" h="82">
                  <a:moveTo>
                    <a:pt x="41" y="0"/>
                  </a:moveTo>
                  <a:lnTo>
                    <a:pt x="29" y="10"/>
                  </a:lnTo>
                  <a:lnTo>
                    <a:pt x="35" y="15"/>
                  </a:lnTo>
                  <a:lnTo>
                    <a:pt x="19" y="37"/>
                  </a:lnTo>
                  <a:lnTo>
                    <a:pt x="14" y="27"/>
                  </a:lnTo>
                  <a:lnTo>
                    <a:pt x="0" y="44"/>
                  </a:lnTo>
                  <a:lnTo>
                    <a:pt x="5" y="56"/>
                  </a:lnTo>
                  <a:lnTo>
                    <a:pt x="19" y="69"/>
                  </a:lnTo>
                  <a:lnTo>
                    <a:pt x="41" y="75"/>
                  </a:lnTo>
                  <a:lnTo>
                    <a:pt x="64" y="81"/>
                  </a:lnTo>
                  <a:lnTo>
                    <a:pt x="78" y="81"/>
                  </a:lnTo>
                  <a:lnTo>
                    <a:pt x="80" y="74"/>
                  </a:lnTo>
                  <a:lnTo>
                    <a:pt x="66" y="74"/>
                  </a:lnTo>
                  <a:lnTo>
                    <a:pt x="85" y="64"/>
                  </a:lnTo>
                  <a:lnTo>
                    <a:pt x="71" y="56"/>
                  </a:lnTo>
                  <a:lnTo>
                    <a:pt x="78" y="51"/>
                  </a:lnTo>
                  <a:lnTo>
                    <a:pt x="71" y="42"/>
                  </a:lnTo>
                  <a:lnTo>
                    <a:pt x="59" y="44"/>
                  </a:lnTo>
                  <a:lnTo>
                    <a:pt x="71" y="39"/>
                  </a:lnTo>
                  <a:lnTo>
                    <a:pt x="56" y="37"/>
                  </a:lnTo>
                  <a:lnTo>
                    <a:pt x="66" y="34"/>
                  </a:lnTo>
                  <a:lnTo>
                    <a:pt x="59" y="24"/>
                  </a:lnTo>
                  <a:lnTo>
                    <a:pt x="46" y="24"/>
                  </a:lnTo>
                  <a:lnTo>
                    <a:pt x="56" y="20"/>
                  </a:lnTo>
                  <a:lnTo>
                    <a:pt x="41"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91" name="Freeform 555"/>
            <p:cNvSpPr>
              <a:spLocks/>
            </p:cNvSpPr>
            <p:nvPr/>
          </p:nvSpPr>
          <p:spPr bwMode="auto">
            <a:xfrm>
              <a:off x="1654" y="1826"/>
              <a:ext cx="82" cy="88"/>
            </a:xfrm>
            <a:custGeom>
              <a:avLst/>
              <a:gdLst>
                <a:gd name="T0" fmla="*/ 35 w 92"/>
                <a:gd name="T1" fmla="*/ 0 h 88"/>
                <a:gd name="T2" fmla="*/ 25 w 92"/>
                <a:gd name="T3" fmla="*/ 11 h 88"/>
                <a:gd name="T4" fmla="*/ 29 w 92"/>
                <a:gd name="T5" fmla="*/ 16 h 88"/>
                <a:gd name="T6" fmla="*/ 16 w 92"/>
                <a:gd name="T7" fmla="*/ 40 h 88"/>
                <a:gd name="T8" fmla="*/ 12 w 92"/>
                <a:gd name="T9" fmla="*/ 29 h 88"/>
                <a:gd name="T10" fmla="*/ 0 w 92"/>
                <a:gd name="T11" fmla="*/ 47 h 88"/>
                <a:gd name="T12" fmla="*/ 4 w 92"/>
                <a:gd name="T13" fmla="*/ 60 h 88"/>
                <a:gd name="T14" fmla="*/ 16 w 92"/>
                <a:gd name="T15" fmla="*/ 74 h 88"/>
                <a:gd name="T16" fmla="*/ 35 w 92"/>
                <a:gd name="T17" fmla="*/ 81 h 88"/>
                <a:gd name="T18" fmla="*/ 54 w 92"/>
                <a:gd name="T19" fmla="*/ 87 h 88"/>
                <a:gd name="T20" fmla="*/ 67 w 92"/>
                <a:gd name="T21" fmla="*/ 87 h 88"/>
                <a:gd name="T22" fmla="*/ 69 w 92"/>
                <a:gd name="T23" fmla="*/ 79 h 88"/>
                <a:gd name="T24" fmla="*/ 56 w 92"/>
                <a:gd name="T25" fmla="*/ 79 h 88"/>
                <a:gd name="T26" fmla="*/ 72 w 92"/>
                <a:gd name="T27" fmla="*/ 69 h 88"/>
                <a:gd name="T28" fmla="*/ 61 w 92"/>
                <a:gd name="T29" fmla="*/ 60 h 88"/>
                <a:gd name="T30" fmla="*/ 67 w 92"/>
                <a:gd name="T31" fmla="*/ 55 h 88"/>
                <a:gd name="T32" fmla="*/ 61 w 92"/>
                <a:gd name="T33" fmla="*/ 45 h 88"/>
                <a:gd name="T34" fmla="*/ 50 w 92"/>
                <a:gd name="T35" fmla="*/ 47 h 88"/>
                <a:gd name="T36" fmla="*/ 61 w 92"/>
                <a:gd name="T37" fmla="*/ 42 h 88"/>
                <a:gd name="T38" fmla="*/ 47 w 92"/>
                <a:gd name="T39" fmla="*/ 40 h 88"/>
                <a:gd name="T40" fmla="*/ 56 w 92"/>
                <a:gd name="T41" fmla="*/ 37 h 88"/>
                <a:gd name="T42" fmla="*/ 50 w 92"/>
                <a:gd name="T43" fmla="*/ 26 h 88"/>
                <a:gd name="T44" fmla="*/ 39 w 92"/>
                <a:gd name="T45" fmla="*/ 26 h 88"/>
                <a:gd name="T46" fmla="*/ 47 w 92"/>
                <a:gd name="T47" fmla="*/ 21 h 88"/>
                <a:gd name="T48" fmla="*/ 35 w 92"/>
                <a:gd name="T49" fmla="*/ 0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2" h="88">
                  <a:moveTo>
                    <a:pt x="44" y="0"/>
                  </a:moveTo>
                  <a:lnTo>
                    <a:pt x="31" y="11"/>
                  </a:lnTo>
                  <a:lnTo>
                    <a:pt x="37" y="16"/>
                  </a:lnTo>
                  <a:lnTo>
                    <a:pt x="20" y="40"/>
                  </a:lnTo>
                  <a:lnTo>
                    <a:pt x="15" y="29"/>
                  </a:lnTo>
                  <a:lnTo>
                    <a:pt x="0" y="47"/>
                  </a:lnTo>
                  <a:lnTo>
                    <a:pt x="5" y="60"/>
                  </a:lnTo>
                  <a:lnTo>
                    <a:pt x="20" y="74"/>
                  </a:lnTo>
                  <a:lnTo>
                    <a:pt x="44" y="81"/>
                  </a:lnTo>
                  <a:lnTo>
                    <a:pt x="68" y="87"/>
                  </a:lnTo>
                  <a:lnTo>
                    <a:pt x="84" y="87"/>
                  </a:lnTo>
                  <a:lnTo>
                    <a:pt x="86" y="79"/>
                  </a:lnTo>
                  <a:lnTo>
                    <a:pt x="71" y="79"/>
                  </a:lnTo>
                  <a:lnTo>
                    <a:pt x="91" y="69"/>
                  </a:lnTo>
                  <a:lnTo>
                    <a:pt x="76" y="60"/>
                  </a:lnTo>
                  <a:lnTo>
                    <a:pt x="84" y="55"/>
                  </a:lnTo>
                  <a:lnTo>
                    <a:pt x="76" y="45"/>
                  </a:lnTo>
                  <a:lnTo>
                    <a:pt x="63" y="47"/>
                  </a:lnTo>
                  <a:lnTo>
                    <a:pt x="76" y="42"/>
                  </a:lnTo>
                  <a:lnTo>
                    <a:pt x="60" y="40"/>
                  </a:lnTo>
                  <a:lnTo>
                    <a:pt x="71" y="37"/>
                  </a:lnTo>
                  <a:lnTo>
                    <a:pt x="63" y="26"/>
                  </a:lnTo>
                  <a:lnTo>
                    <a:pt x="49" y="26"/>
                  </a:lnTo>
                  <a:lnTo>
                    <a:pt x="60" y="21"/>
                  </a:lnTo>
                  <a:lnTo>
                    <a:pt x="44"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92" name="Freeform 556"/>
            <p:cNvSpPr>
              <a:spLocks/>
            </p:cNvSpPr>
            <p:nvPr/>
          </p:nvSpPr>
          <p:spPr bwMode="auto">
            <a:xfrm>
              <a:off x="1629" y="1234"/>
              <a:ext cx="745" cy="590"/>
            </a:xfrm>
            <a:custGeom>
              <a:avLst/>
              <a:gdLst>
                <a:gd name="T0" fmla="*/ 65 w 839"/>
                <a:gd name="T1" fmla="*/ 147 h 590"/>
                <a:gd name="T2" fmla="*/ 148 w 839"/>
                <a:gd name="T3" fmla="*/ 143 h 590"/>
                <a:gd name="T4" fmla="*/ 246 w 839"/>
                <a:gd name="T5" fmla="*/ 280 h 590"/>
                <a:gd name="T6" fmla="*/ 313 w 839"/>
                <a:gd name="T7" fmla="*/ 405 h 590"/>
                <a:gd name="T8" fmla="*/ 420 w 839"/>
                <a:gd name="T9" fmla="*/ 236 h 590"/>
                <a:gd name="T10" fmla="*/ 468 w 839"/>
                <a:gd name="T11" fmla="*/ 147 h 590"/>
                <a:gd name="T12" fmla="*/ 512 w 839"/>
                <a:gd name="T13" fmla="*/ 49 h 590"/>
                <a:gd name="T14" fmla="*/ 591 w 839"/>
                <a:gd name="T15" fmla="*/ 13 h 590"/>
                <a:gd name="T16" fmla="*/ 661 w 839"/>
                <a:gd name="T17" fmla="*/ 10 h 590"/>
                <a:gd name="T18" fmla="*/ 552 w 839"/>
                <a:gd name="T19" fmla="*/ 44 h 590"/>
                <a:gd name="T20" fmla="*/ 568 w 839"/>
                <a:gd name="T21" fmla="*/ 69 h 590"/>
                <a:gd name="T22" fmla="*/ 573 w 839"/>
                <a:gd name="T23" fmla="*/ 91 h 590"/>
                <a:gd name="T24" fmla="*/ 548 w 839"/>
                <a:gd name="T25" fmla="*/ 135 h 590"/>
                <a:gd name="T26" fmla="*/ 562 w 839"/>
                <a:gd name="T27" fmla="*/ 135 h 590"/>
                <a:gd name="T28" fmla="*/ 591 w 839"/>
                <a:gd name="T29" fmla="*/ 163 h 590"/>
                <a:gd name="T30" fmla="*/ 539 w 839"/>
                <a:gd name="T31" fmla="*/ 168 h 590"/>
                <a:gd name="T32" fmla="*/ 559 w 839"/>
                <a:gd name="T33" fmla="*/ 192 h 590"/>
                <a:gd name="T34" fmla="*/ 545 w 839"/>
                <a:gd name="T35" fmla="*/ 205 h 590"/>
                <a:gd name="T36" fmla="*/ 560 w 839"/>
                <a:gd name="T37" fmla="*/ 218 h 590"/>
                <a:gd name="T38" fmla="*/ 545 w 839"/>
                <a:gd name="T39" fmla="*/ 234 h 590"/>
                <a:gd name="T40" fmla="*/ 562 w 839"/>
                <a:gd name="T41" fmla="*/ 261 h 590"/>
                <a:gd name="T42" fmla="*/ 491 w 839"/>
                <a:gd name="T43" fmla="*/ 264 h 590"/>
                <a:gd name="T44" fmla="*/ 515 w 839"/>
                <a:gd name="T45" fmla="*/ 283 h 590"/>
                <a:gd name="T46" fmla="*/ 542 w 839"/>
                <a:gd name="T47" fmla="*/ 303 h 590"/>
                <a:gd name="T48" fmla="*/ 542 w 839"/>
                <a:gd name="T49" fmla="*/ 322 h 590"/>
                <a:gd name="T50" fmla="*/ 542 w 839"/>
                <a:gd name="T51" fmla="*/ 335 h 590"/>
                <a:gd name="T52" fmla="*/ 515 w 839"/>
                <a:gd name="T53" fmla="*/ 322 h 590"/>
                <a:gd name="T54" fmla="*/ 476 w 839"/>
                <a:gd name="T55" fmla="*/ 330 h 590"/>
                <a:gd name="T56" fmla="*/ 470 w 839"/>
                <a:gd name="T57" fmla="*/ 355 h 590"/>
                <a:gd name="T58" fmla="*/ 496 w 839"/>
                <a:gd name="T59" fmla="*/ 389 h 590"/>
                <a:gd name="T60" fmla="*/ 425 w 839"/>
                <a:gd name="T61" fmla="*/ 392 h 590"/>
                <a:gd name="T62" fmla="*/ 400 w 839"/>
                <a:gd name="T63" fmla="*/ 445 h 590"/>
                <a:gd name="T64" fmla="*/ 372 w 839"/>
                <a:gd name="T65" fmla="*/ 459 h 590"/>
                <a:gd name="T66" fmla="*/ 365 w 839"/>
                <a:gd name="T67" fmla="*/ 443 h 590"/>
                <a:gd name="T68" fmla="*/ 339 w 839"/>
                <a:gd name="T69" fmla="*/ 477 h 590"/>
                <a:gd name="T70" fmla="*/ 324 w 839"/>
                <a:gd name="T71" fmla="*/ 493 h 590"/>
                <a:gd name="T72" fmla="*/ 332 w 839"/>
                <a:gd name="T73" fmla="*/ 511 h 590"/>
                <a:gd name="T74" fmla="*/ 324 w 839"/>
                <a:gd name="T75" fmla="*/ 527 h 590"/>
                <a:gd name="T76" fmla="*/ 307 w 839"/>
                <a:gd name="T77" fmla="*/ 581 h 590"/>
                <a:gd name="T78" fmla="*/ 281 w 839"/>
                <a:gd name="T79" fmla="*/ 589 h 590"/>
                <a:gd name="T80" fmla="*/ 253 w 839"/>
                <a:gd name="T81" fmla="*/ 568 h 590"/>
                <a:gd name="T82" fmla="*/ 234 w 839"/>
                <a:gd name="T83" fmla="*/ 557 h 590"/>
                <a:gd name="T84" fmla="*/ 209 w 839"/>
                <a:gd name="T85" fmla="*/ 511 h 590"/>
                <a:gd name="T86" fmla="*/ 218 w 839"/>
                <a:gd name="T87" fmla="*/ 482 h 590"/>
                <a:gd name="T88" fmla="*/ 186 w 839"/>
                <a:gd name="T89" fmla="*/ 453 h 590"/>
                <a:gd name="T90" fmla="*/ 193 w 839"/>
                <a:gd name="T91" fmla="*/ 405 h 590"/>
                <a:gd name="T92" fmla="*/ 211 w 839"/>
                <a:gd name="T93" fmla="*/ 397 h 590"/>
                <a:gd name="T94" fmla="*/ 213 w 839"/>
                <a:gd name="T95" fmla="*/ 373 h 590"/>
                <a:gd name="T96" fmla="*/ 174 w 839"/>
                <a:gd name="T97" fmla="*/ 337 h 590"/>
                <a:gd name="T98" fmla="*/ 218 w 839"/>
                <a:gd name="T99" fmla="*/ 337 h 590"/>
                <a:gd name="T100" fmla="*/ 194 w 839"/>
                <a:gd name="T101" fmla="*/ 324 h 590"/>
                <a:gd name="T102" fmla="*/ 205 w 839"/>
                <a:gd name="T103" fmla="*/ 311 h 590"/>
                <a:gd name="T104" fmla="*/ 162 w 839"/>
                <a:gd name="T105" fmla="*/ 319 h 590"/>
                <a:gd name="T106" fmla="*/ 160 w 839"/>
                <a:gd name="T107" fmla="*/ 301 h 590"/>
                <a:gd name="T108" fmla="*/ 165 w 839"/>
                <a:gd name="T109" fmla="*/ 261 h 590"/>
                <a:gd name="T110" fmla="*/ 127 w 839"/>
                <a:gd name="T111" fmla="*/ 208 h 590"/>
                <a:gd name="T112" fmla="*/ 74 w 839"/>
                <a:gd name="T113" fmla="*/ 178 h 590"/>
                <a:gd name="T114" fmla="*/ 37 w 839"/>
                <a:gd name="T115" fmla="*/ 194 h 590"/>
                <a:gd name="T116" fmla="*/ 17 w 839"/>
                <a:gd name="T117" fmla="*/ 168 h 5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39" h="590">
                  <a:moveTo>
                    <a:pt x="21" y="168"/>
                  </a:moveTo>
                  <a:lnTo>
                    <a:pt x="55" y="160"/>
                  </a:lnTo>
                  <a:lnTo>
                    <a:pt x="82" y="147"/>
                  </a:lnTo>
                  <a:lnTo>
                    <a:pt x="114" y="132"/>
                  </a:lnTo>
                  <a:lnTo>
                    <a:pt x="143" y="130"/>
                  </a:lnTo>
                  <a:lnTo>
                    <a:pt x="188" y="143"/>
                  </a:lnTo>
                  <a:lnTo>
                    <a:pt x="255" y="231"/>
                  </a:lnTo>
                  <a:lnTo>
                    <a:pt x="284" y="256"/>
                  </a:lnTo>
                  <a:lnTo>
                    <a:pt x="312" y="280"/>
                  </a:lnTo>
                  <a:lnTo>
                    <a:pt x="328" y="365"/>
                  </a:lnTo>
                  <a:lnTo>
                    <a:pt x="349" y="402"/>
                  </a:lnTo>
                  <a:lnTo>
                    <a:pt x="398" y="405"/>
                  </a:lnTo>
                  <a:lnTo>
                    <a:pt x="440" y="384"/>
                  </a:lnTo>
                  <a:lnTo>
                    <a:pt x="520" y="337"/>
                  </a:lnTo>
                  <a:lnTo>
                    <a:pt x="533" y="236"/>
                  </a:lnTo>
                  <a:lnTo>
                    <a:pt x="541" y="218"/>
                  </a:lnTo>
                  <a:lnTo>
                    <a:pt x="555" y="173"/>
                  </a:lnTo>
                  <a:lnTo>
                    <a:pt x="594" y="147"/>
                  </a:lnTo>
                  <a:lnTo>
                    <a:pt x="599" y="122"/>
                  </a:lnTo>
                  <a:lnTo>
                    <a:pt x="628" y="67"/>
                  </a:lnTo>
                  <a:lnTo>
                    <a:pt x="650" y="49"/>
                  </a:lnTo>
                  <a:lnTo>
                    <a:pt x="716" y="8"/>
                  </a:lnTo>
                  <a:lnTo>
                    <a:pt x="716" y="16"/>
                  </a:lnTo>
                  <a:lnTo>
                    <a:pt x="750" y="13"/>
                  </a:lnTo>
                  <a:lnTo>
                    <a:pt x="760" y="0"/>
                  </a:lnTo>
                  <a:lnTo>
                    <a:pt x="791" y="0"/>
                  </a:lnTo>
                  <a:lnTo>
                    <a:pt x="838" y="10"/>
                  </a:lnTo>
                  <a:lnTo>
                    <a:pt x="793" y="26"/>
                  </a:lnTo>
                  <a:lnTo>
                    <a:pt x="799" y="36"/>
                  </a:lnTo>
                  <a:lnTo>
                    <a:pt x="701" y="44"/>
                  </a:lnTo>
                  <a:lnTo>
                    <a:pt x="778" y="47"/>
                  </a:lnTo>
                  <a:lnTo>
                    <a:pt x="713" y="59"/>
                  </a:lnTo>
                  <a:lnTo>
                    <a:pt x="721" y="69"/>
                  </a:lnTo>
                  <a:lnTo>
                    <a:pt x="760" y="59"/>
                  </a:lnTo>
                  <a:lnTo>
                    <a:pt x="732" y="75"/>
                  </a:lnTo>
                  <a:lnTo>
                    <a:pt x="726" y="91"/>
                  </a:lnTo>
                  <a:lnTo>
                    <a:pt x="737" y="85"/>
                  </a:lnTo>
                  <a:lnTo>
                    <a:pt x="706" y="101"/>
                  </a:lnTo>
                  <a:lnTo>
                    <a:pt x="695" y="135"/>
                  </a:lnTo>
                  <a:lnTo>
                    <a:pt x="711" y="130"/>
                  </a:lnTo>
                  <a:lnTo>
                    <a:pt x="735" y="135"/>
                  </a:lnTo>
                  <a:lnTo>
                    <a:pt x="713" y="135"/>
                  </a:lnTo>
                  <a:lnTo>
                    <a:pt x="713" y="145"/>
                  </a:lnTo>
                  <a:lnTo>
                    <a:pt x="747" y="147"/>
                  </a:lnTo>
                  <a:lnTo>
                    <a:pt x="750" y="163"/>
                  </a:lnTo>
                  <a:lnTo>
                    <a:pt x="698" y="160"/>
                  </a:lnTo>
                  <a:lnTo>
                    <a:pt x="711" y="163"/>
                  </a:lnTo>
                  <a:lnTo>
                    <a:pt x="684" y="168"/>
                  </a:lnTo>
                  <a:lnTo>
                    <a:pt x="698" y="181"/>
                  </a:lnTo>
                  <a:lnTo>
                    <a:pt x="726" y="181"/>
                  </a:lnTo>
                  <a:lnTo>
                    <a:pt x="708" y="192"/>
                  </a:lnTo>
                  <a:lnTo>
                    <a:pt x="729" y="197"/>
                  </a:lnTo>
                  <a:lnTo>
                    <a:pt x="729" y="213"/>
                  </a:lnTo>
                  <a:lnTo>
                    <a:pt x="692" y="205"/>
                  </a:lnTo>
                  <a:lnTo>
                    <a:pt x="713" y="213"/>
                  </a:lnTo>
                  <a:lnTo>
                    <a:pt x="701" y="218"/>
                  </a:lnTo>
                  <a:lnTo>
                    <a:pt x="711" y="218"/>
                  </a:lnTo>
                  <a:lnTo>
                    <a:pt x="708" y="226"/>
                  </a:lnTo>
                  <a:lnTo>
                    <a:pt x="737" y="236"/>
                  </a:lnTo>
                  <a:lnTo>
                    <a:pt x="692" y="234"/>
                  </a:lnTo>
                  <a:lnTo>
                    <a:pt x="687" y="239"/>
                  </a:lnTo>
                  <a:lnTo>
                    <a:pt x="716" y="251"/>
                  </a:lnTo>
                  <a:lnTo>
                    <a:pt x="713" y="261"/>
                  </a:lnTo>
                  <a:lnTo>
                    <a:pt x="687" y="269"/>
                  </a:lnTo>
                  <a:lnTo>
                    <a:pt x="661" y="251"/>
                  </a:lnTo>
                  <a:lnTo>
                    <a:pt x="623" y="264"/>
                  </a:lnTo>
                  <a:lnTo>
                    <a:pt x="650" y="275"/>
                  </a:lnTo>
                  <a:lnTo>
                    <a:pt x="623" y="283"/>
                  </a:lnTo>
                  <a:lnTo>
                    <a:pt x="653" y="283"/>
                  </a:lnTo>
                  <a:lnTo>
                    <a:pt x="642" y="298"/>
                  </a:lnTo>
                  <a:lnTo>
                    <a:pt x="656" y="290"/>
                  </a:lnTo>
                  <a:lnTo>
                    <a:pt x="687" y="303"/>
                  </a:lnTo>
                  <a:lnTo>
                    <a:pt x="674" y="314"/>
                  </a:lnTo>
                  <a:lnTo>
                    <a:pt x="692" y="311"/>
                  </a:lnTo>
                  <a:lnTo>
                    <a:pt x="687" y="322"/>
                  </a:lnTo>
                  <a:lnTo>
                    <a:pt x="698" y="317"/>
                  </a:lnTo>
                  <a:lnTo>
                    <a:pt x="701" y="343"/>
                  </a:lnTo>
                  <a:lnTo>
                    <a:pt x="687" y="335"/>
                  </a:lnTo>
                  <a:lnTo>
                    <a:pt x="684" y="343"/>
                  </a:lnTo>
                  <a:lnTo>
                    <a:pt x="671" y="343"/>
                  </a:lnTo>
                  <a:lnTo>
                    <a:pt x="653" y="322"/>
                  </a:lnTo>
                  <a:lnTo>
                    <a:pt x="612" y="309"/>
                  </a:lnTo>
                  <a:lnTo>
                    <a:pt x="642" y="324"/>
                  </a:lnTo>
                  <a:lnTo>
                    <a:pt x="604" y="330"/>
                  </a:lnTo>
                  <a:lnTo>
                    <a:pt x="591" y="343"/>
                  </a:lnTo>
                  <a:lnTo>
                    <a:pt x="628" y="347"/>
                  </a:lnTo>
                  <a:lnTo>
                    <a:pt x="596" y="355"/>
                  </a:lnTo>
                  <a:lnTo>
                    <a:pt x="645" y="347"/>
                  </a:lnTo>
                  <a:lnTo>
                    <a:pt x="690" y="358"/>
                  </a:lnTo>
                  <a:lnTo>
                    <a:pt x="630" y="389"/>
                  </a:lnTo>
                  <a:lnTo>
                    <a:pt x="575" y="405"/>
                  </a:lnTo>
                  <a:lnTo>
                    <a:pt x="552" y="405"/>
                  </a:lnTo>
                  <a:lnTo>
                    <a:pt x="539" y="392"/>
                  </a:lnTo>
                  <a:lnTo>
                    <a:pt x="547" y="405"/>
                  </a:lnTo>
                  <a:lnTo>
                    <a:pt x="531" y="412"/>
                  </a:lnTo>
                  <a:lnTo>
                    <a:pt x="507" y="445"/>
                  </a:lnTo>
                  <a:lnTo>
                    <a:pt x="491" y="443"/>
                  </a:lnTo>
                  <a:lnTo>
                    <a:pt x="489" y="456"/>
                  </a:lnTo>
                  <a:lnTo>
                    <a:pt x="472" y="459"/>
                  </a:lnTo>
                  <a:lnTo>
                    <a:pt x="463" y="453"/>
                  </a:lnTo>
                  <a:lnTo>
                    <a:pt x="472" y="445"/>
                  </a:lnTo>
                  <a:lnTo>
                    <a:pt x="463" y="443"/>
                  </a:lnTo>
                  <a:lnTo>
                    <a:pt x="456" y="464"/>
                  </a:lnTo>
                  <a:lnTo>
                    <a:pt x="427" y="467"/>
                  </a:lnTo>
                  <a:lnTo>
                    <a:pt x="430" y="477"/>
                  </a:lnTo>
                  <a:lnTo>
                    <a:pt x="414" y="480"/>
                  </a:lnTo>
                  <a:lnTo>
                    <a:pt x="427" y="493"/>
                  </a:lnTo>
                  <a:lnTo>
                    <a:pt x="411" y="493"/>
                  </a:lnTo>
                  <a:lnTo>
                    <a:pt x="424" y="509"/>
                  </a:lnTo>
                  <a:lnTo>
                    <a:pt x="411" y="509"/>
                  </a:lnTo>
                  <a:lnTo>
                    <a:pt x="421" y="511"/>
                  </a:lnTo>
                  <a:lnTo>
                    <a:pt x="411" y="524"/>
                  </a:lnTo>
                  <a:lnTo>
                    <a:pt x="401" y="521"/>
                  </a:lnTo>
                  <a:lnTo>
                    <a:pt x="411" y="527"/>
                  </a:lnTo>
                  <a:lnTo>
                    <a:pt x="390" y="532"/>
                  </a:lnTo>
                  <a:lnTo>
                    <a:pt x="401" y="552"/>
                  </a:lnTo>
                  <a:lnTo>
                    <a:pt x="390" y="581"/>
                  </a:lnTo>
                  <a:lnTo>
                    <a:pt x="377" y="581"/>
                  </a:lnTo>
                  <a:lnTo>
                    <a:pt x="387" y="589"/>
                  </a:lnTo>
                  <a:lnTo>
                    <a:pt x="356" y="589"/>
                  </a:lnTo>
                  <a:lnTo>
                    <a:pt x="351" y="570"/>
                  </a:lnTo>
                  <a:lnTo>
                    <a:pt x="312" y="573"/>
                  </a:lnTo>
                  <a:lnTo>
                    <a:pt x="321" y="568"/>
                  </a:lnTo>
                  <a:lnTo>
                    <a:pt x="302" y="560"/>
                  </a:lnTo>
                  <a:lnTo>
                    <a:pt x="312" y="557"/>
                  </a:lnTo>
                  <a:lnTo>
                    <a:pt x="297" y="557"/>
                  </a:lnTo>
                  <a:lnTo>
                    <a:pt x="302" y="547"/>
                  </a:lnTo>
                  <a:lnTo>
                    <a:pt x="292" y="547"/>
                  </a:lnTo>
                  <a:lnTo>
                    <a:pt x="265" y="511"/>
                  </a:lnTo>
                  <a:lnTo>
                    <a:pt x="265" y="498"/>
                  </a:lnTo>
                  <a:lnTo>
                    <a:pt x="284" y="487"/>
                  </a:lnTo>
                  <a:lnTo>
                    <a:pt x="276" y="482"/>
                  </a:lnTo>
                  <a:lnTo>
                    <a:pt x="257" y="495"/>
                  </a:lnTo>
                  <a:lnTo>
                    <a:pt x="255" y="469"/>
                  </a:lnTo>
                  <a:lnTo>
                    <a:pt x="236" y="453"/>
                  </a:lnTo>
                  <a:lnTo>
                    <a:pt x="239" y="434"/>
                  </a:lnTo>
                  <a:lnTo>
                    <a:pt x="228" y="426"/>
                  </a:lnTo>
                  <a:lnTo>
                    <a:pt x="244" y="405"/>
                  </a:lnTo>
                  <a:lnTo>
                    <a:pt x="236" y="402"/>
                  </a:lnTo>
                  <a:lnTo>
                    <a:pt x="270" y="405"/>
                  </a:lnTo>
                  <a:lnTo>
                    <a:pt x="268" y="397"/>
                  </a:lnTo>
                  <a:lnTo>
                    <a:pt x="242" y="397"/>
                  </a:lnTo>
                  <a:lnTo>
                    <a:pt x="278" y="378"/>
                  </a:lnTo>
                  <a:lnTo>
                    <a:pt x="270" y="373"/>
                  </a:lnTo>
                  <a:lnTo>
                    <a:pt x="278" y="355"/>
                  </a:lnTo>
                  <a:lnTo>
                    <a:pt x="250" y="353"/>
                  </a:lnTo>
                  <a:lnTo>
                    <a:pt x="221" y="337"/>
                  </a:lnTo>
                  <a:lnTo>
                    <a:pt x="276" y="347"/>
                  </a:lnTo>
                  <a:lnTo>
                    <a:pt x="268" y="340"/>
                  </a:lnTo>
                  <a:lnTo>
                    <a:pt x="276" y="337"/>
                  </a:lnTo>
                  <a:lnTo>
                    <a:pt x="255" y="327"/>
                  </a:lnTo>
                  <a:lnTo>
                    <a:pt x="263" y="322"/>
                  </a:lnTo>
                  <a:lnTo>
                    <a:pt x="247" y="324"/>
                  </a:lnTo>
                  <a:lnTo>
                    <a:pt x="257" y="317"/>
                  </a:lnTo>
                  <a:lnTo>
                    <a:pt x="242" y="319"/>
                  </a:lnTo>
                  <a:lnTo>
                    <a:pt x="260" y="311"/>
                  </a:lnTo>
                  <a:lnTo>
                    <a:pt x="234" y="301"/>
                  </a:lnTo>
                  <a:lnTo>
                    <a:pt x="226" y="317"/>
                  </a:lnTo>
                  <a:lnTo>
                    <a:pt x="206" y="319"/>
                  </a:lnTo>
                  <a:lnTo>
                    <a:pt x="201" y="311"/>
                  </a:lnTo>
                  <a:lnTo>
                    <a:pt x="216" y="301"/>
                  </a:lnTo>
                  <a:lnTo>
                    <a:pt x="203" y="301"/>
                  </a:lnTo>
                  <a:lnTo>
                    <a:pt x="221" y="280"/>
                  </a:lnTo>
                  <a:lnTo>
                    <a:pt x="203" y="275"/>
                  </a:lnTo>
                  <a:lnTo>
                    <a:pt x="209" y="261"/>
                  </a:lnTo>
                  <a:lnTo>
                    <a:pt x="188" y="236"/>
                  </a:lnTo>
                  <a:lnTo>
                    <a:pt x="195" y="234"/>
                  </a:lnTo>
                  <a:lnTo>
                    <a:pt x="161" y="208"/>
                  </a:lnTo>
                  <a:lnTo>
                    <a:pt x="158" y="197"/>
                  </a:lnTo>
                  <a:lnTo>
                    <a:pt x="125" y="184"/>
                  </a:lnTo>
                  <a:lnTo>
                    <a:pt x="93" y="178"/>
                  </a:lnTo>
                  <a:lnTo>
                    <a:pt x="63" y="186"/>
                  </a:lnTo>
                  <a:lnTo>
                    <a:pt x="39" y="181"/>
                  </a:lnTo>
                  <a:lnTo>
                    <a:pt x="47" y="194"/>
                  </a:lnTo>
                  <a:lnTo>
                    <a:pt x="21" y="186"/>
                  </a:lnTo>
                  <a:lnTo>
                    <a:pt x="0" y="176"/>
                  </a:lnTo>
                  <a:lnTo>
                    <a:pt x="21" y="16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93" name="Freeform 557"/>
            <p:cNvSpPr>
              <a:spLocks/>
            </p:cNvSpPr>
            <p:nvPr/>
          </p:nvSpPr>
          <p:spPr bwMode="auto">
            <a:xfrm>
              <a:off x="1629" y="1234"/>
              <a:ext cx="751" cy="596"/>
            </a:xfrm>
            <a:custGeom>
              <a:avLst/>
              <a:gdLst>
                <a:gd name="T0" fmla="*/ 66 w 845"/>
                <a:gd name="T1" fmla="*/ 149 h 596"/>
                <a:gd name="T2" fmla="*/ 149 w 845"/>
                <a:gd name="T3" fmla="*/ 144 h 596"/>
                <a:gd name="T4" fmla="*/ 248 w 845"/>
                <a:gd name="T5" fmla="*/ 283 h 596"/>
                <a:gd name="T6" fmla="*/ 316 w 845"/>
                <a:gd name="T7" fmla="*/ 409 h 596"/>
                <a:gd name="T8" fmla="*/ 424 w 845"/>
                <a:gd name="T9" fmla="*/ 238 h 596"/>
                <a:gd name="T10" fmla="*/ 472 w 845"/>
                <a:gd name="T11" fmla="*/ 149 h 596"/>
                <a:gd name="T12" fmla="*/ 517 w 845"/>
                <a:gd name="T13" fmla="*/ 50 h 596"/>
                <a:gd name="T14" fmla="*/ 596 w 845"/>
                <a:gd name="T15" fmla="*/ 13 h 596"/>
                <a:gd name="T16" fmla="*/ 667 w 845"/>
                <a:gd name="T17" fmla="*/ 10 h 596"/>
                <a:gd name="T18" fmla="*/ 557 w 845"/>
                <a:gd name="T19" fmla="*/ 44 h 596"/>
                <a:gd name="T20" fmla="*/ 573 w 845"/>
                <a:gd name="T21" fmla="*/ 70 h 596"/>
                <a:gd name="T22" fmla="*/ 578 w 845"/>
                <a:gd name="T23" fmla="*/ 92 h 596"/>
                <a:gd name="T24" fmla="*/ 553 w 845"/>
                <a:gd name="T25" fmla="*/ 136 h 596"/>
                <a:gd name="T26" fmla="*/ 567 w 845"/>
                <a:gd name="T27" fmla="*/ 136 h 596"/>
                <a:gd name="T28" fmla="*/ 596 w 845"/>
                <a:gd name="T29" fmla="*/ 165 h 596"/>
                <a:gd name="T30" fmla="*/ 544 w 845"/>
                <a:gd name="T31" fmla="*/ 170 h 596"/>
                <a:gd name="T32" fmla="*/ 563 w 845"/>
                <a:gd name="T33" fmla="*/ 194 h 596"/>
                <a:gd name="T34" fmla="*/ 550 w 845"/>
                <a:gd name="T35" fmla="*/ 207 h 596"/>
                <a:gd name="T36" fmla="*/ 565 w 845"/>
                <a:gd name="T37" fmla="*/ 220 h 596"/>
                <a:gd name="T38" fmla="*/ 550 w 845"/>
                <a:gd name="T39" fmla="*/ 236 h 596"/>
                <a:gd name="T40" fmla="*/ 567 w 845"/>
                <a:gd name="T41" fmla="*/ 264 h 596"/>
                <a:gd name="T42" fmla="*/ 495 w 845"/>
                <a:gd name="T43" fmla="*/ 267 h 596"/>
                <a:gd name="T44" fmla="*/ 520 w 845"/>
                <a:gd name="T45" fmla="*/ 286 h 596"/>
                <a:gd name="T46" fmla="*/ 547 w 845"/>
                <a:gd name="T47" fmla="*/ 306 h 596"/>
                <a:gd name="T48" fmla="*/ 547 w 845"/>
                <a:gd name="T49" fmla="*/ 325 h 596"/>
                <a:gd name="T50" fmla="*/ 547 w 845"/>
                <a:gd name="T51" fmla="*/ 338 h 596"/>
                <a:gd name="T52" fmla="*/ 520 w 845"/>
                <a:gd name="T53" fmla="*/ 325 h 596"/>
                <a:gd name="T54" fmla="*/ 480 w 845"/>
                <a:gd name="T55" fmla="*/ 333 h 596"/>
                <a:gd name="T56" fmla="*/ 474 w 845"/>
                <a:gd name="T57" fmla="*/ 359 h 596"/>
                <a:gd name="T58" fmla="*/ 501 w 845"/>
                <a:gd name="T59" fmla="*/ 393 h 596"/>
                <a:gd name="T60" fmla="*/ 429 w 845"/>
                <a:gd name="T61" fmla="*/ 396 h 596"/>
                <a:gd name="T62" fmla="*/ 403 w 845"/>
                <a:gd name="T63" fmla="*/ 450 h 596"/>
                <a:gd name="T64" fmla="*/ 375 w 845"/>
                <a:gd name="T65" fmla="*/ 464 h 596"/>
                <a:gd name="T66" fmla="*/ 368 w 845"/>
                <a:gd name="T67" fmla="*/ 448 h 596"/>
                <a:gd name="T68" fmla="*/ 342 w 845"/>
                <a:gd name="T69" fmla="*/ 482 h 596"/>
                <a:gd name="T70" fmla="*/ 327 w 845"/>
                <a:gd name="T71" fmla="*/ 498 h 596"/>
                <a:gd name="T72" fmla="*/ 335 w 845"/>
                <a:gd name="T73" fmla="*/ 516 h 596"/>
                <a:gd name="T74" fmla="*/ 327 w 845"/>
                <a:gd name="T75" fmla="*/ 532 h 596"/>
                <a:gd name="T76" fmla="*/ 310 w 845"/>
                <a:gd name="T77" fmla="*/ 587 h 596"/>
                <a:gd name="T78" fmla="*/ 284 w 845"/>
                <a:gd name="T79" fmla="*/ 595 h 596"/>
                <a:gd name="T80" fmla="*/ 255 w 845"/>
                <a:gd name="T81" fmla="*/ 574 h 596"/>
                <a:gd name="T82" fmla="*/ 236 w 845"/>
                <a:gd name="T83" fmla="*/ 563 h 596"/>
                <a:gd name="T84" fmla="*/ 211 w 845"/>
                <a:gd name="T85" fmla="*/ 516 h 596"/>
                <a:gd name="T86" fmla="*/ 220 w 845"/>
                <a:gd name="T87" fmla="*/ 487 h 596"/>
                <a:gd name="T88" fmla="*/ 188 w 845"/>
                <a:gd name="T89" fmla="*/ 458 h 596"/>
                <a:gd name="T90" fmla="*/ 195 w 845"/>
                <a:gd name="T91" fmla="*/ 409 h 596"/>
                <a:gd name="T92" fmla="*/ 213 w 845"/>
                <a:gd name="T93" fmla="*/ 401 h 596"/>
                <a:gd name="T94" fmla="*/ 215 w 845"/>
                <a:gd name="T95" fmla="*/ 377 h 596"/>
                <a:gd name="T96" fmla="*/ 176 w 845"/>
                <a:gd name="T97" fmla="*/ 340 h 596"/>
                <a:gd name="T98" fmla="*/ 220 w 845"/>
                <a:gd name="T99" fmla="*/ 340 h 596"/>
                <a:gd name="T100" fmla="*/ 196 w 845"/>
                <a:gd name="T101" fmla="*/ 327 h 596"/>
                <a:gd name="T102" fmla="*/ 207 w 845"/>
                <a:gd name="T103" fmla="*/ 314 h 596"/>
                <a:gd name="T104" fmla="*/ 164 w 845"/>
                <a:gd name="T105" fmla="*/ 322 h 596"/>
                <a:gd name="T106" fmla="*/ 161 w 845"/>
                <a:gd name="T107" fmla="*/ 304 h 596"/>
                <a:gd name="T108" fmla="*/ 166 w 845"/>
                <a:gd name="T109" fmla="*/ 264 h 596"/>
                <a:gd name="T110" fmla="*/ 128 w 845"/>
                <a:gd name="T111" fmla="*/ 210 h 596"/>
                <a:gd name="T112" fmla="*/ 75 w 845"/>
                <a:gd name="T113" fmla="*/ 180 h 596"/>
                <a:gd name="T114" fmla="*/ 37 w 845"/>
                <a:gd name="T115" fmla="*/ 196 h 596"/>
                <a:gd name="T116" fmla="*/ 17 w 845"/>
                <a:gd name="T117" fmla="*/ 170 h 5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596">
                  <a:moveTo>
                    <a:pt x="21" y="170"/>
                  </a:moveTo>
                  <a:lnTo>
                    <a:pt x="55" y="162"/>
                  </a:lnTo>
                  <a:lnTo>
                    <a:pt x="83" y="149"/>
                  </a:lnTo>
                  <a:lnTo>
                    <a:pt x="115" y="133"/>
                  </a:lnTo>
                  <a:lnTo>
                    <a:pt x="144" y="131"/>
                  </a:lnTo>
                  <a:lnTo>
                    <a:pt x="189" y="144"/>
                  </a:lnTo>
                  <a:lnTo>
                    <a:pt x="257" y="233"/>
                  </a:lnTo>
                  <a:lnTo>
                    <a:pt x="286" y="259"/>
                  </a:lnTo>
                  <a:lnTo>
                    <a:pt x="314" y="283"/>
                  </a:lnTo>
                  <a:lnTo>
                    <a:pt x="330" y="369"/>
                  </a:lnTo>
                  <a:lnTo>
                    <a:pt x="351" y="406"/>
                  </a:lnTo>
                  <a:lnTo>
                    <a:pt x="401" y="409"/>
                  </a:lnTo>
                  <a:lnTo>
                    <a:pt x="443" y="388"/>
                  </a:lnTo>
                  <a:lnTo>
                    <a:pt x="524" y="340"/>
                  </a:lnTo>
                  <a:lnTo>
                    <a:pt x="537" y="238"/>
                  </a:lnTo>
                  <a:lnTo>
                    <a:pt x="545" y="220"/>
                  </a:lnTo>
                  <a:lnTo>
                    <a:pt x="559" y="175"/>
                  </a:lnTo>
                  <a:lnTo>
                    <a:pt x="598" y="149"/>
                  </a:lnTo>
                  <a:lnTo>
                    <a:pt x="603" y="123"/>
                  </a:lnTo>
                  <a:lnTo>
                    <a:pt x="632" y="68"/>
                  </a:lnTo>
                  <a:lnTo>
                    <a:pt x="655" y="50"/>
                  </a:lnTo>
                  <a:lnTo>
                    <a:pt x="721" y="8"/>
                  </a:lnTo>
                  <a:lnTo>
                    <a:pt x="721" y="16"/>
                  </a:lnTo>
                  <a:lnTo>
                    <a:pt x="755" y="13"/>
                  </a:lnTo>
                  <a:lnTo>
                    <a:pt x="765" y="0"/>
                  </a:lnTo>
                  <a:lnTo>
                    <a:pt x="797" y="0"/>
                  </a:lnTo>
                  <a:lnTo>
                    <a:pt x="844" y="10"/>
                  </a:lnTo>
                  <a:lnTo>
                    <a:pt x="799" y="26"/>
                  </a:lnTo>
                  <a:lnTo>
                    <a:pt x="805" y="36"/>
                  </a:lnTo>
                  <a:lnTo>
                    <a:pt x="706" y="44"/>
                  </a:lnTo>
                  <a:lnTo>
                    <a:pt x="784" y="47"/>
                  </a:lnTo>
                  <a:lnTo>
                    <a:pt x="718" y="60"/>
                  </a:lnTo>
                  <a:lnTo>
                    <a:pt x="726" y="70"/>
                  </a:lnTo>
                  <a:lnTo>
                    <a:pt x="765" y="60"/>
                  </a:lnTo>
                  <a:lnTo>
                    <a:pt x="737" y="76"/>
                  </a:lnTo>
                  <a:lnTo>
                    <a:pt x="731" y="92"/>
                  </a:lnTo>
                  <a:lnTo>
                    <a:pt x="742" y="86"/>
                  </a:lnTo>
                  <a:lnTo>
                    <a:pt x="711" y="102"/>
                  </a:lnTo>
                  <a:lnTo>
                    <a:pt x="700" y="136"/>
                  </a:lnTo>
                  <a:lnTo>
                    <a:pt x="716" y="131"/>
                  </a:lnTo>
                  <a:lnTo>
                    <a:pt x="740" y="136"/>
                  </a:lnTo>
                  <a:lnTo>
                    <a:pt x="718" y="136"/>
                  </a:lnTo>
                  <a:lnTo>
                    <a:pt x="718" y="146"/>
                  </a:lnTo>
                  <a:lnTo>
                    <a:pt x="752" y="149"/>
                  </a:lnTo>
                  <a:lnTo>
                    <a:pt x="755" y="165"/>
                  </a:lnTo>
                  <a:lnTo>
                    <a:pt x="703" y="162"/>
                  </a:lnTo>
                  <a:lnTo>
                    <a:pt x="716" y="165"/>
                  </a:lnTo>
                  <a:lnTo>
                    <a:pt x="689" y="170"/>
                  </a:lnTo>
                  <a:lnTo>
                    <a:pt x="703" y="183"/>
                  </a:lnTo>
                  <a:lnTo>
                    <a:pt x="731" y="183"/>
                  </a:lnTo>
                  <a:lnTo>
                    <a:pt x="713" y="194"/>
                  </a:lnTo>
                  <a:lnTo>
                    <a:pt x="734" y="199"/>
                  </a:lnTo>
                  <a:lnTo>
                    <a:pt x="734" y="215"/>
                  </a:lnTo>
                  <a:lnTo>
                    <a:pt x="697" y="207"/>
                  </a:lnTo>
                  <a:lnTo>
                    <a:pt x="718" y="215"/>
                  </a:lnTo>
                  <a:lnTo>
                    <a:pt x="706" y="220"/>
                  </a:lnTo>
                  <a:lnTo>
                    <a:pt x="716" y="220"/>
                  </a:lnTo>
                  <a:lnTo>
                    <a:pt x="713" y="228"/>
                  </a:lnTo>
                  <a:lnTo>
                    <a:pt x="742" y="238"/>
                  </a:lnTo>
                  <a:lnTo>
                    <a:pt x="697" y="236"/>
                  </a:lnTo>
                  <a:lnTo>
                    <a:pt x="692" y="241"/>
                  </a:lnTo>
                  <a:lnTo>
                    <a:pt x="721" y="254"/>
                  </a:lnTo>
                  <a:lnTo>
                    <a:pt x="718" y="264"/>
                  </a:lnTo>
                  <a:lnTo>
                    <a:pt x="692" y="272"/>
                  </a:lnTo>
                  <a:lnTo>
                    <a:pt x="666" y="254"/>
                  </a:lnTo>
                  <a:lnTo>
                    <a:pt x="627" y="267"/>
                  </a:lnTo>
                  <a:lnTo>
                    <a:pt x="655" y="278"/>
                  </a:lnTo>
                  <a:lnTo>
                    <a:pt x="627" y="286"/>
                  </a:lnTo>
                  <a:lnTo>
                    <a:pt x="658" y="286"/>
                  </a:lnTo>
                  <a:lnTo>
                    <a:pt x="647" y="301"/>
                  </a:lnTo>
                  <a:lnTo>
                    <a:pt x="661" y="293"/>
                  </a:lnTo>
                  <a:lnTo>
                    <a:pt x="692" y="306"/>
                  </a:lnTo>
                  <a:lnTo>
                    <a:pt x="679" y="317"/>
                  </a:lnTo>
                  <a:lnTo>
                    <a:pt x="697" y="314"/>
                  </a:lnTo>
                  <a:lnTo>
                    <a:pt x="692" y="325"/>
                  </a:lnTo>
                  <a:lnTo>
                    <a:pt x="703" y="320"/>
                  </a:lnTo>
                  <a:lnTo>
                    <a:pt x="706" y="346"/>
                  </a:lnTo>
                  <a:lnTo>
                    <a:pt x="692" y="338"/>
                  </a:lnTo>
                  <a:lnTo>
                    <a:pt x="689" y="346"/>
                  </a:lnTo>
                  <a:lnTo>
                    <a:pt x="676" y="346"/>
                  </a:lnTo>
                  <a:lnTo>
                    <a:pt x="658" y="325"/>
                  </a:lnTo>
                  <a:lnTo>
                    <a:pt x="616" y="312"/>
                  </a:lnTo>
                  <a:lnTo>
                    <a:pt x="647" y="327"/>
                  </a:lnTo>
                  <a:lnTo>
                    <a:pt x="608" y="333"/>
                  </a:lnTo>
                  <a:lnTo>
                    <a:pt x="595" y="346"/>
                  </a:lnTo>
                  <a:lnTo>
                    <a:pt x="632" y="351"/>
                  </a:lnTo>
                  <a:lnTo>
                    <a:pt x="600" y="359"/>
                  </a:lnTo>
                  <a:lnTo>
                    <a:pt x="650" y="351"/>
                  </a:lnTo>
                  <a:lnTo>
                    <a:pt x="695" y="362"/>
                  </a:lnTo>
                  <a:lnTo>
                    <a:pt x="635" y="393"/>
                  </a:lnTo>
                  <a:lnTo>
                    <a:pt x="579" y="409"/>
                  </a:lnTo>
                  <a:lnTo>
                    <a:pt x="556" y="409"/>
                  </a:lnTo>
                  <a:lnTo>
                    <a:pt x="543" y="396"/>
                  </a:lnTo>
                  <a:lnTo>
                    <a:pt x="551" y="409"/>
                  </a:lnTo>
                  <a:lnTo>
                    <a:pt x="535" y="416"/>
                  </a:lnTo>
                  <a:lnTo>
                    <a:pt x="511" y="450"/>
                  </a:lnTo>
                  <a:lnTo>
                    <a:pt x="495" y="448"/>
                  </a:lnTo>
                  <a:lnTo>
                    <a:pt x="493" y="461"/>
                  </a:lnTo>
                  <a:lnTo>
                    <a:pt x="475" y="464"/>
                  </a:lnTo>
                  <a:lnTo>
                    <a:pt x="466" y="458"/>
                  </a:lnTo>
                  <a:lnTo>
                    <a:pt x="475" y="450"/>
                  </a:lnTo>
                  <a:lnTo>
                    <a:pt x="466" y="448"/>
                  </a:lnTo>
                  <a:lnTo>
                    <a:pt x="459" y="469"/>
                  </a:lnTo>
                  <a:lnTo>
                    <a:pt x="430" y="472"/>
                  </a:lnTo>
                  <a:lnTo>
                    <a:pt x="433" y="482"/>
                  </a:lnTo>
                  <a:lnTo>
                    <a:pt x="417" y="485"/>
                  </a:lnTo>
                  <a:lnTo>
                    <a:pt x="430" y="498"/>
                  </a:lnTo>
                  <a:lnTo>
                    <a:pt x="414" y="498"/>
                  </a:lnTo>
                  <a:lnTo>
                    <a:pt x="427" y="514"/>
                  </a:lnTo>
                  <a:lnTo>
                    <a:pt x="414" y="514"/>
                  </a:lnTo>
                  <a:lnTo>
                    <a:pt x="424" y="516"/>
                  </a:lnTo>
                  <a:lnTo>
                    <a:pt x="414" y="529"/>
                  </a:lnTo>
                  <a:lnTo>
                    <a:pt x="404" y="526"/>
                  </a:lnTo>
                  <a:lnTo>
                    <a:pt x="414" y="532"/>
                  </a:lnTo>
                  <a:lnTo>
                    <a:pt x="393" y="537"/>
                  </a:lnTo>
                  <a:lnTo>
                    <a:pt x="404" y="558"/>
                  </a:lnTo>
                  <a:lnTo>
                    <a:pt x="393" y="587"/>
                  </a:lnTo>
                  <a:lnTo>
                    <a:pt x="380" y="587"/>
                  </a:lnTo>
                  <a:lnTo>
                    <a:pt x="390" y="595"/>
                  </a:lnTo>
                  <a:lnTo>
                    <a:pt x="359" y="595"/>
                  </a:lnTo>
                  <a:lnTo>
                    <a:pt x="354" y="576"/>
                  </a:lnTo>
                  <a:lnTo>
                    <a:pt x="314" y="579"/>
                  </a:lnTo>
                  <a:lnTo>
                    <a:pt x="323" y="574"/>
                  </a:lnTo>
                  <a:lnTo>
                    <a:pt x="304" y="566"/>
                  </a:lnTo>
                  <a:lnTo>
                    <a:pt x="314" y="563"/>
                  </a:lnTo>
                  <a:lnTo>
                    <a:pt x="299" y="563"/>
                  </a:lnTo>
                  <a:lnTo>
                    <a:pt x="304" y="553"/>
                  </a:lnTo>
                  <a:lnTo>
                    <a:pt x="294" y="553"/>
                  </a:lnTo>
                  <a:lnTo>
                    <a:pt x="267" y="516"/>
                  </a:lnTo>
                  <a:lnTo>
                    <a:pt x="267" y="503"/>
                  </a:lnTo>
                  <a:lnTo>
                    <a:pt x="286" y="492"/>
                  </a:lnTo>
                  <a:lnTo>
                    <a:pt x="278" y="487"/>
                  </a:lnTo>
                  <a:lnTo>
                    <a:pt x="259" y="500"/>
                  </a:lnTo>
                  <a:lnTo>
                    <a:pt x="257" y="474"/>
                  </a:lnTo>
                  <a:lnTo>
                    <a:pt x="238" y="458"/>
                  </a:lnTo>
                  <a:lnTo>
                    <a:pt x="241" y="438"/>
                  </a:lnTo>
                  <a:lnTo>
                    <a:pt x="230" y="430"/>
                  </a:lnTo>
                  <a:lnTo>
                    <a:pt x="246" y="409"/>
                  </a:lnTo>
                  <a:lnTo>
                    <a:pt x="238" y="406"/>
                  </a:lnTo>
                  <a:lnTo>
                    <a:pt x="272" y="409"/>
                  </a:lnTo>
                  <a:lnTo>
                    <a:pt x="270" y="401"/>
                  </a:lnTo>
                  <a:lnTo>
                    <a:pt x="244" y="401"/>
                  </a:lnTo>
                  <a:lnTo>
                    <a:pt x="280" y="382"/>
                  </a:lnTo>
                  <a:lnTo>
                    <a:pt x="272" y="377"/>
                  </a:lnTo>
                  <a:lnTo>
                    <a:pt x="280" y="359"/>
                  </a:lnTo>
                  <a:lnTo>
                    <a:pt x="252" y="357"/>
                  </a:lnTo>
                  <a:lnTo>
                    <a:pt x="223" y="340"/>
                  </a:lnTo>
                  <a:lnTo>
                    <a:pt x="278" y="351"/>
                  </a:lnTo>
                  <a:lnTo>
                    <a:pt x="270" y="343"/>
                  </a:lnTo>
                  <a:lnTo>
                    <a:pt x="278" y="340"/>
                  </a:lnTo>
                  <a:lnTo>
                    <a:pt x="257" y="330"/>
                  </a:lnTo>
                  <a:lnTo>
                    <a:pt x="265" y="325"/>
                  </a:lnTo>
                  <a:lnTo>
                    <a:pt x="249" y="327"/>
                  </a:lnTo>
                  <a:lnTo>
                    <a:pt x="259" y="320"/>
                  </a:lnTo>
                  <a:lnTo>
                    <a:pt x="244" y="322"/>
                  </a:lnTo>
                  <a:lnTo>
                    <a:pt x="262" y="314"/>
                  </a:lnTo>
                  <a:lnTo>
                    <a:pt x="236" y="304"/>
                  </a:lnTo>
                  <a:lnTo>
                    <a:pt x="228" y="320"/>
                  </a:lnTo>
                  <a:lnTo>
                    <a:pt x="207" y="322"/>
                  </a:lnTo>
                  <a:lnTo>
                    <a:pt x="202" y="314"/>
                  </a:lnTo>
                  <a:lnTo>
                    <a:pt x="218" y="304"/>
                  </a:lnTo>
                  <a:lnTo>
                    <a:pt x="204" y="304"/>
                  </a:lnTo>
                  <a:lnTo>
                    <a:pt x="223" y="283"/>
                  </a:lnTo>
                  <a:lnTo>
                    <a:pt x="204" y="278"/>
                  </a:lnTo>
                  <a:lnTo>
                    <a:pt x="210" y="264"/>
                  </a:lnTo>
                  <a:lnTo>
                    <a:pt x="189" y="238"/>
                  </a:lnTo>
                  <a:lnTo>
                    <a:pt x="196" y="236"/>
                  </a:lnTo>
                  <a:lnTo>
                    <a:pt x="162" y="210"/>
                  </a:lnTo>
                  <a:lnTo>
                    <a:pt x="159" y="199"/>
                  </a:lnTo>
                  <a:lnTo>
                    <a:pt x="126" y="186"/>
                  </a:lnTo>
                  <a:lnTo>
                    <a:pt x="94" y="180"/>
                  </a:lnTo>
                  <a:lnTo>
                    <a:pt x="63" y="188"/>
                  </a:lnTo>
                  <a:lnTo>
                    <a:pt x="39" y="183"/>
                  </a:lnTo>
                  <a:lnTo>
                    <a:pt x="47" y="196"/>
                  </a:lnTo>
                  <a:lnTo>
                    <a:pt x="21" y="188"/>
                  </a:lnTo>
                  <a:lnTo>
                    <a:pt x="0" y="178"/>
                  </a:lnTo>
                  <a:lnTo>
                    <a:pt x="21" y="17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94" name="Freeform 558"/>
            <p:cNvSpPr>
              <a:spLocks/>
            </p:cNvSpPr>
            <p:nvPr/>
          </p:nvSpPr>
          <p:spPr bwMode="auto">
            <a:xfrm>
              <a:off x="1554" y="2746"/>
              <a:ext cx="431" cy="323"/>
            </a:xfrm>
            <a:custGeom>
              <a:avLst/>
              <a:gdLst>
                <a:gd name="T0" fmla="*/ 256 w 485"/>
                <a:gd name="T1" fmla="*/ 62 h 323"/>
                <a:gd name="T2" fmla="*/ 239 w 485"/>
                <a:gd name="T3" fmla="*/ 60 h 323"/>
                <a:gd name="T4" fmla="*/ 217 w 485"/>
                <a:gd name="T5" fmla="*/ 65 h 323"/>
                <a:gd name="T6" fmla="*/ 184 w 485"/>
                <a:gd name="T7" fmla="*/ 70 h 323"/>
                <a:gd name="T8" fmla="*/ 178 w 485"/>
                <a:gd name="T9" fmla="*/ 57 h 323"/>
                <a:gd name="T10" fmla="*/ 180 w 485"/>
                <a:gd name="T11" fmla="*/ 28 h 323"/>
                <a:gd name="T12" fmla="*/ 167 w 485"/>
                <a:gd name="T13" fmla="*/ 19 h 323"/>
                <a:gd name="T14" fmla="*/ 160 w 485"/>
                <a:gd name="T15" fmla="*/ 3 h 323"/>
                <a:gd name="T16" fmla="*/ 138 w 485"/>
                <a:gd name="T17" fmla="*/ 0 h 323"/>
                <a:gd name="T18" fmla="*/ 110 w 485"/>
                <a:gd name="T19" fmla="*/ 0 h 323"/>
                <a:gd name="T20" fmla="*/ 90 w 485"/>
                <a:gd name="T21" fmla="*/ 3 h 323"/>
                <a:gd name="T22" fmla="*/ 68 w 485"/>
                <a:gd name="T23" fmla="*/ 3 h 323"/>
                <a:gd name="T24" fmla="*/ 49 w 485"/>
                <a:gd name="T25" fmla="*/ 16 h 323"/>
                <a:gd name="T26" fmla="*/ 32 w 485"/>
                <a:gd name="T27" fmla="*/ 31 h 323"/>
                <a:gd name="T28" fmla="*/ 18 w 485"/>
                <a:gd name="T29" fmla="*/ 46 h 323"/>
                <a:gd name="T30" fmla="*/ 6 w 485"/>
                <a:gd name="T31" fmla="*/ 73 h 323"/>
                <a:gd name="T32" fmla="*/ 0 w 485"/>
                <a:gd name="T33" fmla="*/ 95 h 323"/>
                <a:gd name="T34" fmla="*/ 27 w 485"/>
                <a:gd name="T35" fmla="*/ 127 h 323"/>
                <a:gd name="T36" fmla="*/ 58 w 485"/>
                <a:gd name="T37" fmla="*/ 132 h 323"/>
                <a:gd name="T38" fmla="*/ 55 w 485"/>
                <a:gd name="T39" fmla="*/ 147 h 323"/>
                <a:gd name="T40" fmla="*/ 61 w 485"/>
                <a:gd name="T41" fmla="*/ 152 h 323"/>
                <a:gd name="T42" fmla="*/ 32 w 485"/>
                <a:gd name="T43" fmla="*/ 168 h 323"/>
                <a:gd name="T44" fmla="*/ 17 w 485"/>
                <a:gd name="T45" fmla="*/ 201 h 323"/>
                <a:gd name="T46" fmla="*/ 27 w 485"/>
                <a:gd name="T47" fmla="*/ 227 h 323"/>
                <a:gd name="T48" fmla="*/ 40 w 485"/>
                <a:gd name="T49" fmla="*/ 237 h 323"/>
                <a:gd name="T50" fmla="*/ 55 w 485"/>
                <a:gd name="T51" fmla="*/ 227 h 323"/>
                <a:gd name="T52" fmla="*/ 55 w 485"/>
                <a:gd name="T53" fmla="*/ 250 h 323"/>
                <a:gd name="T54" fmla="*/ 63 w 485"/>
                <a:gd name="T55" fmla="*/ 250 h 323"/>
                <a:gd name="T56" fmla="*/ 74 w 485"/>
                <a:gd name="T57" fmla="*/ 271 h 323"/>
                <a:gd name="T58" fmla="*/ 68 w 485"/>
                <a:gd name="T59" fmla="*/ 317 h 323"/>
                <a:gd name="T60" fmla="*/ 90 w 485"/>
                <a:gd name="T61" fmla="*/ 322 h 323"/>
                <a:gd name="T62" fmla="*/ 110 w 485"/>
                <a:gd name="T63" fmla="*/ 322 h 323"/>
                <a:gd name="T64" fmla="*/ 132 w 485"/>
                <a:gd name="T65" fmla="*/ 314 h 323"/>
                <a:gd name="T66" fmla="*/ 154 w 485"/>
                <a:gd name="T67" fmla="*/ 304 h 323"/>
                <a:gd name="T68" fmla="*/ 167 w 485"/>
                <a:gd name="T69" fmla="*/ 294 h 323"/>
                <a:gd name="T70" fmla="*/ 204 w 485"/>
                <a:gd name="T71" fmla="*/ 276 h 323"/>
                <a:gd name="T72" fmla="*/ 235 w 485"/>
                <a:gd name="T73" fmla="*/ 265 h 323"/>
                <a:gd name="T74" fmla="*/ 256 w 485"/>
                <a:gd name="T75" fmla="*/ 252 h 323"/>
                <a:gd name="T76" fmla="*/ 280 w 485"/>
                <a:gd name="T77" fmla="*/ 230 h 323"/>
                <a:gd name="T78" fmla="*/ 299 w 485"/>
                <a:gd name="T79" fmla="*/ 211 h 323"/>
                <a:gd name="T80" fmla="*/ 346 w 485"/>
                <a:gd name="T81" fmla="*/ 198 h 323"/>
                <a:gd name="T82" fmla="*/ 382 w 485"/>
                <a:gd name="T83" fmla="*/ 134 h 323"/>
                <a:gd name="T84" fmla="*/ 355 w 485"/>
                <a:gd name="T85" fmla="*/ 132 h 323"/>
                <a:gd name="T86" fmla="*/ 348 w 485"/>
                <a:gd name="T87" fmla="*/ 114 h 323"/>
                <a:gd name="T88" fmla="*/ 325 w 485"/>
                <a:gd name="T89" fmla="*/ 103 h 323"/>
                <a:gd name="T90" fmla="*/ 313 w 485"/>
                <a:gd name="T91" fmla="*/ 103 h 323"/>
                <a:gd name="T92" fmla="*/ 299 w 485"/>
                <a:gd name="T93" fmla="*/ 127 h 323"/>
                <a:gd name="T94" fmla="*/ 299 w 485"/>
                <a:gd name="T95" fmla="*/ 119 h 323"/>
                <a:gd name="T96" fmla="*/ 274 w 485"/>
                <a:gd name="T97" fmla="*/ 121 h 323"/>
                <a:gd name="T98" fmla="*/ 283 w 485"/>
                <a:gd name="T99" fmla="*/ 116 h 323"/>
                <a:gd name="T100" fmla="*/ 274 w 485"/>
                <a:gd name="T101" fmla="*/ 101 h 323"/>
                <a:gd name="T102" fmla="*/ 291 w 485"/>
                <a:gd name="T103" fmla="*/ 70 h 323"/>
                <a:gd name="T104" fmla="*/ 273 w 485"/>
                <a:gd name="T105" fmla="*/ 34 h 323"/>
                <a:gd name="T106" fmla="*/ 256 w 485"/>
                <a:gd name="T107" fmla="*/ 62 h 3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85" h="323">
                  <a:moveTo>
                    <a:pt x="324" y="62"/>
                  </a:moveTo>
                  <a:lnTo>
                    <a:pt x="303" y="60"/>
                  </a:lnTo>
                  <a:lnTo>
                    <a:pt x="275" y="65"/>
                  </a:lnTo>
                  <a:lnTo>
                    <a:pt x="233" y="70"/>
                  </a:lnTo>
                  <a:lnTo>
                    <a:pt x="225" y="57"/>
                  </a:lnTo>
                  <a:lnTo>
                    <a:pt x="228" y="28"/>
                  </a:lnTo>
                  <a:lnTo>
                    <a:pt x="212" y="19"/>
                  </a:lnTo>
                  <a:lnTo>
                    <a:pt x="202" y="3"/>
                  </a:lnTo>
                  <a:lnTo>
                    <a:pt x="174" y="0"/>
                  </a:lnTo>
                  <a:lnTo>
                    <a:pt x="140" y="0"/>
                  </a:lnTo>
                  <a:lnTo>
                    <a:pt x="114" y="3"/>
                  </a:lnTo>
                  <a:lnTo>
                    <a:pt x="85" y="3"/>
                  </a:lnTo>
                  <a:lnTo>
                    <a:pt x="62" y="16"/>
                  </a:lnTo>
                  <a:lnTo>
                    <a:pt x="41" y="31"/>
                  </a:lnTo>
                  <a:lnTo>
                    <a:pt x="23" y="46"/>
                  </a:lnTo>
                  <a:lnTo>
                    <a:pt x="8" y="73"/>
                  </a:lnTo>
                  <a:lnTo>
                    <a:pt x="0" y="95"/>
                  </a:lnTo>
                  <a:lnTo>
                    <a:pt x="34" y="127"/>
                  </a:lnTo>
                  <a:lnTo>
                    <a:pt x="73" y="132"/>
                  </a:lnTo>
                  <a:lnTo>
                    <a:pt x="70" y="147"/>
                  </a:lnTo>
                  <a:lnTo>
                    <a:pt x="78" y="152"/>
                  </a:lnTo>
                  <a:lnTo>
                    <a:pt x="41" y="168"/>
                  </a:lnTo>
                  <a:lnTo>
                    <a:pt x="21" y="201"/>
                  </a:lnTo>
                  <a:lnTo>
                    <a:pt x="34" y="227"/>
                  </a:lnTo>
                  <a:lnTo>
                    <a:pt x="51" y="237"/>
                  </a:lnTo>
                  <a:lnTo>
                    <a:pt x="70" y="227"/>
                  </a:lnTo>
                  <a:lnTo>
                    <a:pt x="70" y="250"/>
                  </a:lnTo>
                  <a:lnTo>
                    <a:pt x="80" y="250"/>
                  </a:lnTo>
                  <a:lnTo>
                    <a:pt x="93" y="271"/>
                  </a:lnTo>
                  <a:lnTo>
                    <a:pt x="85" y="317"/>
                  </a:lnTo>
                  <a:lnTo>
                    <a:pt x="114" y="322"/>
                  </a:lnTo>
                  <a:lnTo>
                    <a:pt x="140" y="322"/>
                  </a:lnTo>
                  <a:lnTo>
                    <a:pt x="168" y="314"/>
                  </a:lnTo>
                  <a:lnTo>
                    <a:pt x="195" y="304"/>
                  </a:lnTo>
                  <a:lnTo>
                    <a:pt x="212" y="294"/>
                  </a:lnTo>
                  <a:lnTo>
                    <a:pt x="259" y="276"/>
                  </a:lnTo>
                  <a:lnTo>
                    <a:pt x="298" y="265"/>
                  </a:lnTo>
                  <a:lnTo>
                    <a:pt x="324" y="252"/>
                  </a:lnTo>
                  <a:lnTo>
                    <a:pt x="355" y="230"/>
                  </a:lnTo>
                  <a:lnTo>
                    <a:pt x="378" y="211"/>
                  </a:lnTo>
                  <a:lnTo>
                    <a:pt x="438" y="198"/>
                  </a:lnTo>
                  <a:lnTo>
                    <a:pt x="484" y="134"/>
                  </a:lnTo>
                  <a:lnTo>
                    <a:pt x="450" y="132"/>
                  </a:lnTo>
                  <a:lnTo>
                    <a:pt x="441" y="114"/>
                  </a:lnTo>
                  <a:lnTo>
                    <a:pt x="412" y="103"/>
                  </a:lnTo>
                  <a:lnTo>
                    <a:pt x="396" y="103"/>
                  </a:lnTo>
                  <a:lnTo>
                    <a:pt x="378" y="127"/>
                  </a:lnTo>
                  <a:lnTo>
                    <a:pt x="378" y="119"/>
                  </a:lnTo>
                  <a:lnTo>
                    <a:pt x="347" y="121"/>
                  </a:lnTo>
                  <a:lnTo>
                    <a:pt x="358" y="116"/>
                  </a:lnTo>
                  <a:lnTo>
                    <a:pt x="347" y="101"/>
                  </a:lnTo>
                  <a:lnTo>
                    <a:pt x="368" y="70"/>
                  </a:lnTo>
                  <a:lnTo>
                    <a:pt x="345" y="34"/>
                  </a:lnTo>
                  <a:lnTo>
                    <a:pt x="324" y="6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95" name="Freeform 559"/>
            <p:cNvSpPr>
              <a:spLocks/>
            </p:cNvSpPr>
            <p:nvPr/>
          </p:nvSpPr>
          <p:spPr bwMode="auto">
            <a:xfrm>
              <a:off x="1554" y="2746"/>
              <a:ext cx="436" cy="329"/>
            </a:xfrm>
            <a:custGeom>
              <a:avLst/>
              <a:gdLst>
                <a:gd name="T0" fmla="*/ 258 w 491"/>
                <a:gd name="T1" fmla="*/ 63 h 329"/>
                <a:gd name="T2" fmla="*/ 242 w 491"/>
                <a:gd name="T3" fmla="*/ 61 h 329"/>
                <a:gd name="T4" fmla="*/ 219 w 491"/>
                <a:gd name="T5" fmla="*/ 66 h 329"/>
                <a:gd name="T6" fmla="*/ 186 w 491"/>
                <a:gd name="T7" fmla="*/ 71 h 329"/>
                <a:gd name="T8" fmla="*/ 179 w 491"/>
                <a:gd name="T9" fmla="*/ 58 h 329"/>
                <a:gd name="T10" fmla="*/ 182 w 491"/>
                <a:gd name="T11" fmla="*/ 29 h 329"/>
                <a:gd name="T12" fmla="*/ 170 w 491"/>
                <a:gd name="T13" fmla="*/ 19 h 329"/>
                <a:gd name="T14" fmla="*/ 161 w 491"/>
                <a:gd name="T15" fmla="*/ 3 h 329"/>
                <a:gd name="T16" fmla="*/ 139 w 491"/>
                <a:gd name="T17" fmla="*/ 0 h 329"/>
                <a:gd name="T18" fmla="*/ 112 w 491"/>
                <a:gd name="T19" fmla="*/ 0 h 329"/>
                <a:gd name="T20" fmla="*/ 91 w 491"/>
                <a:gd name="T21" fmla="*/ 3 h 329"/>
                <a:gd name="T22" fmla="*/ 67 w 491"/>
                <a:gd name="T23" fmla="*/ 3 h 329"/>
                <a:gd name="T24" fmla="*/ 50 w 491"/>
                <a:gd name="T25" fmla="*/ 16 h 329"/>
                <a:gd name="T26" fmla="*/ 33 w 491"/>
                <a:gd name="T27" fmla="*/ 32 h 329"/>
                <a:gd name="T28" fmla="*/ 18 w 491"/>
                <a:gd name="T29" fmla="*/ 47 h 329"/>
                <a:gd name="T30" fmla="*/ 6 w 491"/>
                <a:gd name="T31" fmla="*/ 74 h 329"/>
                <a:gd name="T32" fmla="*/ 0 w 491"/>
                <a:gd name="T33" fmla="*/ 97 h 329"/>
                <a:gd name="T34" fmla="*/ 27 w 491"/>
                <a:gd name="T35" fmla="*/ 129 h 329"/>
                <a:gd name="T36" fmla="*/ 59 w 491"/>
                <a:gd name="T37" fmla="*/ 134 h 329"/>
                <a:gd name="T38" fmla="*/ 56 w 491"/>
                <a:gd name="T39" fmla="*/ 150 h 329"/>
                <a:gd name="T40" fmla="*/ 62 w 491"/>
                <a:gd name="T41" fmla="*/ 155 h 329"/>
                <a:gd name="T42" fmla="*/ 33 w 491"/>
                <a:gd name="T43" fmla="*/ 171 h 329"/>
                <a:gd name="T44" fmla="*/ 17 w 491"/>
                <a:gd name="T45" fmla="*/ 205 h 329"/>
                <a:gd name="T46" fmla="*/ 27 w 491"/>
                <a:gd name="T47" fmla="*/ 231 h 329"/>
                <a:gd name="T48" fmla="*/ 41 w 491"/>
                <a:gd name="T49" fmla="*/ 241 h 329"/>
                <a:gd name="T50" fmla="*/ 56 w 491"/>
                <a:gd name="T51" fmla="*/ 231 h 329"/>
                <a:gd name="T52" fmla="*/ 56 w 491"/>
                <a:gd name="T53" fmla="*/ 255 h 329"/>
                <a:gd name="T54" fmla="*/ 64 w 491"/>
                <a:gd name="T55" fmla="*/ 255 h 329"/>
                <a:gd name="T56" fmla="*/ 74 w 491"/>
                <a:gd name="T57" fmla="*/ 276 h 329"/>
                <a:gd name="T58" fmla="*/ 67 w 491"/>
                <a:gd name="T59" fmla="*/ 323 h 329"/>
                <a:gd name="T60" fmla="*/ 91 w 491"/>
                <a:gd name="T61" fmla="*/ 328 h 329"/>
                <a:gd name="T62" fmla="*/ 112 w 491"/>
                <a:gd name="T63" fmla="*/ 328 h 329"/>
                <a:gd name="T64" fmla="*/ 134 w 491"/>
                <a:gd name="T65" fmla="*/ 320 h 329"/>
                <a:gd name="T66" fmla="*/ 155 w 491"/>
                <a:gd name="T67" fmla="*/ 310 h 329"/>
                <a:gd name="T68" fmla="*/ 170 w 491"/>
                <a:gd name="T69" fmla="*/ 299 h 329"/>
                <a:gd name="T70" fmla="*/ 207 w 491"/>
                <a:gd name="T71" fmla="*/ 281 h 329"/>
                <a:gd name="T72" fmla="*/ 238 w 491"/>
                <a:gd name="T73" fmla="*/ 270 h 329"/>
                <a:gd name="T74" fmla="*/ 258 w 491"/>
                <a:gd name="T75" fmla="*/ 257 h 329"/>
                <a:gd name="T76" fmla="*/ 283 w 491"/>
                <a:gd name="T77" fmla="*/ 234 h 329"/>
                <a:gd name="T78" fmla="*/ 302 w 491"/>
                <a:gd name="T79" fmla="*/ 215 h 329"/>
                <a:gd name="T80" fmla="*/ 349 w 491"/>
                <a:gd name="T81" fmla="*/ 202 h 329"/>
                <a:gd name="T82" fmla="*/ 386 w 491"/>
                <a:gd name="T83" fmla="*/ 137 h 329"/>
                <a:gd name="T84" fmla="*/ 360 w 491"/>
                <a:gd name="T85" fmla="*/ 134 h 329"/>
                <a:gd name="T86" fmla="*/ 352 w 491"/>
                <a:gd name="T87" fmla="*/ 116 h 329"/>
                <a:gd name="T88" fmla="*/ 329 w 491"/>
                <a:gd name="T89" fmla="*/ 105 h 329"/>
                <a:gd name="T90" fmla="*/ 316 w 491"/>
                <a:gd name="T91" fmla="*/ 105 h 329"/>
                <a:gd name="T92" fmla="*/ 302 w 491"/>
                <a:gd name="T93" fmla="*/ 129 h 329"/>
                <a:gd name="T94" fmla="*/ 302 w 491"/>
                <a:gd name="T95" fmla="*/ 121 h 329"/>
                <a:gd name="T96" fmla="*/ 277 w 491"/>
                <a:gd name="T97" fmla="*/ 123 h 329"/>
                <a:gd name="T98" fmla="*/ 285 w 491"/>
                <a:gd name="T99" fmla="*/ 118 h 329"/>
                <a:gd name="T100" fmla="*/ 277 w 491"/>
                <a:gd name="T101" fmla="*/ 103 h 329"/>
                <a:gd name="T102" fmla="*/ 294 w 491"/>
                <a:gd name="T103" fmla="*/ 71 h 329"/>
                <a:gd name="T104" fmla="*/ 275 w 491"/>
                <a:gd name="T105" fmla="*/ 35 h 329"/>
                <a:gd name="T106" fmla="*/ 258 w 491"/>
                <a:gd name="T107" fmla="*/ 63 h 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329">
                  <a:moveTo>
                    <a:pt x="328" y="63"/>
                  </a:moveTo>
                  <a:lnTo>
                    <a:pt x="307" y="61"/>
                  </a:lnTo>
                  <a:lnTo>
                    <a:pt x="278" y="66"/>
                  </a:lnTo>
                  <a:lnTo>
                    <a:pt x="236" y="71"/>
                  </a:lnTo>
                  <a:lnTo>
                    <a:pt x="228" y="58"/>
                  </a:lnTo>
                  <a:lnTo>
                    <a:pt x="231" y="29"/>
                  </a:lnTo>
                  <a:lnTo>
                    <a:pt x="215" y="19"/>
                  </a:lnTo>
                  <a:lnTo>
                    <a:pt x="204" y="3"/>
                  </a:lnTo>
                  <a:lnTo>
                    <a:pt x="176" y="0"/>
                  </a:lnTo>
                  <a:lnTo>
                    <a:pt x="142" y="0"/>
                  </a:lnTo>
                  <a:lnTo>
                    <a:pt x="115" y="3"/>
                  </a:lnTo>
                  <a:lnTo>
                    <a:pt x="86" y="3"/>
                  </a:lnTo>
                  <a:lnTo>
                    <a:pt x="63" y="16"/>
                  </a:lnTo>
                  <a:lnTo>
                    <a:pt x="42" y="32"/>
                  </a:lnTo>
                  <a:lnTo>
                    <a:pt x="23" y="47"/>
                  </a:lnTo>
                  <a:lnTo>
                    <a:pt x="8" y="74"/>
                  </a:lnTo>
                  <a:lnTo>
                    <a:pt x="0" y="97"/>
                  </a:lnTo>
                  <a:lnTo>
                    <a:pt x="34" y="129"/>
                  </a:lnTo>
                  <a:lnTo>
                    <a:pt x="74" y="134"/>
                  </a:lnTo>
                  <a:lnTo>
                    <a:pt x="71" y="150"/>
                  </a:lnTo>
                  <a:lnTo>
                    <a:pt x="79" y="155"/>
                  </a:lnTo>
                  <a:lnTo>
                    <a:pt x="42" y="171"/>
                  </a:lnTo>
                  <a:lnTo>
                    <a:pt x="21" y="205"/>
                  </a:lnTo>
                  <a:lnTo>
                    <a:pt x="34" y="231"/>
                  </a:lnTo>
                  <a:lnTo>
                    <a:pt x="52" y="241"/>
                  </a:lnTo>
                  <a:lnTo>
                    <a:pt x="71" y="231"/>
                  </a:lnTo>
                  <a:lnTo>
                    <a:pt x="71" y="255"/>
                  </a:lnTo>
                  <a:lnTo>
                    <a:pt x="81" y="255"/>
                  </a:lnTo>
                  <a:lnTo>
                    <a:pt x="94" y="276"/>
                  </a:lnTo>
                  <a:lnTo>
                    <a:pt x="86" y="323"/>
                  </a:lnTo>
                  <a:lnTo>
                    <a:pt x="115" y="328"/>
                  </a:lnTo>
                  <a:lnTo>
                    <a:pt x="142" y="328"/>
                  </a:lnTo>
                  <a:lnTo>
                    <a:pt x="170" y="320"/>
                  </a:lnTo>
                  <a:lnTo>
                    <a:pt x="197" y="310"/>
                  </a:lnTo>
                  <a:lnTo>
                    <a:pt x="215" y="299"/>
                  </a:lnTo>
                  <a:lnTo>
                    <a:pt x="262" y="281"/>
                  </a:lnTo>
                  <a:lnTo>
                    <a:pt x="302" y="270"/>
                  </a:lnTo>
                  <a:lnTo>
                    <a:pt x="328" y="257"/>
                  </a:lnTo>
                  <a:lnTo>
                    <a:pt x="359" y="234"/>
                  </a:lnTo>
                  <a:lnTo>
                    <a:pt x="383" y="215"/>
                  </a:lnTo>
                  <a:lnTo>
                    <a:pt x="443" y="202"/>
                  </a:lnTo>
                  <a:lnTo>
                    <a:pt x="490" y="137"/>
                  </a:lnTo>
                  <a:lnTo>
                    <a:pt x="456" y="134"/>
                  </a:lnTo>
                  <a:lnTo>
                    <a:pt x="446" y="116"/>
                  </a:lnTo>
                  <a:lnTo>
                    <a:pt x="417" y="105"/>
                  </a:lnTo>
                  <a:lnTo>
                    <a:pt x="401" y="105"/>
                  </a:lnTo>
                  <a:lnTo>
                    <a:pt x="383" y="129"/>
                  </a:lnTo>
                  <a:lnTo>
                    <a:pt x="383" y="121"/>
                  </a:lnTo>
                  <a:lnTo>
                    <a:pt x="351" y="123"/>
                  </a:lnTo>
                  <a:lnTo>
                    <a:pt x="362" y="118"/>
                  </a:lnTo>
                  <a:lnTo>
                    <a:pt x="351" y="103"/>
                  </a:lnTo>
                  <a:lnTo>
                    <a:pt x="373" y="71"/>
                  </a:lnTo>
                  <a:lnTo>
                    <a:pt x="349" y="35"/>
                  </a:lnTo>
                  <a:lnTo>
                    <a:pt x="328" y="6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96" name="Freeform 560"/>
            <p:cNvSpPr>
              <a:spLocks/>
            </p:cNvSpPr>
            <p:nvPr/>
          </p:nvSpPr>
          <p:spPr bwMode="auto">
            <a:xfrm>
              <a:off x="925" y="1661"/>
              <a:ext cx="67" cy="37"/>
            </a:xfrm>
            <a:custGeom>
              <a:avLst/>
              <a:gdLst>
                <a:gd name="T0" fmla="*/ 49 w 76"/>
                <a:gd name="T1" fmla="*/ 11 h 37"/>
                <a:gd name="T2" fmla="*/ 43 w 76"/>
                <a:gd name="T3" fmla="*/ 0 h 37"/>
                <a:gd name="T4" fmla="*/ 23 w 76"/>
                <a:gd name="T5" fmla="*/ 5 h 37"/>
                <a:gd name="T6" fmla="*/ 4 w 76"/>
                <a:gd name="T7" fmla="*/ 0 h 37"/>
                <a:gd name="T8" fmla="*/ 0 w 76"/>
                <a:gd name="T9" fmla="*/ 7 h 37"/>
                <a:gd name="T10" fmla="*/ 26 w 76"/>
                <a:gd name="T11" fmla="*/ 9 h 37"/>
                <a:gd name="T12" fmla="*/ 28 w 76"/>
                <a:gd name="T13" fmla="*/ 15 h 37"/>
                <a:gd name="T14" fmla="*/ 19 w 76"/>
                <a:gd name="T15" fmla="*/ 14 h 37"/>
                <a:gd name="T16" fmla="*/ 19 w 76"/>
                <a:gd name="T17" fmla="*/ 18 h 37"/>
                <a:gd name="T18" fmla="*/ 11 w 76"/>
                <a:gd name="T19" fmla="*/ 22 h 37"/>
                <a:gd name="T20" fmla="*/ 4 w 76"/>
                <a:gd name="T21" fmla="*/ 22 h 37"/>
                <a:gd name="T22" fmla="*/ 15 w 76"/>
                <a:gd name="T23" fmla="*/ 32 h 37"/>
                <a:gd name="T24" fmla="*/ 28 w 76"/>
                <a:gd name="T25" fmla="*/ 25 h 37"/>
                <a:gd name="T26" fmla="*/ 30 w 76"/>
                <a:gd name="T27" fmla="*/ 29 h 37"/>
                <a:gd name="T28" fmla="*/ 17 w 76"/>
                <a:gd name="T29" fmla="*/ 36 h 37"/>
                <a:gd name="T30" fmla="*/ 34 w 76"/>
                <a:gd name="T31" fmla="*/ 32 h 37"/>
                <a:gd name="T32" fmla="*/ 36 w 76"/>
                <a:gd name="T33" fmla="*/ 27 h 37"/>
                <a:gd name="T34" fmla="*/ 40 w 76"/>
                <a:gd name="T35" fmla="*/ 27 h 37"/>
                <a:gd name="T36" fmla="*/ 40 w 76"/>
                <a:gd name="T37" fmla="*/ 29 h 37"/>
                <a:gd name="T38" fmla="*/ 45 w 76"/>
                <a:gd name="T39" fmla="*/ 33 h 37"/>
                <a:gd name="T40" fmla="*/ 56 w 76"/>
                <a:gd name="T41" fmla="*/ 22 h 37"/>
                <a:gd name="T42" fmla="*/ 58 w 76"/>
                <a:gd name="T43" fmla="*/ 18 h 37"/>
                <a:gd name="T44" fmla="*/ 51 w 76"/>
                <a:gd name="T45" fmla="*/ 20 h 37"/>
                <a:gd name="T46" fmla="*/ 37 w 76"/>
                <a:gd name="T47" fmla="*/ 14 h 37"/>
                <a:gd name="T48" fmla="*/ 49 w 76"/>
                <a:gd name="T49" fmla="*/ 11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6" h="37">
                  <a:moveTo>
                    <a:pt x="63" y="11"/>
                  </a:moveTo>
                  <a:lnTo>
                    <a:pt x="56" y="0"/>
                  </a:lnTo>
                  <a:lnTo>
                    <a:pt x="29" y="5"/>
                  </a:lnTo>
                  <a:lnTo>
                    <a:pt x="6" y="0"/>
                  </a:lnTo>
                  <a:lnTo>
                    <a:pt x="0" y="7"/>
                  </a:lnTo>
                  <a:lnTo>
                    <a:pt x="33" y="9"/>
                  </a:lnTo>
                  <a:lnTo>
                    <a:pt x="36" y="15"/>
                  </a:lnTo>
                  <a:lnTo>
                    <a:pt x="24" y="14"/>
                  </a:lnTo>
                  <a:lnTo>
                    <a:pt x="24" y="18"/>
                  </a:lnTo>
                  <a:lnTo>
                    <a:pt x="15" y="22"/>
                  </a:lnTo>
                  <a:lnTo>
                    <a:pt x="6" y="22"/>
                  </a:lnTo>
                  <a:lnTo>
                    <a:pt x="19" y="32"/>
                  </a:lnTo>
                  <a:lnTo>
                    <a:pt x="36" y="25"/>
                  </a:lnTo>
                  <a:lnTo>
                    <a:pt x="39" y="29"/>
                  </a:lnTo>
                  <a:lnTo>
                    <a:pt x="22" y="36"/>
                  </a:lnTo>
                  <a:lnTo>
                    <a:pt x="44" y="32"/>
                  </a:lnTo>
                  <a:lnTo>
                    <a:pt x="46" y="27"/>
                  </a:lnTo>
                  <a:lnTo>
                    <a:pt x="51" y="27"/>
                  </a:lnTo>
                  <a:lnTo>
                    <a:pt x="51" y="29"/>
                  </a:lnTo>
                  <a:lnTo>
                    <a:pt x="58" y="33"/>
                  </a:lnTo>
                  <a:lnTo>
                    <a:pt x="72" y="22"/>
                  </a:lnTo>
                  <a:lnTo>
                    <a:pt x="75" y="18"/>
                  </a:lnTo>
                  <a:lnTo>
                    <a:pt x="66" y="20"/>
                  </a:lnTo>
                  <a:lnTo>
                    <a:pt x="48" y="14"/>
                  </a:lnTo>
                  <a:lnTo>
                    <a:pt x="63" y="11"/>
                  </a:lnTo>
                </a:path>
              </a:pathLst>
            </a:custGeom>
            <a:solidFill>
              <a:srgbClr val="0000C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97" name="Freeform 561"/>
            <p:cNvSpPr>
              <a:spLocks/>
            </p:cNvSpPr>
            <p:nvPr/>
          </p:nvSpPr>
          <p:spPr bwMode="auto">
            <a:xfrm>
              <a:off x="925" y="1661"/>
              <a:ext cx="72" cy="43"/>
            </a:xfrm>
            <a:custGeom>
              <a:avLst/>
              <a:gdLst>
                <a:gd name="T0" fmla="*/ 53 w 82"/>
                <a:gd name="T1" fmla="*/ 13 h 43"/>
                <a:gd name="T2" fmla="*/ 47 w 82"/>
                <a:gd name="T3" fmla="*/ 0 h 43"/>
                <a:gd name="T4" fmla="*/ 24 w 82"/>
                <a:gd name="T5" fmla="*/ 6 h 43"/>
                <a:gd name="T6" fmla="*/ 5 w 82"/>
                <a:gd name="T7" fmla="*/ 0 h 43"/>
                <a:gd name="T8" fmla="*/ 0 w 82"/>
                <a:gd name="T9" fmla="*/ 8 h 43"/>
                <a:gd name="T10" fmla="*/ 28 w 82"/>
                <a:gd name="T11" fmla="*/ 11 h 43"/>
                <a:gd name="T12" fmla="*/ 30 w 82"/>
                <a:gd name="T13" fmla="*/ 18 h 43"/>
                <a:gd name="T14" fmla="*/ 20 w 82"/>
                <a:gd name="T15" fmla="*/ 16 h 43"/>
                <a:gd name="T16" fmla="*/ 20 w 82"/>
                <a:gd name="T17" fmla="*/ 21 h 43"/>
                <a:gd name="T18" fmla="*/ 12 w 82"/>
                <a:gd name="T19" fmla="*/ 26 h 43"/>
                <a:gd name="T20" fmla="*/ 5 w 82"/>
                <a:gd name="T21" fmla="*/ 26 h 43"/>
                <a:gd name="T22" fmla="*/ 16 w 82"/>
                <a:gd name="T23" fmla="*/ 37 h 43"/>
                <a:gd name="T24" fmla="*/ 30 w 82"/>
                <a:gd name="T25" fmla="*/ 29 h 43"/>
                <a:gd name="T26" fmla="*/ 32 w 82"/>
                <a:gd name="T27" fmla="*/ 34 h 43"/>
                <a:gd name="T28" fmla="*/ 18 w 82"/>
                <a:gd name="T29" fmla="*/ 42 h 43"/>
                <a:gd name="T30" fmla="*/ 36 w 82"/>
                <a:gd name="T31" fmla="*/ 37 h 43"/>
                <a:gd name="T32" fmla="*/ 39 w 82"/>
                <a:gd name="T33" fmla="*/ 31 h 43"/>
                <a:gd name="T34" fmla="*/ 42 w 82"/>
                <a:gd name="T35" fmla="*/ 31 h 43"/>
                <a:gd name="T36" fmla="*/ 42 w 82"/>
                <a:gd name="T37" fmla="*/ 34 h 43"/>
                <a:gd name="T38" fmla="*/ 48 w 82"/>
                <a:gd name="T39" fmla="*/ 39 h 43"/>
                <a:gd name="T40" fmla="*/ 60 w 82"/>
                <a:gd name="T41" fmla="*/ 26 h 43"/>
                <a:gd name="T42" fmla="*/ 62 w 82"/>
                <a:gd name="T43" fmla="*/ 21 h 43"/>
                <a:gd name="T44" fmla="*/ 54 w 82"/>
                <a:gd name="T45" fmla="*/ 23 h 43"/>
                <a:gd name="T46" fmla="*/ 40 w 82"/>
                <a:gd name="T47" fmla="*/ 16 h 43"/>
                <a:gd name="T48" fmla="*/ 53 w 82"/>
                <a:gd name="T49" fmla="*/ 1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2" h="43">
                  <a:moveTo>
                    <a:pt x="68" y="13"/>
                  </a:moveTo>
                  <a:lnTo>
                    <a:pt x="60" y="0"/>
                  </a:lnTo>
                  <a:lnTo>
                    <a:pt x="31" y="6"/>
                  </a:lnTo>
                  <a:lnTo>
                    <a:pt x="7" y="0"/>
                  </a:lnTo>
                  <a:lnTo>
                    <a:pt x="0" y="8"/>
                  </a:lnTo>
                  <a:lnTo>
                    <a:pt x="36" y="11"/>
                  </a:lnTo>
                  <a:lnTo>
                    <a:pt x="39" y="18"/>
                  </a:lnTo>
                  <a:lnTo>
                    <a:pt x="26" y="16"/>
                  </a:lnTo>
                  <a:lnTo>
                    <a:pt x="26" y="21"/>
                  </a:lnTo>
                  <a:lnTo>
                    <a:pt x="16" y="26"/>
                  </a:lnTo>
                  <a:lnTo>
                    <a:pt x="7" y="26"/>
                  </a:lnTo>
                  <a:lnTo>
                    <a:pt x="21" y="37"/>
                  </a:lnTo>
                  <a:lnTo>
                    <a:pt x="39" y="29"/>
                  </a:lnTo>
                  <a:lnTo>
                    <a:pt x="42" y="34"/>
                  </a:lnTo>
                  <a:lnTo>
                    <a:pt x="24" y="42"/>
                  </a:lnTo>
                  <a:lnTo>
                    <a:pt x="47" y="37"/>
                  </a:lnTo>
                  <a:lnTo>
                    <a:pt x="50" y="31"/>
                  </a:lnTo>
                  <a:lnTo>
                    <a:pt x="55" y="31"/>
                  </a:lnTo>
                  <a:lnTo>
                    <a:pt x="55" y="34"/>
                  </a:lnTo>
                  <a:lnTo>
                    <a:pt x="63" y="39"/>
                  </a:lnTo>
                  <a:lnTo>
                    <a:pt x="78" y="26"/>
                  </a:lnTo>
                  <a:lnTo>
                    <a:pt x="81" y="21"/>
                  </a:lnTo>
                  <a:lnTo>
                    <a:pt x="71" y="23"/>
                  </a:lnTo>
                  <a:lnTo>
                    <a:pt x="52" y="16"/>
                  </a:lnTo>
                  <a:lnTo>
                    <a:pt x="68" y="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98" name="Freeform 562"/>
            <p:cNvSpPr>
              <a:spLocks/>
            </p:cNvSpPr>
            <p:nvPr/>
          </p:nvSpPr>
          <p:spPr bwMode="auto">
            <a:xfrm>
              <a:off x="966" y="1766"/>
              <a:ext cx="105" cy="48"/>
            </a:xfrm>
            <a:custGeom>
              <a:avLst/>
              <a:gdLst>
                <a:gd name="T0" fmla="*/ 0 w 118"/>
                <a:gd name="T1" fmla="*/ 21 h 48"/>
                <a:gd name="T2" fmla="*/ 8 w 118"/>
                <a:gd name="T3" fmla="*/ 35 h 48"/>
                <a:gd name="T4" fmla="*/ 32 w 118"/>
                <a:gd name="T5" fmla="*/ 47 h 48"/>
                <a:gd name="T6" fmla="*/ 81 w 118"/>
                <a:gd name="T7" fmla="*/ 27 h 48"/>
                <a:gd name="T8" fmla="*/ 83 w 118"/>
                <a:gd name="T9" fmla="*/ 19 h 48"/>
                <a:gd name="T10" fmla="*/ 89 w 118"/>
                <a:gd name="T11" fmla="*/ 23 h 48"/>
                <a:gd name="T12" fmla="*/ 93 w 118"/>
                <a:gd name="T13" fmla="*/ 21 h 48"/>
                <a:gd name="T14" fmla="*/ 79 w 118"/>
                <a:gd name="T15" fmla="*/ 14 h 48"/>
                <a:gd name="T16" fmla="*/ 49 w 118"/>
                <a:gd name="T17" fmla="*/ 27 h 48"/>
                <a:gd name="T18" fmla="*/ 44 w 118"/>
                <a:gd name="T19" fmla="*/ 16 h 48"/>
                <a:gd name="T20" fmla="*/ 38 w 118"/>
                <a:gd name="T21" fmla="*/ 12 h 48"/>
                <a:gd name="T22" fmla="*/ 27 w 118"/>
                <a:gd name="T23" fmla="*/ 0 h 48"/>
                <a:gd name="T24" fmla="*/ 25 w 118"/>
                <a:gd name="T25" fmla="*/ 2 h 48"/>
                <a:gd name="T26" fmla="*/ 36 w 118"/>
                <a:gd name="T27" fmla="*/ 16 h 48"/>
                <a:gd name="T28" fmla="*/ 38 w 118"/>
                <a:gd name="T29" fmla="*/ 27 h 48"/>
                <a:gd name="T30" fmla="*/ 29 w 118"/>
                <a:gd name="T31" fmla="*/ 23 h 48"/>
                <a:gd name="T32" fmla="*/ 22 w 118"/>
                <a:gd name="T33" fmla="*/ 35 h 48"/>
                <a:gd name="T34" fmla="*/ 20 w 118"/>
                <a:gd name="T35" fmla="*/ 30 h 48"/>
                <a:gd name="T36" fmla="*/ 10 w 118"/>
                <a:gd name="T37" fmla="*/ 30 h 48"/>
                <a:gd name="T38" fmla="*/ 0 w 118"/>
                <a:gd name="T39" fmla="*/ 21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8" h="48">
                  <a:moveTo>
                    <a:pt x="0" y="21"/>
                  </a:moveTo>
                  <a:lnTo>
                    <a:pt x="10" y="35"/>
                  </a:lnTo>
                  <a:lnTo>
                    <a:pt x="40" y="47"/>
                  </a:lnTo>
                  <a:lnTo>
                    <a:pt x="102" y="27"/>
                  </a:lnTo>
                  <a:lnTo>
                    <a:pt x="105" y="19"/>
                  </a:lnTo>
                  <a:lnTo>
                    <a:pt x="112" y="23"/>
                  </a:lnTo>
                  <a:lnTo>
                    <a:pt x="117" y="21"/>
                  </a:lnTo>
                  <a:lnTo>
                    <a:pt x="100" y="14"/>
                  </a:lnTo>
                  <a:lnTo>
                    <a:pt x="62" y="27"/>
                  </a:lnTo>
                  <a:lnTo>
                    <a:pt x="55" y="16"/>
                  </a:lnTo>
                  <a:lnTo>
                    <a:pt x="48" y="12"/>
                  </a:lnTo>
                  <a:lnTo>
                    <a:pt x="34" y="0"/>
                  </a:lnTo>
                  <a:lnTo>
                    <a:pt x="32" y="2"/>
                  </a:lnTo>
                  <a:lnTo>
                    <a:pt x="45" y="16"/>
                  </a:lnTo>
                  <a:lnTo>
                    <a:pt x="48" y="27"/>
                  </a:lnTo>
                  <a:lnTo>
                    <a:pt x="37" y="23"/>
                  </a:lnTo>
                  <a:lnTo>
                    <a:pt x="28" y="35"/>
                  </a:lnTo>
                  <a:lnTo>
                    <a:pt x="25" y="30"/>
                  </a:lnTo>
                  <a:lnTo>
                    <a:pt x="12" y="30"/>
                  </a:lnTo>
                  <a:lnTo>
                    <a:pt x="0" y="21"/>
                  </a:lnTo>
                </a:path>
              </a:pathLst>
            </a:custGeom>
            <a:solidFill>
              <a:srgbClr val="0000C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499" name="Freeform 563"/>
            <p:cNvSpPr>
              <a:spLocks/>
            </p:cNvSpPr>
            <p:nvPr/>
          </p:nvSpPr>
          <p:spPr bwMode="auto">
            <a:xfrm>
              <a:off x="966" y="1766"/>
              <a:ext cx="111" cy="54"/>
            </a:xfrm>
            <a:custGeom>
              <a:avLst/>
              <a:gdLst>
                <a:gd name="T0" fmla="*/ 0 w 124"/>
                <a:gd name="T1" fmla="*/ 24 h 54"/>
                <a:gd name="T2" fmla="*/ 9 w 124"/>
                <a:gd name="T3" fmla="*/ 39 h 54"/>
                <a:gd name="T4" fmla="*/ 34 w 124"/>
                <a:gd name="T5" fmla="*/ 53 h 54"/>
                <a:gd name="T6" fmla="*/ 86 w 124"/>
                <a:gd name="T7" fmla="*/ 31 h 54"/>
                <a:gd name="T8" fmla="*/ 88 w 124"/>
                <a:gd name="T9" fmla="*/ 21 h 54"/>
                <a:gd name="T10" fmla="*/ 95 w 124"/>
                <a:gd name="T11" fmla="*/ 26 h 54"/>
                <a:gd name="T12" fmla="*/ 98 w 124"/>
                <a:gd name="T13" fmla="*/ 24 h 54"/>
                <a:gd name="T14" fmla="*/ 84 w 124"/>
                <a:gd name="T15" fmla="*/ 16 h 54"/>
                <a:gd name="T16" fmla="*/ 52 w 124"/>
                <a:gd name="T17" fmla="*/ 31 h 54"/>
                <a:gd name="T18" fmla="*/ 47 w 124"/>
                <a:gd name="T19" fmla="*/ 18 h 54"/>
                <a:gd name="T20" fmla="*/ 40 w 124"/>
                <a:gd name="T21" fmla="*/ 13 h 54"/>
                <a:gd name="T22" fmla="*/ 29 w 124"/>
                <a:gd name="T23" fmla="*/ 0 h 54"/>
                <a:gd name="T24" fmla="*/ 27 w 124"/>
                <a:gd name="T25" fmla="*/ 2 h 54"/>
                <a:gd name="T26" fmla="*/ 38 w 124"/>
                <a:gd name="T27" fmla="*/ 18 h 54"/>
                <a:gd name="T28" fmla="*/ 40 w 124"/>
                <a:gd name="T29" fmla="*/ 31 h 54"/>
                <a:gd name="T30" fmla="*/ 31 w 124"/>
                <a:gd name="T31" fmla="*/ 26 h 54"/>
                <a:gd name="T32" fmla="*/ 23 w 124"/>
                <a:gd name="T33" fmla="*/ 39 h 54"/>
                <a:gd name="T34" fmla="*/ 21 w 124"/>
                <a:gd name="T35" fmla="*/ 34 h 54"/>
                <a:gd name="T36" fmla="*/ 11 w 124"/>
                <a:gd name="T37" fmla="*/ 34 h 54"/>
                <a:gd name="T38" fmla="*/ 0 w 124"/>
                <a:gd name="T39" fmla="*/ 24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4" h="54">
                  <a:moveTo>
                    <a:pt x="0" y="24"/>
                  </a:moveTo>
                  <a:lnTo>
                    <a:pt x="11" y="39"/>
                  </a:lnTo>
                  <a:lnTo>
                    <a:pt x="42" y="53"/>
                  </a:lnTo>
                  <a:lnTo>
                    <a:pt x="107" y="31"/>
                  </a:lnTo>
                  <a:lnTo>
                    <a:pt x="110" y="21"/>
                  </a:lnTo>
                  <a:lnTo>
                    <a:pt x="118" y="26"/>
                  </a:lnTo>
                  <a:lnTo>
                    <a:pt x="123" y="24"/>
                  </a:lnTo>
                  <a:lnTo>
                    <a:pt x="105" y="16"/>
                  </a:lnTo>
                  <a:lnTo>
                    <a:pt x="65" y="31"/>
                  </a:lnTo>
                  <a:lnTo>
                    <a:pt x="58" y="18"/>
                  </a:lnTo>
                  <a:lnTo>
                    <a:pt x="50" y="13"/>
                  </a:lnTo>
                  <a:lnTo>
                    <a:pt x="36" y="0"/>
                  </a:lnTo>
                  <a:lnTo>
                    <a:pt x="34" y="2"/>
                  </a:lnTo>
                  <a:lnTo>
                    <a:pt x="47" y="18"/>
                  </a:lnTo>
                  <a:lnTo>
                    <a:pt x="50" y="31"/>
                  </a:lnTo>
                  <a:lnTo>
                    <a:pt x="39" y="26"/>
                  </a:lnTo>
                  <a:lnTo>
                    <a:pt x="29" y="39"/>
                  </a:lnTo>
                  <a:lnTo>
                    <a:pt x="26" y="34"/>
                  </a:lnTo>
                  <a:lnTo>
                    <a:pt x="13" y="34"/>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00" name="Freeform 564"/>
            <p:cNvSpPr>
              <a:spLocks/>
            </p:cNvSpPr>
            <p:nvPr/>
          </p:nvSpPr>
          <p:spPr bwMode="auto">
            <a:xfrm>
              <a:off x="1209" y="1931"/>
              <a:ext cx="19" cy="26"/>
            </a:xfrm>
            <a:custGeom>
              <a:avLst/>
              <a:gdLst>
                <a:gd name="T0" fmla="*/ 2 w 21"/>
                <a:gd name="T1" fmla="*/ 0 h 26"/>
                <a:gd name="T2" fmla="*/ 0 w 21"/>
                <a:gd name="T3" fmla="*/ 13 h 26"/>
                <a:gd name="T4" fmla="*/ 12 w 21"/>
                <a:gd name="T5" fmla="*/ 25 h 26"/>
                <a:gd name="T6" fmla="*/ 16 w 21"/>
                <a:gd name="T7" fmla="*/ 25 h 26"/>
                <a:gd name="T8" fmla="*/ 16 w 21"/>
                <a:gd name="T9" fmla="*/ 21 h 26"/>
                <a:gd name="T10" fmla="*/ 13 w 21"/>
                <a:gd name="T11" fmla="*/ 21 h 26"/>
                <a:gd name="T12" fmla="*/ 8 w 21"/>
                <a:gd name="T13" fmla="*/ 13 h 26"/>
                <a:gd name="T14" fmla="*/ 12 w 21"/>
                <a:gd name="T15" fmla="*/ 2 h 26"/>
                <a:gd name="T16" fmla="*/ 2 w 21"/>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6">
                  <a:moveTo>
                    <a:pt x="2" y="0"/>
                  </a:moveTo>
                  <a:lnTo>
                    <a:pt x="0" y="13"/>
                  </a:lnTo>
                  <a:lnTo>
                    <a:pt x="14" y="25"/>
                  </a:lnTo>
                  <a:lnTo>
                    <a:pt x="20" y="25"/>
                  </a:lnTo>
                  <a:lnTo>
                    <a:pt x="20" y="21"/>
                  </a:lnTo>
                  <a:lnTo>
                    <a:pt x="16" y="21"/>
                  </a:lnTo>
                  <a:lnTo>
                    <a:pt x="10" y="13"/>
                  </a:lnTo>
                  <a:lnTo>
                    <a:pt x="14" y="2"/>
                  </a:lnTo>
                  <a:lnTo>
                    <a:pt x="2" y="0"/>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01" name="Freeform 565"/>
            <p:cNvSpPr>
              <a:spLocks/>
            </p:cNvSpPr>
            <p:nvPr/>
          </p:nvSpPr>
          <p:spPr bwMode="auto">
            <a:xfrm>
              <a:off x="1209" y="1931"/>
              <a:ext cx="24" cy="32"/>
            </a:xfrm>
            <a:custGeom>
              <a:avLst/>
              <a:gdLst>
                <a:gd name="T0" fmla="*/ 3 w 27"/>
                <a:gd name="T1" fmla="*/ 0 h 32"/>
                <a:gd name="T2" fmla="*/ 0 w 27"/>
                <a:gd name="T3" fmla="*/ 16 h 32"/>
                <a:gd name="T4" fmla="*/ 14 w 27"/>
                <a:gd name="T5" fmla="*/ 31 h 32"/>
                <a:gd name="T6" fmla="*/ 20 w 27"/>
                <a:gd name="T7" fmla="*/ 31 h 32"/>
                <a:gd name="T8" fmla="*/ 20 w 27"/>
                <a:gd name="T9" fmla="*/ 26 h 32"/>
                <a:gd name="T10" fmla="*/ 17 w 27"/>
                <a:gd name="T11" fmla="*/ 26 h 32"/>
                <a:gd name="T12" fmla="*/ 11 w 27"/>
                <a:gd name="T13" fmla="*/ 16 h 32"/>
                <a:gd name="T14" fmla="*/ 14 w 27"/>
                <a:gd name="T15" fmla="*/ 3 h 32"/>
                <a:gd name="T16" fmla="*/ 3 w 27"/>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32">
                  <a:moveTo>
                    <a:pt x="3" y="0"/>
                  </a:moveTo>
                  <a:lnTo>
                    <a:pt x="0" y="16"/>
                  </a:lnTo>
                  <a:lnTo>
                    <a:pt x="18" y="31"/>
                  </a:lnTo>
                  <a:lnTo>
                    <a:pt x="26" y="31"/>
                  </a:lnTo>
                  <a:lnTo>
                    <a:pt x="26" y="26"/>
                  </a:lnTo>
                  <a:lnTo>
                    <a:pt x="21" y="26"/>
                  </a:lnTo>
                  <a:lnTo>
                    <a:pt x="13" y="16"/>
                  </a:lnTo>
                  <a:lnTo>
                    <a:pt x="18" y="3"/>
                  </a:lnTo>
                  <a:lnTo>
                    <a:pt x="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02" name="Freeform 566"/>
            <p:cNvSpPr>
              <a:spLocks/>
            </p:cNvSpPr>
            <p:nvPr/>
          </p:nvSpPr>
          <p:spPr bwMode="auto">
            <a:xfrm>
              <a:off x="1239" y="1947"/>
              <a:ext cx="36" cy="86"/>
            </a:xfrm>
            <a:custGeom>
              <a:avLst/>
              <a:gdLst>
                <a:gd name="T0" fmla="*/ 5 w 40"/>
                <a:gd name="T1" fmla="*/ 0 h 86"/>
                <a:gd name="T2" fmla="*/ 0 w 40"/>
                <a:gd name="T3" fmla="*/ 5 h 86"/>
                <a:gd name="T4" fmla="*/ 0 w 40"/>
                <a:gd name="T5" fmla="*/ 14 h 86"/>
                <a:gd name="T6" fmla="*/ 12 w 40"/>
                <a:gd name="T7" fmla="*/ 44 h 86"/>
                <a:gd name="T8" fmla="*/ 19 w 40"/>
                <a:gd name="T9" fmla="*/ 39 h 86"/>
                <a:gd name="T10" fmla="*/ 23 w 40"/>
                <a:gd name="T11" fmla="*/ 56 h 86"/>
                <a:gd name="T12" fmla="*/ 22 w 40"/>
                <a:gd name="T13" fmla="*/ 64 h 86"/>
                <a:gd name="T14" fmla="*/ 20 w 40"/>
                <a:gd name="T15" fmla="*/ 71 h 86"/>
                <a:gd name="T16" fmla="*/ 22 w 40"/>
                <a:gd name="T17" fmla="*/ 85 h 86"/>
                <a:gd name="T18" fmla="*/ 32 w 40"/>
                <a:gd name="T19" fmla="*/ 73 h 86"/>
                <a:gd name="T20" fmla="*/ 32 w 40"/>
                <a:gd name="T21" fmla="*/ 59 h 86"/>
                <a:gd name="T22" fmla="*/ 22 w 40"/>
                <a:gd name="T23" fmla="*/ 34 h 86"/>
                <a:gd name="T24" fmla="*/ 13 w 40"/>
                <a:gd name="T25" fmla="*/ 2 h 86"/>
                <a:gd name="T26" fmla="*/ 5 w 40"/>
                <a:gd name="T27" fmla="*/ 0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 h="86">
                  <a:moveTo>
                    <a:pt x="7" y="0"/>
                  </a:moveTo>
                  <a:lnTo>
                    <a:pt x="0" y="5"/>
                  </a:lnTo>
                  <a:lnTo>
                    <a:pt x="0" y="14"/>
                  </a:lnTo>
                  <a:lnTo>
                    <a:pt x="14" y="44"/>
                  </a:lnTo>
                  <a:lnTo>
                    <a:pt x="23" y="39"/>
                  </a:lnTo>
                  <a:lnTo>
                    <a:pt x="29" y="56"/>
                  </a:lnTo>
                  <a:lnTo>
                    <a:pt x="27" y="64"/>
                  </a:lnTo>
                  <a:lnTo>
                    <a:pt x="24" y="71"/>
                  </a:lnTo>
                  <a:lnTo>
                    <a:pt x="27" y="85"/>
                  </a:lnTo>
                  <a:lnTo>
                    <a:pt x="39" y="73"/>
                  </a:lnTo>
                  <a:lnTo>
                    <a:pt x="39" y="59"/>
                  </a:lnTo>
                  <a:lnTo>
                    <a:pt x="27" y="34"/>
                  </a:lnTo>
                  <a:lnTo>
                    <a:pt x="16" y="2"/>
                  </a:lnTo>
                  <a:lnTo>
                    <a:pt x="7" y="0"/>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03" name="Freeform 567"/>
            <p:cNvSpPr>
              <a:spLocks/>
            </p:cNvSpPr>
            <p:nvPr/>
          </p:nvSpPr>
          <p:spPr bwMode="auto">
            <a:xfrm>
              <a:off x="1239" y="1947"/>
              <a:ext cx="41" cy="92"/>
            </a:xfrm>
            <a:custGeom>
              <a:avLst/>
              <a:gdLst>
                <a:gd name="T0" fmla="*/ 6 w 46"/>
                <a:gd name="T1" fmla="*/ 0 h 92"/>
                <a:gd name="T2" fmla="*/ 0 w 46"/>
                <a:gd name="T3" fmla="*/ 5 h 92"/>
                <a:gd name="T4" fmla="*/ 0 w 46"/>
                <a:gd name="T5" fmla="*/ 15 h 92"/>
                <a:gd name="T6" fmla="*/ 12 w 46"/>
                <a:gd name="T7" fmla="*/ 47 h 92"/>
                <a:gd name="T8" fmla="*/ 21 w 46"/>
                <a:gd name="T9" fmla="*/ 42 h 92"/>
                <a:gd name="T10" fmla="*/ 27 w 46"/>
                <a:gd name="T11" fmla="*/ 60 h 92"/>
                <a:gd name="T12" fmla="*/ 25 w 46"/>
                <a:gd name="T13" fmla="*/ 68 h 92"/>
                <a:gd name="T14" fmla="*/ 22 w 46"/>
                <a:gd name="T15" fmla="*/ 76 h 92"/>
                <a:gd name="T16" fmla="*/ 25 w 46"/>
                <a:gd name="T17" fmla="*/ 91 h 92"/>
                <a:gd name="T18" fmla="*/ 36 w 46"/>
                <a:gd name="T19" fmla="*/ 78 h 92"/>
                <a:gd name="T20" fmla="*/ 36 w 46"/>
                <a:gd name="T21" fmla="*/ 63 h 92"/>
                <a:gd name="T22" fmla="*/ 25 w 46"/>
                <a:gd name="T23" fmla="*/ 36 h 92"/>
                <a:gd name="T24" fmla="*/ 14 w 46"/>
                <a:gd name="T25" fmla="*/ 2 h 92"/>
                <a:gd name="T26" fmla="*/ 6 w 46"/>
                <a:gd name="T27" fmla="*/ 0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92">
                  <a:moveTo>
                    <a:pt x="8" y="0"/>
                  </a:moveTo>
                  <a:lnTo>
                    <a:pt x="0" y="5"/>
                  </a:lnTo>
                  <a:lnTo>
                    <a:pt x="0" y="15"/>
                  </a:lnTo>
                  <a:lnTo>
                    <a:pt x="16" y="47"/>
                  </a:lnTo>
                  <a:lnTo>
                    <a:pt x="26" y="42"/>
                  </a:lnTo>
                  <a:lnTo>
                    <a:pt x="34" y="60"/>
                  </a:lnTo>
                  <a:lnTo>
                    <a:pt x="31" y="68"/>
                  </a:lnTo>
                  <a:lnTo>
                    <a:pt x="28" y="76"/>
                  </a:lnTo>
                  <a:lnTo>
                    <a:pt x="31" y="91"/>
                  </a:lnTo>
                  <a:lnTo>
                    <a:pt x="45" y="78"/>
                  </a:lnTo>
                  <a:lnTo>
                    <a:pt x="45" y="63"/>
                  </a:lnTo>
                  <a:lnTo>
                    <a:pt x="31" y="36"/>
                  </a:lnTo>
                  <a:lnTo>
                    <a:pt x="18" y="2"/>
                  </a:lnTo>
                  <a:lnTo>
                    <a:pt x="8"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04" name="Freeform 568"/>
            <p:cNvSpPr>
              <a:spLocks/>
            </p:cNvSpPr>
            <p:nvPr/>
          </p:nvSpPr>
          <p:spPr bwMode="auto">
            <a:xfrm>
              <a:off x="1204" y="1962"/>
              <a:ext cx="45" cy="71"/>
            </a:xfrm>
            <a:custGeom>
              <a:avLst/>
              <a:gdLst>
                <a:gd name="T0" fmla="*/ 34 w 51"/>
                <a:gd name="T1" fmla="*/ 70 h 71"/>
                <a:gd name="T2" fmla="*/ 39 w 51"/>
                <a:gd name="T3" fmla="*/ 61 h 71"/>
                <a:gd name="T4" fmla="*/ 30 w 51"/>
                <a:gd name="T5" fmla="*/ 49 h 71"/>
                <a:gd name="T6" fmla="*/ 28 w 51"/>
                <a:gd name="T7" fmla="*/ 49 h 71"/>
                <a:gd name="T8" fmla="*/ 26 w 51"/>
                <a:gd name="T9" fmla="*/ 29 h 71"/>
                <a:gd name="T10" fmla="*/ 23 w 51"/>
                <a:gd name="T11" fmla="*/ 27 h 71"/>
                <a:gd name="T12" fmla="*/ 20 w 51"/>
                <a:gd name="T13" fmla="*/ 8 h 71"/>
                <a:gd name="T14" fmla="*/ 11 w 51"/>
                <a:gd name="T15" fmla="*/ 0 h 71"/>
                <a:gd name="T16" fmla="*/ 0 w 51"/>
                <a:gd name="T17" fmla="*/ 0 h 71"/>
                <a:gd name="T18" fmla="*/ 3 w 51"/>
                <a:gd name="T19" fmla="*/ 6 h 71"/>
                <a:gd name="T20" fmla="*/ 13 w 51"/>
                <a:gd name="T21" fmla="*/ 3 h 71"/>
                <a:gd name="T22" fmla="*/ 17 w 51"/>
                <a:gd name="T23" fmla="*/ 13 h 71"/>
                <a:gd name="T24" fmla="*/ 17 w 51"/>
                <a:gd name="T25" fmla="*/ 31 h 71"/>
                <a:gd name="T26" fmla="*/ 23 w 51"/>
                <a:gd name="T27" fmla="*/ 39 h 71"/>
                <a:gd name="T28" fmla="*/ 23 w 51"/>
                <a:gd name="T29" fmla="*/ 49 h 71"/>
                <a:gd name="T30" fmla="*/ 34 w 51"/>
                <a:gd name="T31" fmla="*/ 68 h 71"/>
                <a:gd name="T32" fmla="*/ 34 w 51"/>
                <a:gd name="T33" fmla="*/ 7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71">
                  <a:moveTo>
                    <a:pt x="43" y="70"/>
                  </a:moveTo>
                  <a:lnTo>
                    <a:pt x="50" y="61"/>
                  </a:lnTo>
                  <a:lnTo>
                    <a:pt x="38" y="49"/>
                  </a:lnTo>
                  <a:lnTo>
                    <a:pt x="36" y="49"/>
                  </a:lnTo>
                  <a:lnTo>
                    <a:pt x="33" y="29"/>
                  </a:lnTo>
                  <a:lnTo>
                    <a:pt x="29" y="27"/>
                  </a:lnTo>
                  <a:lnTo>
                    <a:pt x="26" y="8"/>
                  </a:lnTo>
                  <a:lnTo>
                    <a:pt x="14" y="0"/>
                  </a:lnTo>
                  <a:lnTo>
                    <a:pt x="0" y="0"/>
                  </a:lnTo>
                  <a:lnTo>
                    <a:pt x="3" y="6"/>
                  </a:lnTo>
                  <a:lnTo>
                    <a:pt x="17" y="3"/>
                  </a:lnTo>
                  <a:lnTo>
                    <a:pt x="21" y="13"/>
                  </a:lnTo>
                  <a:lnTo>
                    <a:pt x="21" y="31"/>
                  </a:lnTo>
                  <a:lnTo>
                    <a:pt x="30" y="39"/>
                  </a:lnTo>
                  <a:lnTo>
                    <a:pt x="30" y="49"/>
                  </a:lnTo>
                  <a:lnTo>
                    <a:pt x="43" y="68"/>
                  </a:lnTo>
                  <a:lnTo>
                    <a:pt x="43" y="70"/>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05" name="Freeform 569"/>
            <p:cNvSpPr>
              <a:spLocks/>
            </p:cNvSpPr>
            <p:nvPr/>
          </p:nvSpPr>
          <p:spPr bwMode="auto">
            <a:xfrm>
              <a:off x="1204" y="1962"/>
              <a:ext cx="50" cy="77"/>
            </a:xfrm>
            <a:custGeom>
              <a:avLst/>
              <a:gdLst>
                <a:gd name="T0" fmla="*/ 37 w 57"/>
                <a:gd name="T1" fmla="*/ 76 h 77"/>
                <a:gd name="T2" fmla="*/ 43 w 57"/>
                <a:gd name="T3" fmla="*/ 66 h 77"/>
                <a:gd name="T4" fmla="*/ 33 w 57"/>
                <a:gd name="T5" fmla="*/ 53 h 77"/>
                <a:gd name="T6" fmla="*/ 31 w 57"/>
                <a:gd name="T7" fmla="*/ 53 h 77"/>
                <a:gd name="T8" fmla="*/ 28 w 57"/>
                <a:gd name="T9" fmla="*/ 32 h 77"/>
                <a:gd name="T10" fmla="*/ 25 w 57"/>
                <a:gd name="T11" fmla="*/ 29 h 77"/>
                <a:gd name="T12" fmla="*/ 22 w 57"/>
                <a:gd name="T13" fmla="*/ 9 h 77"/>
                <a:gd name="T14" fmla="*/ 12 w 57"/>
                <a:gd name="T15" fmla="*/ 0 h 77"/>
                <a:gd name="T16" fmla="*/ 0 w 57"/>
                <a:gd name="T17" fmla="*/ 0 h 77"/>
                <a:gd name="T18" fmla="*/ 3 w 57"/>
                <a:gd name="T19" fmla="*/ 6 h 77"/>
                <a:gd name="T20" fmla="*/ 15 w 57"/>
                <a:gd name="T21" fmla="*/ 3 h 77"/>
                <a:gd name="T22" fmla="*/ 18 w 57"/>
                <a:gd name="T23" fmla="*/ 14 h 77"/>
                <a:gd name="T24" fmla="*/ 18 w 57"/>
                <a:gd name="T25" fmla="*/ 34 h 77"/>
                <a:gd name="T26" fmla="*/ 26 w 57"/>
                <a:gd name="T27" fmla="*/ 42 h 77"/>
                <a:gd name="T28" fmla="*/ 26 w 57"/>
                <a:gd name="T29" fmla="*/ 53 h 77"/>
                <a:gd name="T30" fmla="*/ 37 w 57"/>
                <a:gd name="T31" fmla="*/ 74 h 77"/>
                <a:gd name="T32" fmla="*/ 37 w 57"/>
                <a:gd name="T33" fmla="*/ 76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77">
                  <a:moveTo>
                    <a:pt x="48" y="76"/>
                  </a:moveTo>
                  <a:lnTo>
                    <a:pt x="56" y="66"/>
                  </a:lnTo>
                  <a:lnTo>
                    <a:pt x="43" y="53"/>
                  </a:lnTo>
                  <a:lnTo>
                    <a:pt x="40" y="53"/>
                  </a:lnTo>
                  <a:lnTo>
                    <a:pt x="37" y="32"/>
                  </a:lnTo>
                  <a:lnTo>
                    <a:pt x="32" y="29"/>
                  </a:lnTo>
                  <a:lnTo>
                    <a:pt x="29" y="9"/>
                  </a:lnTo>
                  <a:lnTo>
                    <a:pt x="16" y="0"/>
                  </a:lnTo>
                  <a:lnTo>
                    <a:pt x="0" y="0"/>
                  </a:lnTo>
                  <a:lnTo>
                    <a:pt x="3" y="6"/>
                  </a:lnTo>
                  <a:lnTo>
                    <a:pt x="19" y="3"/>
                  </a:lnTo>
                  <a:lnTo>
                    <a:pt x="24" y="14"/>
                  </a:lnTo>
                  <a:lnTo>
                    <a:pt x="24" y="34"/>
                  </a:lnTo>
                  <a:lnTo>
                    <a:pt x="34" y="42"/>
                  </a:lnTo>
                  <a:lnTo>
                    <a:pt x="34" y="53"/>
                  </a:lnTo>
                  <a:lnTo>
                    <a:pt x="48" y="74"/>
                  </a:lnTo>
                  <a:lnTo>
                    <a:pt x="48" y="7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06" name="Freeform 570"/>
            <p:cNvSpPr>
              <a:spLocks/>
            </p:cNvSpPr>
            <p:nvPr/>
          </p:nvSpPr>
          <p:spPr bwMode="auto">
            <a:xfrm>
              <a:off x="2936" y="1787"/>
              <a:ext cx="24" cy="42"/>
            </a:xfrm>
            <a:custGeom>
              <a:avLst/>
              <a:gdLst>
                <a:gd name="T0" fmla="*/ 0 w 27"/>
                <a:gd name="T1" fmla="*/ 7 h 42"/>
                <a:gd name="T2" fmla="*/ 6 w 27"/>
                <a:gd name="T3" fmla="*/ 16 h 42"/>
                <a:gd name="T4" fmla="*/ 4 w 27"/>
                <a:gd name="T5" fmla="*/ 25 h 42"/>
                <a:gd name="T6" fmla="*/ 4 w 27"/>
                <a:gd name="T7" fmla="*/ 41 h 42"/>
                <a:gd name="T8" fmla="*/ 11 w 27"/>
                <a:gd name="T9" fmla="*/ 32 h 42"/>
                <a:gd name="T10" fmla="*/ 16 w 27"/>
                <a:gd name="T11" fmla="*/ 41 h 42"/>
                <a:gd name="T12" fmla="*/ 20 w 27"/>
                <a:gd name="T13" fmla="*/ 25 h 42"/>
                <a:gd name="T14" fmla="*/ 16 w 27"/>
                <a:gd name="T15" fmla="*/ 4 h 42"/>
                <a:gd name="T16" fmla="*/ 6 w 27"/>
                <a:gd name="T17" fmla="*/ 0 h 42"/>
                <a:gd name="T18" fmla="*/ 0 w 27"/>
                <a:gd name="T19" fmla="*/ 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42">
                  <a:moveTo>
                    <a:pt x="0" y="7"/>
                  </a:moveTo>
                  <a:lnTo>
                    <a:pt x="8" y="16"/>
                  </a:lnTo>
                  <a:lnTo>
                    <a:pt x="4" y="25"/>
                  </a:lnTo>
                  <a:lnTo>
                    <a:pt x="4" y="41"/>
                  </a:lnTo>
                  <a:lnTo>
                    <a:pt x="13" y="32"/>
                  </a:lnTo>
                  <a:lnTo>
                    <a:pt x="20" y="41"/>
                  </a:lnTo>
                  <a:lnTo>
                    <a:pt x="26" y="25"/>
                  </a:lnTo>
                  <a:lnTo>
                    <a:pt x="20" y="4"/>
                  </a:lnTo>
                  <a:lnTo>
                    <a:pt x="8" y="0"/>
                  </a:lnTo>
                  <a:lnTo>
                    <a:pt x="0" y="7"/>
                  </a:lnTo>
                </a:path>
              </a:pathLst>
            </a:custGeom>
            <a:solidFill>
              <a:srgbClr val="0000C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07" name="Freeform 571"/>
            <p:cNvSpPr>
              <a:spLocks/>
            </p:cNvSpPr>
            <p:nvPr/>
          </p:nvSpPr>
          <p:spPr bwMode="auto">
            <a:xfrm>
              <a:off x="2936" y="1787"/>
              <a:ext cx="29" cy="48"/>
            </a:xfrm>
            <a:custGeom>
              <a:avLst/>
              <a:gdLst>
                <a:gd name="T0" fmla="*/ 0 w 33"/>
                <a:gd name="T1" fmla="*/ 8 h 48"/>
                <a:gd name="T2" fmla="*/ 8 w 33"/>
                <a:gd name="T3" fmla="*/ 18 h 48"/>
                <a:gd name="T4" fmla="*/ 4 w 33"/>
                <a:gd name="T5" fmla="*/ 29 h 48"/>
                <a:gd name="T6" fmla="*/ 4 w 33"/>
                <a:gd name="T7" fmla="*/ 47 h 48"/>
                <a:gd name="T8" fmla="*/ 12 w 33"/>
                <a:gd name="T9" fmla="*/ 37 h 48"/>
                <a:gd name="T10" fmla="*/ 18 w 33"/>
                <a:gd name="T11" fmla="*/ 47 h 48"/>
                <a:gd name="T12" fmla="*/ 25 w 33"/>
                <a:gd name="T13" fmla="*/ 29 h 48"/>
                <a:gd name="T14" fmla="*/ 18 w 33"/>
                <a:gd name="T15" fmla="*/ 5 h 48"/>
                <a:gd name="T16" fmla="*/ 8 w 33"/>
                <a:gd name="T17" fmla="*/ 0 h 48"/>
                <a:gd name="T18" fmla="*/ 0 w 33"/>
                <a:gd name="T19" fmla="*/ 8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48">
                  <a:moveTo>
                    <a:pt x="0" y="8"/>
                  </a:moveTo>
                  <a:lnTo>
                    <a:pt x="10" y="18"/>
                  </a:lnTo>
                  <a:lnTo>
                    <a:pt x="5" y="29"/>
                  </a:lnTo>
                  <a:lnTo>
                    <a:pt x="5" y="47"/>
                  </a:lnTo>
                  <a:lnTo>
                    <a:pt x="16" y="37"/>
                  </a:lnTo>
                  <a:lnTo>
                    <a:pt x="24" y="47"/>
                  </a:lnTo>
                  <a:lnTo>
                    <a:pt x="32" y="29"/>
                  </a:lnTo>
                  <a:lnTo>
                    <a:pt x="24" y="5"/>
                  </a:lnTo>
                  <a:lnTo>
                    <a:pt x="10" y="0"/>
                  </a:lnTo>
                  <a:lnTo>
                    <a:pt x="0"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08" name="Freeform 572"/>
            <p:cNvSpPr>
              <a:spLocks/>
            </p:cNvSpPr>
            <p:nvPr/>
          </p:nvSpPr>
          <p:spPr bwMode="auto">
            <a:xfrm>
              <a:off x="3512" y="2072"/>
              <a:ext cx="63" cy="29"/>
            </a:xfrm>
            <a:custGeom>
              <a:avLst/>
              <a:gdLst>
                <a:gd name="T0" fmla="*/ 55 w 71"/>
                <a:gd name="T1" fmla="*/ 12 h 29"/>
                <a:gd name="T2" fmla="*/ 50 w 71"/>
                <a:gd name="T3" fmla="*/ 12 h 29"/>
                <a:gd name="T4" fmla="*/ 28 w 71"/>
                <a:gd name="T5" fmla="*/ 0 h 29"/>
                <a:gd name="T6" fmla="*/ 18 w 71"/>
                <a:gd name="T7" fmla="*/ 0 h 29"/>
                <a:gd name="T8" fmla="*/ 10 w 71"/>
                <a:gd name="T9" fmla="*/ 5 h 29"/>
                <a:gd name="T10" fmla="*/ 0 w 71"/>
                <a:gd name="T11" fmla="*/ 14 h 29"/>
                <a:gd name="T12" fmla="*/ 4 w 71"/>
                <a:gd name="T13" fmla="*/ 28 h 29"/>
                <a:gd name="T14" fmla="*/ 15 w 71"/>
                <a:gd name="T15" fmla="*/ 9 h 29"/>
                <a:gd name="T16" fmla="*/ 25 w 71"/>
                <a:gd name="T17" fmla="*/ 7 h 29"/>
                <a:gd name="T18" fmla="*/ 50 w 71"/>
                <a:gd name="T19" fmla="*/ 16 h 29"/>
                <a:gd name="T20" fmla="*/ 55 w 71"/>
                <a:gd name="T21" fmla="*/ 1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 h="29">
                  <a:moveTo>
                    <a:pt x="70" y="12"/>
                  </a:moveTo>
                  <a:lnTo>
                    <a:pt x="63" y="12"/>
                  </a:lnTo>
                  <a:lnTo>
                    <a:pt x="36" y="0"/>
                  </a:lnTo>
                  <a:lnTo>
                    <a:pt x="22" y="0"/>
                  </a:lnTo>
                  <a:lnTo>
                    <a:pt x="12" y="5"/>
                  </a:lnTo>
                  <a:lnTo>
                    <a:pt x="0" y="14"/>
                  </a:lnTo>
                  <a:lnTo>
                    <a:pt x="6" y="28"/>
                  </a:lnTo>
                  <a:lnTo>
                    <a:pt x="19" y="9"/>
                  </a:lnTo>
                  <a:lnTo>
                    <a:pt x="31" y="7"/>
                  </a:lnTo>
                  <a:lnTo>
                    <a:pt x="63" y="16"/>
                  </a:lnTo>
                  <a:lnTo>
                    <a:pt x="70" y="12"/>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09" name="Freeform 573"/>
            <p:cNvSpPr>
              <a:spLocks/>
            </p:cNvSpPr>
            <p:nvPr/>
          </p:nvSpPr>
          <p:spPr bwMode="auto">
            <a:xfrm>
              <a:off x="3512" y="2072"/>
              <a:ext cx="69" cy="35"/>
            </a:xfrm>
            <a:custGeom>
              <a:avLst/>
              <a:gdLst>
                <a:gd name="T0" fmla="*/ 61 w 77"/>
                <a:gd name="T1" fmla="*/ 14 h 35"/>
                <a:gd name="T2" fmla="*/ 55 w 77"/>
                <a:gd name="T3" fmla="*/ 14 h 35"/>
                <a:gd name="T4" fmla="*/ 31 w 77"/>
                <a:gd name="T5" fmla="*/ 0 h 35"/>
                <a:gd name="T6" fmla="*/ 20 w 77"/>
                <a:gd name="T7" fmla="*/ 0 h 35"/>
                <a:gd name="T8" fmla="*/ 11 w 77"/>
                <a:gd name="T9" fmla="*/ 6 h 35"/>
                <a:gd name="T10" fmla="*/ 0 w 77"/>
                <a:gd name="T11" fmla="*/ 17 h 35"/>
                <a:gd name="T12" fmla="*/ 5 w 77"/>
                <a:gd name="T13" fmla="*/ 34 h 35"/>
                <a:gd name="T14" fmla="*/ 17 w 77"/>
                <a:gd name="T15" fmla="*/ 11 h 35"/>
                <a:gd name="T16" fmla="*/ 27 w 77"/>
                <a:gd name="T17" fmla="*/ 8 h 35"/>
                <a:gd name="T18" fmla="*/ 55 w 77"/>
                <a:gd name="T19" fmla="*/ 19 h 35"/>
                <a:gd name="T20" fmla="*/ 61 w 77"/>
                <a:gd name="T21" fmla="*/ 14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35">
                  <a:moveTo>
                    <a:pt x="76" y="14"/>
                  </a:moveTo>
                  <a:lnTo>
                    <a:pt x="68" y="14"/>
                  </a:lnTo>
                  <a:lnTo>
                    <a:pt x="39" y="0"/>
                  </a:lnTo>
                  <a:lnTo>
                    <a:pt x="24" y="0"/>
                  </a:lnTo>
                  <a:lnTo>
                    <a:pt x="13" y="6"/>
                  </a:lnTo>
                  <a:lnTo>
                    <a:pt x="0" y="17"/>
                  </a:lnTo>
                  <a:lnTo>
                    <a:pt x="7" y="34"/>
                  </a:lnTo>
                  <a:lnTo>
                    <a:pt x="21" y="11"/>
                  </a:lnTo>
                  <a:lnTo>
                    <a:pt x="34" y="8"/>
                  </a:lnTo>
                  <a:lnTo>
                    <a:pt x="68" y="19"/>
                  </a:lnTo>
                  <a:lnTo>
                    <a:pt x="76" y="1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10" name="Freeform 574"/>
            <p:cNvSpPr>
              <a:spLocks/>
            </p:cNvSpPr>
            <p:nvPr/>
          </p:nvSpPr>
          <p:spPr bwMode="auto">
            <a:xfrm>
              <a:off x="3631" y="2049"/>
              <a:ext cx="14" cy="18"/>
            </a:xfrm>
            <a:custGeom>
              <a:avLst/>
              <a:gdLst>
                <a:gd name="T0" fmla="*/ 6 w 15"/>
                <a:gd name="T1" fmla="*/ 0 h 18"/>
                <a:gd name="T2" fmla="*/ 0 w 15"/>
                <a:gd name="T3" fmla="*/ 4 h 18"/>
                <a:gd name="T4" fmla="*/ 0 w 15"/>
                <a:gd name="T5" fmla="*/ 17 h 18"/>
                <a:gd name="T6" fmla="*/ 11 w 15"/>
                <a:gd name="T7" fmla="*/ 17 h 18"/>
                <a:gd name="T8" fmla="*/ 12 w 15"/>
                <a:gd name="T9" fmla="*/ 13 h 18"/>
                <a:gd name="T10" fmla="*/ 6 w 15"/>
                <a:gd name="T11" fmla="*/ 13 h 18"/>
                <a:gd name="T12" fmla="*/ 1 w 15"/>
                <a:gd name="T13" fmla="*/ 4 h 18"/>
                <a:gd name="T14" fmla="*/ 7 w 15"/>
                <a:gd name="T15" fmla="*/ 2 h 18"/>
                <a:gd name="T16" fmla="*/ 6 w 15"/>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6" y="0"/>
                  </a:moveTo>
                  <a:lnTo>
                    <a:pt x="0" y="4"/>
                  </a:lnTo>
                  <a:lnTo>
                    <a:pt x="0" y="17"/>
                  </a:lnTo>
                  <a:lnTo>
                    <a:pt x="13" y="17"/>
                  </a:lnTo>
                  <a:lnTo>
                    <a:pt x="14" y="13"/>
                  </a:lnTo>
                  <a:lnTo>
                    <a:pt x="6" y="13"/>
                  </a:lnTo>
                  <a:lnTo>
                    <a:pt x="1" y="4"/>
                  </a:lnTo>
                  <a:lnTo>
                    <a:pt x="9" y="2"/>
                  </a:lnTo>
                  <a:lnTo>
                    <a:pt x="6" y="0"/>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11" name="Freeform 575"/>
            <p:cNvSpPr>
              <a:spLocks/>
            </p:cNvSpPr>
            <p:nvPr/>
          </p:nvSpPr>
          <p:spPr bwMode="auto">
            <a:xfrm>
              <a:off x="3631" y="2049"/>
              <a:ext cx="19" cy="24"/>
            </a:xfrm>
            <a:custGeom>
              <a:avLst/>
              <a:gdLst>
                <a:gd name="T0" fmla="*/ 6 w 21"/>
                <a:gd name="T1" fmla="*/ 0 h 24"/>
                <a:gd name="T2" fmla="*/ 0 w 21"/>
                <a:gd name="T3" fmla="*/ 5 h 24"/>
                <a:gd name="T4" fmla="*/ 0 w 21"/>
                <a:gd name="T5" fmla="*/ 23 h 24"/>
                <a:gd name="T6" fmla="*/ 14 w 21"/>
                <a:gd name="T7" fmla="*/ 23 h 24"/>
                <a:gd name="T8" fmla="*/ 16 w 21"/>
                <a:gd name="T9" fmla="*/ 18 h 24"/>
                <a:gd name="T10" fmla="*/ 6 w 21"/>
                <a:gd name="T11" fmla="*/ 18 h 24"/>
                <a:gd name="T12" fmla="*/ 2 w 21"/>
                <a:gd name="T13" fmla="*/ 5 h 24"/>
                <a:gd name="T14" fmla="*/ 11 w 21"/>
                <a:gd name="T15" fmla="*/ 3 h 24"/>
                <a:gd name="T16" fmla="*/ 6 w 2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4">
                  <a:moveTo>
                    <a:pt x="8" y="0"/>
                  </a:moveTo>
                  <a:lnTo>
                    <a:pt x="0" y="5"/>
                  </a:lnTo>
                  <a:lnTo>
                    <a:pt x="0" y="23"/>
                  </a:lnTo>
                  <a:lnTo>
                    <a:pt x="18" y="23"/>
                  </a:lnTo>
                  <a:lnTo>
                    <a:pt x="20" y="18"/>
                  </a:lnTo>
                  <a:lnTo>
                    <a:pt x="8" y="18"/>
                  </a:lnTo>
                  <a:lnTo>
                    <a:pt x="2" y="5"/>
                  </a:lnTo>
                  <a:lnTo>
                    <a:pt x="13" y="3"/>
                  </a:lnTo>
                  <a:lnTo>
                    <a:pt x="8"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12" name="Freeform 576"/>
            <p:cNvSpPr>
              <a:spLocks/>
            </p:cNvSpPr>
            <p:nvPr/>
          </p:nvSpPr>
          <p:spPr bwMode="auto">
            <a:xfrm>
              <a:off x="3897" y="1926"/>
              <a:ext cx="58" cy="71"/>
            </a:xfrm>
            <a:custGeom>
              <a:avLst/>
              <a:gdLst>
                <a:gd name="T0" fmla="*/ 47 w 65"/>
                <a:gd name="T1" fmla="*/ 0 h 71"/>
                <a:gd name="T2" fmla="*/ 40 w 65"/>
                <a:gd name="T3" fmla="*/ 10 h 71"/>
                <a:gd name="T4" fmla="*/ 40 w 65"/>
                <a:gd name="T5" fmla="*/ 24 h 71"/>
                <a:gd name="T6" fmla="*/ 34 w 65"/>
                <a:gd name="T7" fmla="*/ 33 h 71"/>
                <a:gd name="T8" fmla="*/ 25 w 65"/>
                <a:gd name="T9" fmla="*/ 43 h 71"/>
                <a:gd name="T10" fmla="*/ 14 w 65"/>
                <a:gd name="T11" fmla="*/ 55 h 71"/>
                <a:gd name="T12" fmla="*/ 0 w 65"/>
                <a:gd name="T13" fmla="*/ 63 h 71"/>
                <a:gd name="T14" fmla="*/ 4 w 65"/>
                <a:gd name="T15" fmla="*/ 70 h 71"/>
                <a:gd name="T16" fmla="*/ 12 w 65"/>
                <a:gd name="T17" fmla="*/ 67 h 71"/>
                <a:gd name="T18" fmla="*/ 19 w 65"/>
                <a:gd name="T19" fmla="*/ 63 h 71"/>
                <a:gd name="T20" fmla="*/ 21 w 65"/>
                <a:gd name="T21" fmla="*/ 58 h 71"/>
                <a:gd name="T22" fmla="*/ 26 w 65"/>
                <a:gd name="T23" fmla="*/ 55 h 71"/>
                <a:gd name="T24" fmla="*/ 29 w 65"/>
                <a:gd name="T25" fmla="*/ 51 h 71"/>
                <a:gd name="T26" fmla="*/ 36 w 65"/>
                <a:gd name="T27" fmla="*/ 48 h 71"/>
                <a:gd name="T28" fmla="*/ 44 w 65"/>
                <a:gd name="T29" fmla="*/ 31 h 71"/>
                <a:gd name="T30" fmla="*/ 49 w 65"/>
                <a:gd name="T31" fmla="*/ 26 h 71"/>
                <a:gd name="T32" fmla="*/ 51 w 65"/>
                <a:gd name="T33" fmla="*/ 0 h 71"/>
                <a:gd name="T34" fmla="*/ 47 w 65"/>
                <a:gd name="T35" fmla="*/ 0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71">
                  <a:moveTo>
                    <a:pt x="59" y="0"/>
                  </a:moveTo>
                  <a:lnTo>
                    <a:pt x="50" y="10"/>
                  </a:lnTo>
                  <a:lnTo>
                    <a:pt x="50" y="24"/>
                  </a:lnTo>
                  <a:lnTo>
                    <a:pt x="43" y="33"/>
                  </a:lnTo>
                  <a:lnTo>
                    <a:pt x="31" y="43"/>
                  </a:lnTo>
                  <a:lnTo>
                    <a:pt x="18" y="55"/>
                  </a:lnTo>
                  <a:lnTo>
                    <a:pt x="0" y="63"/>
                  </a:lnTo>
                  <a:lnTo>
                    <a:pt x="5" y="70"/>
                  </a:lnTo>
                  <a:lnTo>
                    <a:pt x="16" y="67"/>
                  </a:lnTo>
                  <a:lnTo>
                    <a:pt x="23" y="63"/>
                  </a:lnTo>
                  <a:lnTo>
                    <a:pt x="26" y="58"/>
                  </a:lnTo>
                  <a:lnTo>
                    <a:pt x="33" y="55"/>
                  </a:lnTo>
                  <a:lnTo>
                    <a:pt x="36" y="51"/>
                  </a:lnTo>
                  <a:lnTo>
                    <a:pt x="45" y="48"/>
                  </a:lnTo>
                  <a:lnTo>
                    <a:pt x="55" y="31"/>
                  </a:lnTo>
                  <a:lnTo>
                    <a:pt x="62" y="26"/>
                  </a:lnTo>
                  <a:lnTo>
                    <a:pt x="64" y="0"/>
                  </a:lnTo>
                  <a:lnTo>
                    <a:pt x="59" y="0"/>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13" name="Freeform 577"/>
            <p:cNvSpPr>
              <a:spLocks/>
            </p:cNvSpPr>
            <p:nvPr/>
          </p:nvSpPr>
          <p:spPr bwMode="auto">
            <a:xfrm>
              <a:off x="3897" y="1926"/>
              <a:ext cx="63" cy="77"/>
            </a:xfrm>
            <a:custGeom>
              <a:avLst/>
              <a:gdLst>
                <a:gd name="T0" fmla="*/ 51 w 71"/>
                <a:gd name="T1" fmla="*/ 0 h 77"/>
                <a:gd name="T2" fmla="*/ 43 w 71"/>
                <a:gd name="T3" fmla="*/ 11 h 77"/>
                <a:gd name="T4" fmla="*/ 43 w 71"/>
                <a:gd name="T5" fmla="*/ 26 h 77"/>
                <a:gd name="T6" fmla="*/ 37 w 71"/>
                <a:gd name="T7" fmla="*/ 36 h 77"/>
                <a:gd name="T8" fmla="*/ 27 w 71"/>
                <a:gd name="T9" fmla="*/ 47 h 77"/>
                <a:gd name="T10" fmla="*/ 16 w 71"/>
                <a:gd name="T11" fmla="*/ 60 h 77"/>
                <a:gd name="T12" fmla="*/ 0 w 71"/>
                <a:gd name="T13" fmla="*/ 68 h 77"/>
                <a:gd name="T14" fmla="*/ 4 w 71"/>
                <a:gd name="T15" fmla="*/ 76 h 77"/>
                <a:gd name="T16" fmla="*/ 14 w 71"/>
                <a:gd name="T17" fmla="*/ 73 h 77"/>
                <a:gd name="T18" fmla="*/ 20 w 71"/>
                <a:gd name="T19" fmla="*/ 68 h 77"/>
                <a:gd name="T20" fmla="*/ 22 w 71"/>
                <a:gd name="T21" fmla="*/ 63 h 77"/>
                <a:gd name="T22" fmla="*/ 28 w 71"/>
                <a:gd name="T23" fmla="*/ 60 h 77"/>
                <a:gd name="T24" fmla="*/ 31 w 71"/>
                <a:gd name="T25" fmla="*/ 55 h 77"/>
                <a:gd name="T26" fmla="*/ 38 w 71"/>
                <a:gd name="T27" fmla="*/ 52 h 77"/>
                <a:gd name="T28" fmla="*/ 47 w 71"/>
                <a:gd name="T29" fmla="*/ 34 h 77"/>
                <a:gd name="T30" fmla="*/ 53 w 71"/>
                <a:gd name="T31" fmla="*/ 28 h 77"/>
                <a:gd name="T32" fmla="*/ 55 w 71"/>
                <a:gd name="T33" fmla="*/ 0 h 77"/>
                <a:gd name="T34" fmla="*/ 51 w 71"/>
                <a:gd name="T35" fmla="*/ 0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77">
                  <a:moveTo>
                    <a:pt x="65" y="0"/>
                  </a:moveTo>
                  <a:lnTo>
                    <a:pt x="55" y="11"/>
                  </a:lnTo>
                  <a:lnTo>
                    <a:pt x="55" y="26"/>
                  </a:lnTo>
                  <a:lnTo>
                    <a:pt x="47" y="36"/>
                  </a:lnTo>
                  <a:lnTo>
                    <a:pt x="34" y="47"/>
                  </a:lnTo>
                  <a:lnTo>
                    <a:pt x="20" y="60"/>
                  </a:lnTo>
                  <a:lnTo>
                    <a:pt x="0" y="68"/>
                  </a:lnTo>
                  <a:lnTo>
                    <a:pt x="5" y="76"/>
                  </a:lnTo>
                  <a:lnTo>
                    <a:pt x="18" y="73"/>
                  </a:lnTo>
                  <a:lnTo>
                    <a:pt x="25" y="68"/>
                  </a:lnTo>
                  <a:lnTo>
                    <a:pt x="28" y="63"/>
                  </a:lnTo>
                  <a:lnTo>
                    <a:pt x="36" y="60"/>
                  </a:lnTo>
                  <a:lnTo>
                    <a:pt x="39" y="55"/>
                  </a:lnTo>
                  <a:lnTo>
                    <a:pt x="49" y="52"/>
                  </a:lnTo>
                  <a:lnTo>
                    <a:pt x="60" y="34"/>
                  </a:lnTo>
                  <a:lnTo>
                    <a:pt x="68" y="28"/>
                  </a:lnTo>
                  <a:lnTo>
                    <a:pt x="70" y="0"/>
                  </a:lnTo>
                  <a:lnTo>
                    <a:pt x="6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14" name="Freeform 578"/>
            <p:cNvSpPr>
              <a:spLocks/>
            </p:cNvSpPr>
            <p:nvPr/>
          </p:nvSpPr>
          <p:spPr bwMode="auto">
            <a:xfrm>
              <a:off x="3834" y="1441"/>
              <a:ext cx="35" cy="24"/>
            </a:xfrm>
            <a:custGeom>
              <a:avLst/>
              <a:gdLst>
                <a:gd name="T0" fmla="*/ 3 w 39"/>
                <a:gd name="T1" fmla="*/ 0 h 24"/>
                <a:gd name="T2" fmla="*/ 0 w 39"/>
                <a:gd name="T3" fmla="*/ 23 h 24"/>
                <a:gd name="T4" fmla="*/ 31 w 39"/>
                <a:gd name="T5" fmla="*/ 12 h 24"/>
                <a:gd name="T6" fmla="*/ 22 w 39"/>
                <a:gd name="T7" fmla="*/ 0 h 24"/>
                <a:gd name="T8" fmla="*/ 20 w 39"/>
                <a:gd name="T9" fmla="*/ 8 h 24"/>
                <a:gd name="T10" fmla="*/ 9 w 39"/>
                <a:gd name="T11" fmla="*/ 12 h 24"/>
                <a:gd name="T12" fmla="*/ 3 w 39"/>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24">
                  <a:moveTo>
                    <a:pt x="3" y="0"/>
                  </a:moveTo>
                  <a:lnTo>
                    <a:pt x="0" y="23"/>
                  </a:lnTo>
                  <a:lnTo>
                    <a:pt x="38" y="12"/>
                  </a:lnTo>
                  <a:lnTo>
                    <a:pt x="27" y="0"/>
                  </a:lnTo>
                  <a:lnTo>
                    <a:pt x="24" y="8"/>
                  </a:lnTo>
                  <a:lnTo>
                    <a:pt x="11" y="12"/>
                  </a:lnTo>
                  <a:lnTo>
                    <a:pt x="3" y="0"/>
                  </a:lnTo>
                </a:path>
              </a:pathLst>
            </a:custGeom>
            <a:solidFill>
              <a:srgbClr val="0000C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15" name="Freeform 579"/>
            <p:cNvSpPr>
              <a:spLocks/>
            </p:cNvSpPr>
            <p:nvPr/>
          </p:nvSpPr>
          <p:spPr bwMode="auto">
            <a:xfrm>
              <a:off x="3834" y="1441"/>
              <a:ext cx="40" cy="30"/>
            </a:xfrm>
            <a:custGeom>
              <a:avLst/>
              <a:gdLst>
                <a:gd name="T0" fmla="*/ 3 w 45"/>
                <a:gd name="T1" fmla="*/ 0 h 30"/>
                <a:gd name="T2" fmla="*/ 0 w 45"/>
                <a:gd name="T3" fmla="*/ 29 h 30"/>
                <a:gd name="T4" fmla="*/ 35 w 45"/>
                <a:gd name="T5" fmla="*/ 15 h 30"/>
                <a:gd name="T6" fmla="*/ 25 w 45"/>
                <a:gd name="T7" fmla="*/ 0 h 30"/>
                <a:gd name="T8" fmla="*/ 22 w 45"/>
                <a:gd name="T9" fmla="*/ 10 h 30"/>
                <a:gd name="T10" fmla="*/ 11 w 45"/>
                <a:gd name="T11" fmla="*/ 15 h 30"/>
                <a:gd name="T12" fmla="*/ 3 w 45"/>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0">
                  <a:moveTo>
                    <a:pt x="3" y="0"/>
                  </a:moveTo>
                  <a:lnTo>
                    <a:pt x="0" y="29"/>
                  </a:lnTo>
                  <a:lnTo>
                    <a:pt x="44" y="15"/>
                  </a:lnTo>
                  <a:lnTo>
                    <a:pt x="31" y="0"/>
                  </a:lnTo>
                  <a:lnTo>
                    <a:pt x="28" y="10"/>
                  </a:lnTo>
                  <a:lnTo>
                    <a:pt x="13" y="15"/>
                  </a:lnTo>
                  <a:lnTo>
                    <a:pt x="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16" name="Freeform 580"/>
            <p:cNvSpPr>
              <a:spLocks/>
            </p:cNvSpPr>
            <p:nvPr/>
          </p:nvSpPr>
          <p:spPr bwMode="auto">
            <a:xfrm>
              <a:off x="1580" y="3166"/>
              <a:ext cx="257" cy="523"/>
            </a:xfrm>
            <a:custGeom>
              <a:avLst/>
              <a:gdLst>
                <a:gd name="T0" fmla="*/ 0 w 289"/>
                <a:gd name="T1" fmla="*/ 479 h 523"/>
                <a:gd name="T2" fmla="*/ 3 w 289"/>
                <a:gd name="T3" fmla="*/ 493 h 523"/>
                <a:gd name="T4" fmla="*/ 11 w 289"/>
                <a:gd name="T5" fmla="*/ 490 h 523"/>
                <a:gd name="T6" fmla="*/ 14 w 289"/>
                <a:gd name="T7" fmla="*/ 516 h 523"/>
                <a:gd name="T8" fmla="*/ 56 w 289"/>
                <a:gd name="T9" fmla="*/ 522 h 523"/>
                <a:gd name="T10" fmla="*/ 45 w 289"/>
                <a:gd name="T11" fmla="*/ 508 h 523"/>
                <a:gd name="T12" fmla="*/ 53 w 289"/>
                <a:gd name="T13" fmla="*/ 472 h 523"/>
                <a:gd name="T14" fmla="*/ 62 w 289"/>
                <a:gd name="T15" fmla="*/ 477 h 523"/>
                <a:gd name="T16" fmla="*/ 87 w 289"/>
                <a:gd name="T17" fmla="*/ 430 h 523"/>
                <a:gd name="T18" fmla="*/ 68 w 289"/>
                <a:gd name="T19" fmla="*/ 401 h 523"/>
                <a:gd name="T20" fmla="*/ 91 w 289"/>
                <a:gd name="T21" fmla="*/ 385 h 523"/>
                <a:gd name="T22" fmla="*/ 96 w 289"/>
                <a:gd name="T23" fmla="*/ 359 h 523"/>
                <a:gd name="T24" fmla="*/ 105 w 289"/>
                <a:gd name="T25" fmla="*/ 349 h 523"/>
                <a:gd name="T26" fmla="*/ 97 w 289"/>
                <a:gd name="T27" fmla="*/ 343 h 523"/>
                <a:gd name="T28" fmla="*/ 111 w 289"/>
                <a:gd name="T29" fmla="*/ 343 h 523"/>
                <a:gd name="T30" fmla="*/ 109 w 289"/>
                <a:gd name="T31" fmla="*/ 330 h 523"/>
                <a:gd name="T32" fmla="*/ 103 w 289"/>
                <a:gd name="T33" fmla="*/ 341 h 523"/>
                <a:gd name="T34" fmla="*/ 97 w 289"/>
                <a:gd name="T35" fmla="*/ 330 h 523"/>
                <a:gd name="T36" fmla="*/ 96 w 289"/>
                <a:gd name="T37" fmla="*/ 312 h 523"/>
                <a:gd name="T38" fmla="*/ 126 w 289"/>
                <a:gd name="T39" fmla="*/ 312 h 523"/>
                <a:gd name="T40" fmla="*/ 128 w 289"/>
                <a:gd name="T41" fmla="*/ 275 h 523"/>
                <a:gd name="T42" fmla="*/ 176 w 289"/>
                <a:gd name="T43" fmla="*/ 270 h 523"/>
                <a:gd name="T44" fmla="*/ 193 w 289"/>
                <a:gd name="T45" fmla="*/ 241 h 523"/>
                <a:gd name="T46" fmla="*/ 172 w 289"/>
                <a:gd name="T47" fmla="*/ 194 h 523"/>
                <a:gd name="T48" fmla="*/ 181 w 289"/>
                <a:gd name="T49" fmla="*/ 131 h 523"/>
                <a:gd name="T50" fmla="*/ 228 w 289"/>
                <a:gd name="T51" fmla="*/ 81 h 523"/>
                <a:gd name="T52" fmla="*/ 225 w 289"/>
                <a:gd name="T53" fmla="*/ 57 h 523"/>
                <a:gd name="T54" fmla="*/ 220 w 289"/>
                <a:gd name="T55" fmla="*/ 57 h 523"/>
                <a:gd name="T56" fmla="*/ 205 w 289"/>
                <a:gd name="T57" fmla="*/ 86 h 523"/>
                <a:gd name="T58" fmla="*/ 172 w 289"/>
                <a:gd name="T59" fmla="*/ 84 h 523"/>
                <a:gd name="T60" fmla="*/ 178 w 289"/>
                <a:gd name="T61" fmla="*/ 52 h 523"/>
                <a:gd name="T62" fmla="*/ 124 w 289"/>
                <a:gd name="T63" fmla="*/ 8 h 523"/>
                <a:gd name="T64" fmla="*/ 108 w 289"/>
                <a:gd name="T65" fmla="*/ 2 h 523"/>
                <a:gd name="T66" fmla="*/ 103 w 289"/>
                <a:gd name="T67" fmla="*/ 13 h 523"/>
                <a:gd name="T68" fmla="*/ 82 w 289"/>
                <a:gd name="T69" fmla="*/ 0 h 523"/>
                <a:gd name="T70" fmla="*/ 70 w 289"/>
                <a:gd name="T71" fmla="*/ 15 h 523"/>
                <a:gd name="T72" fmla="*/ 70 w 289"/>
                <a:gd name="T73" fmla="*/ 34 h 523"/>
                <a:gd name="T74" fmla="*/ 56 w 289"/>
                <a:gd name="T75" fmla="*/ 42 h 523"/>
                <a:gd name="T76" fmla="*/ 56 w 289"/>
                <a:gd name="T77" fmla="*/ 79 h 523"/>
                <a:gd name="T78" fmla="*/ 44 w 289"/>
                <a:gd name="T79" fmla="*/ 97 h 523"/>
                <a:gd name="T80" fmla="*/ 33 w 289"/>
                <a:gd name="T81" fmla="*/ 149 h 523"/>
                <a:gd name="T82" fmla="*/ 39 w 289"/>
                <a:gd name="T83" fmla="*/ 196 h 523"/>
                <a:gd name="T84" fmla="*/ 25 w 289"/>
                <a:gd name="T85" fmla="*/ 238 h 523"/>
                <a:gd name="T86" fmla="*/ 14 w 289"/>
                <a:gd name="T87" fmla="*/ 341 h 523"/>
                <a:gd name="T88" fmla="*/ 22 w 289"/>
                <a:gd name="T89" fmla="*/ 380 h 523"/>
                <a:gd name="T90" fmla="*/ 14 w 289"/>
                <a:gd name="T91" fmla="*/ 383 h 523"/>
                <a:gd name="T92" fmla="*/ 18 w 289"/>
                <a:gd name="T93" fmla="*/ 414 h 523"/>
                <a:gd name="T94" fmla="*/ 0 w 289"/>
                <a:gd name="T95" fmla="*/ 479 h 5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9" h="523">
                  <a:moveTo>
                    <a:pt x="0" y="479"/>
                  </a:moveTo>
                  <a:lnTo>
                    <a:pt x="3" y="493"/>
                  </a:lnTo>
                  <a:lnTo>
                    <a:pt x="13" y="490"/>
                  </a:lnTo>
                  <a:lnTo>
                    <a:pt x="18" y="516"/>
                  </a:lnTo>
                  <a:lnTo>
                    <a:pt x="71" y="522"/>
                  </a:lnTo>
                  <a:lnTo>
                    <a:pt x="57" y="508"/>
                  </a:lnTo>
                  <a:lnTo>
                    <a:pt x="68" y="472"/>
                  </a:lnTo>
                  <a:lnTo>
                    <a:pt x="79" y="477"/>
                  </a:lnTo>
                  <a:lnTo>
                    <a:pt x="110" y="430"/>
                  </a:lnTo>
                  <a:lnTo>
                    <a:pt x="86" y="401"/>
                  </a:lnTo>
                  <a:lnTo>
                    <a:pt x="115" y="385"/>
                  </a:lnTo>
                  <a:lnTo>
                    <a:pt x="121" y="359"/>
                  </a:lnTo>
                  <a:lnTo>
                    <a:pt x="133" y="349"/>
                  </a:lnTo>
                  <a:lnTo>
                    <a:pt x="123" y="343"/>
                  </a:lnTo>
                  <a:lnTo>
                    <a:pt x="141" y="343"/>
                  </a:lnTo>
                  <a:lnTo>
                    <a:pt x="138" y="330"/>
                  </a:lnTo>
                  <a:lnTo>
                    <a:pt x="131" y="341"/>
                  </a:lnTo>
                  <a:lnTo>
                    <a:pt x="123" y="330"/>
                  </a:lnTo>
                  <a:lnTo>
                    <a:pt x="121" y="312"/>
                  </a:lnTo>
                  <a:lnTo>
                    <a:pt x="160" y="312"/>
                  </a:lnTo>
                  <a:lnTo>
                    <a:pt x="162" y="275"/>
                  </a:lnTo>
                  <a:lnTo>
                    <a:pt x="223" y="270"/>
                  </a:lnTo>
                  <a:lnTo>
                    <a:pt x="244" y="241"/>
                  </a:lnTo>
                  <a:lnTo>
                    <a:pt x="217" y="194"/>
                  </a:lnTo>
                  <a:lnTo>
                    <a:pt x="228" y="131"/>
                  </a:lnTo>
                  <a:lnTo>
                    <a:pt x="288" y="81"/>
                  </a:lnTo>
                  <a:lnTo>
                    <a:pt x="285" y="57"/>
                  </a:lnTo>
                  <a:lnTo>
                    <a:pt x="278" y="57"/>
                  </a:lnTo>
                  <a:lnTo>
                    <a:pt x="259" y="86"/>
                  </a:lnTo>
                  <a:lnTo>
                    <a:pt x="217" y="84"/>
                  </a:lnTo>
                  <a:lnTo>
                    <a:pt x="225" y="52"/>
                  </a:lnTo>
                  <a:lnTo>
                    <a:pt x="157" y="8"/>
                  </a:lnTo>
                  <a:lnTo>
                    <a:pt x="136" y="2"/>
                  </a:lnTo>
                  <a:lnTo>
                    <a:pt x="131" y="13"/>
                  </a:lnTo>
                  <a:lnTo>
                    <a:pt x="104" y="0"/>
                  </a:lnTo>
                  <a:lnTo>
                    <a:pt x="89" y="15"/>
                  </a:lnTo>
                  <a:lnTo>
                    <a:pt x="89" y="34"/>
                  </a:lnTo>
                  <a:lnTo>
                    <a:pt x="71" y="42"/>
                  </a:lnTo>
                  <a:lnTo>
                    <a:pt x="71" y="79"/>
                  </a:lnTo>
                  <a:lnTo>
                    <a:pt x="55" y="97"/>
                  </a:lnTo>
                  <a:lnTo>
                    <a:pt x="42" y="149"/>
                  </a:lnTo>
                  <a:lnTo>
                    <a:pt x="50" y="196"/>
                  </a:lnTo>
                  <a:lnTo>
                    <a:pt x="31" y="238"/>
                  </a:lnTo>
                  <a:lnTo>
                    <a:pt x="18" y="341"/>
                  </a:lnTo>
                  <a:lnTo>
                    <a:pt x="28" y="380"/>
                  </a:lnTo>
                  <a:lnTo>
                    <a:pt x="18" y="383"/>
                  </a:lnTo>
                  <a:lnTo>
                    <a:pt x="23" y="414"/>
                  </a:lnTo>
                  <a:lnTo>
                    <a:pt x="0" y="47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17" name="Freeform 581"/>
            <p:cNvSpPr>
              <a:spLocks/>
            </p:cNvSpPr>
            <p:nvPr/>
          </p:nvSpPr>
          <p:spPr bwMode="auto">
            <a:xfrm>
              <a:off x="1640" y="3693"/>
              <a:ext cx="48" cy="46"/>
            </a:xfrm>
            <a:custGeom>
              <a:avLst/>
              <a:gdLst>
                <a:gd name="T0" fmla="*/ 0 w 54"/>
                <a:gd name="T1" fmla="*/ 0 h 46"/>
                <a:gd name="T2" fmla="*/ 0 w 54"/>
                <a:gd name="T3" fmla="*/ 45 h 46"/>
                <a:gd name="T4" fmla="*/ 42 w 54"/>
                <a:gd name="T5" fmla="*/ 42 h 46"/>
                <a:gd name="T6" fmla="*/ 11 w 54"/>
                <a:gd name="T7" fmla="*/ 23 h 46"/>
                <a:gd name="T8" fmla="*/ 0 w 54"/>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46">
                  <a:moveTo>
                    <a:pt x="0" y="0"/>
                  </a:moveTo>
                  <a:lnTo>
                    <a:pt x="0" y="45"/>
                  </a:lnTo>
                  <a:lnTo>
                    <a:pt x="53" y="42"/>
                  </a:lnTo>
                  <a:lnTo>
                    <a:pt x="13" y="23"/>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18" name="Freeform 582"/>
            <p:cNvSpPr>
              <a:spLocks/>
            </p:cNvSpPr>
            <p:nvPr/>
          </p:nvSpPr>
          <p:spPr bwMode="auto">
            <a:xfrm>
              <a:off x="4018" y="3001"/>
              <a:ext cx="528" cy="446"/>
            </a:xfrm>
            <a:custGeom>
              <a:avLst/>
              <a:gdLst>
                <a:gd name="T0" fmla="*/ 6 w 594"/>
                <a:gd name="T1" fmla="*/ 238 h 446"/>
                <a:gd name="T2" fmla="*/ 11 w 594"/>
                <a:gd name="T3" fmla="*/ 230 h 446"/>
                <a:gd name="T4" fmla="*/ 6 w 594"/>
                <a:gd name="T5" fmla="*/ 167 h 446"/>
                <a:gd name="T6" fmla="*/ 39 w 594"/>
                <a:gd name="T7" fmla="*/ 144 h 446"/>
                <a:gd name="T8" fmla="*/ 103 w 594"/>
                <a:gd name="T9" fmla="*/ 107 h 446"/>
                <a:gd name="T10" fmla="*/ 110 w 594"/>
                <a:gd name="T11" fmla="*/ 84 h 446"/>
                <a:gd name="T12" fmla="*/ 117 w 594"/>
                <a:gd name="T13" fmla="*/ 81 h 446"/>
                <a:gd name="T14" fmla="*/ 131 w 594"/>
                <a:gd name="T15" fmla="*/ 68 h 446"/>
                <a:gd name="T16" fmla="*/ 166 w 594"/>
                <a:gd name="T17" fmla="*/ 50 h 446"/>
                <a:gd name="T18" fmla="*/ 176 w 594"/>
                <a:gd name="T19" fmla="*/ 57 h 446"/>
                <a:gd name="T20" fmla="*/ 187 w 594"/>
                <a:gd name="T21" fmla="*/ 52 h 446"/>
                <a:gd name="T22" fmla="*/ 224 w 594"/>
                <a:gd name="T23" fmla="*/ 18 h 446"/>
                <a:gd name="T24" fmla="*/ 269 w 594"/>
                <a:gd name="T25" fmla="*/ 21 h 446"/>
                <a:gd name="T26" fmla="*/ 313 w 594"/>
                <a:gd name="T27" fmla="*/ 102 h 446"/>
                <a:gd name="T28" fmla="*/ 330 w 594"/>
                <a:gd name="T29" fmla="*/ 18 h 446"/>
                <a:gd name="T30" fmla="*/ 354 w 594"/>
                <a:gd name="T31" fmla="*/ 50 h 446"/>
                <a:gd name="T32" fmla="*/ 386 w 594"/>
                <a:gd name="T33" fmla="*/ 123 h 446"/>
                <a:gd name="T34" fmla="*/ 423 w 594"/>
                <a:gd name="T35" fmla="*/ 175 h 446"/>
                <a:gd name="T36" fmla="*/ 437 w 594"/>
                <a:gd name="T37" fmla="*/ 194 h 446"/>
                <a:gd name="T38" fmla="*/ 468 w 594"/>
                <a:gd name="T39" fmla="*/ 264 h 446"/>
                <a:gd name="T40" fmla="*/ 442 w 594"/>
                <a:gd name="T41" fmla="*/ 354 h 446"/>
                <a:gd name="T42" fmla="*/ 402 w 594"/>
                <a:gd name="T43" fmla="*/ 427 h 446"/>
                <a:gd name="T44" fmla="*/ 386 w 594"/>
                <a:gd name="T45" fmla="*/ 445 h 446"/>
                <a:gd name="T46" fmla="*/ 350 w 594"/>
                <a:gd name="T47" fmla="*/ 440 h 446"/>
                <a:gd name="T48" fmla="*/ 310 w 594"/>
                <a:gd name="T49" fmla="*/ 416 h 446"/>
                <a:gd name="T50" fmla="*/ 290 w 594"/>
                <a:gd name="T51" fmla="*/ 388 h 446"/>
                <a:gd name="T52" fmla="*/ 284 w 594"/>
                <a:gd name="T53" fmla="*/ 377 h 446"/>
                <a:gd name="T54" fmla="*/ 286 w 594"/>
                <a:gd name="T55" fmla="*/ 332 h 446"/>
                <a:gd name="T56" fmla="*/ 255 w 594"/>
                <a:gd name="T57" fmla="*/ 369 h 446"/>
                <a:gd name="T58" fmla="*/ 210 w 594"/>
                <a:gd name="T59" fmla="*/ 320 h 446"/>
                <a:gd name="T60" fmla="*/ 120 w 594"/>
                <a:gd name="T61" fmla="*/ 356 h 446"/>
                <a:gd name="T62" fmla="*/ 52 w 594"/>
                <a:gd name="T63" fmla="*/ 374 h 446"/>
                <a:gd name="T64" fmla="*/ 27 w 594"/>
                <a:gd name="T65" fmla="*/ 320 h 4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94" h="446">
                  <a:moveTo>
                    <a:pt x="0" y="236"/>
                  </a:moveTo>
                  <a:lnTo>
                    <a:pt x="8" y="238"/>
                  </a:lnTo>
                  <a:lnTo>
                    <a:pt x="2" y="222"/>
                  </a:lnTo>
                  <a:lnTo>
                    <a:pt x="13" y="230"/>
                  </a:lnTo>
                  <a:lnTo>
                    <a:pt x="0" y="207"/>
                  </a:lnTo>
                  <a:lnTo>
                    <a:pt x="8" y="167"/>
                  </a:lnTo>
                  <a:lnTo>
                    <a:pt x="10" y="175"/>
                  </a:lnTo>
                  <a:lnTo>
                    <a:pt x="50" y="144"/>
                  </a:lnTo>
                  <a:lnTo>
                    <a:pt x="110" y="131"/>
                  </a:lnTo>
                  <a:lnTo>
                    <a:pt x="131" y="107"/>
                  </a:lnTo>
                  <a:lnTo>
                    <a:pt x="131" y="91"/>
                  </a:lnTo>
                  <a:lnTo>
                    <a:pt x="139" y="84"/>
                  </a:lnTo>
                  <a:lnTo>
                    <a:pt x="147" y="99"/>
                  </a:lnTo>
                  <a:lnTo>
                    <a:pt x="149" y="81"/>
                  </a:lnTo>
                  <a:lnTo>
                    <a:pt x="165" y="84"/>
                  </a:lnTo>
                  <a:lnTo>
                    <a:pt x="165" y="68"/>
                  </a:lnTo>
                  <a:lnTo>
                    <a:pt x="186" y="47"/>
                  </a:lnTo>
                  <a:lnTo>
                    <a:pt x="210" y="50"/>
                  </a:lnTo>
                  <a:lnTo>
                    <a:pt x="215" y="73"/>
                  </a:lnTo>
                  <a:lnTo>
                    <a:pt x="223" y="57"/>
                  </a:lnTo>
                  <a:lnTo>
                    <a:pt x="241" y="62"/>
                  </a:lnTo>
                  <a:lnTo>
                    <a:pt x="236" y="52"/>
                  </a:lnTo>
                  <a:lnTo>
                    <a:pt x="249" y="26"/>
                  </a:lnTo>
                  <a:lnTo>
                    <a:pt x="283" y="18"/>
                  </a:lnTo>
                  <a:lnTo>
                    <a:pt x="275" y="5"/>
                  </a:lnTo>
                  <a:lnTo>
                    <a:pt x="341" y="21"/>
                  </a:lnTo>
                  <a:lnTo>
                    <a:pt x="328" y="60"/>
                  </a:lnTo>
                  <a:lnTo>
                    <a:pt x="396" y="102"/>
                  </a:lnTo>
                  <a:lnTo>
                    <a:pt x="409" y="86"/>
                  </a:lnTo>
                  <a:lnTo>
                    <a:pt x="417" y="18"/>
                  </a:lnTo>
                  <a:lnTo>
                    <a:pt x="435" y="0"/>
                  </a:lnTo>
                  <a:lnTo>
                    <a:pt x="448" y="50"/>
                  </a:lnTo>
                  <a:lnTo>
                    <a:pt x="472" y="60"/>
                  </a:lnTo>
                  <a:lnTo>
                    <a:pt x="488" y="123"/>
                  </a:lnTo>
                  <a:lnTo>
                    <a:pt x="522" y="141"/>
                  </a:lnTo>
                  <a:lnTo>
                    <a:pt x="535" y="175"/>
                  </a:lnTo>
                  <a:lnTo>
                    <a:pt x="551" y="173"/>
                  </a:lnTo>
                  <a:lnTo>
                    <a:pt x="553" y="194"/>
                  </a:lnTo>
                  <a:lnTo>
                    <a:pt x="579" y="217"/>
                  </a:lnTo>
                  <a:lnTo>
                    <a:pt x="593" y="264"/>
                  </a:lnTo>
                  <a:lnTo>
                    <a:pt x="588" y="312"/>
                  </a:lnTo>
                  <a:lnTo>
                    <a:pt x="559" y="354"/>
                  </a:lnTo>
                  <a:lnTo>
                    <a:pt x="540" y="416"/>
                  </a:lnTo>
                  <a:lnTo>
                    <a:pt x="509" y="427"/>
                  </a:lnTo>
                  <a:lnTo>
                    <a:pt x="485" y="437"/>
                  </a:lnTo>
                  <a:lnTo>
                    <a:pt x="488" y="445"/>
                  </a:lnTo>
                  <a:lnTo>
                    <a:pt x="464" y="422"/>
                  </a:lnTo>
                  <a:lnTo>
                    <a:pt x="443" y="440"/>
                  </a:lnTo>
                  <a:lnTo>
                    <a:pt x="414" y="432"/>
                  </a:lnTo>
                  <a:lnTo>
                    <a:pt x="393" y="416"/>
                  </a:lnTo>
                  <a:lnTo>
                    <a:pt x="382" y="380"/>
                  </a:lnTo>
                  <a:lnTo>
                    <a:pt x="367" y="388"/>
                  </a:lnTo>
                  <a:lnTo>
                    <a:pt x="365" y="361"/>
                  </a:lnTo>
                  <a:lnTo>
                    <a:pt x="359" y="377"/>
                  </a:lnTo>
                  <a:lnTo>
                    <a:pt x="346" y="377"/>
                  </a:lnTo>
                  <a:lnTo>
                    <a:pt x="362" y="332"/>
                  </a:lnTo>
                  <a:lnTo>
                    <a:pt x="333" y="374"/>
                  </a:lnTo>
                  <a:lnTo>
                    <a:pt x="323" y="369"/>
                  </a:lnTo>
                  <a:lnTo>
                    <a:pt x="306" y="335"/>
                  </a:lnTo>
                  <a:lnTo>
                    <a:pt x="265" y="320"/>
                  </a:lnTo>
                  <a:lnTo>
                    <a:pt x="183" y="330"/>
                  </a:lnTo>
                  <a:lnTo>
                    <a:pt x="152" y="356"/>
                  </a:lnTo>
                  <a:lnTo>
                    <a:pt x="100" y="356"/>
                  </a:lnTo>
                  <a:lnTo>
                    <a:pt x="66" y="374"/>
                  </a:lnTo>
                  <a:lnTo>
                    <a:pt x="26" y="361"/>
                  </a:lnTo>
                  <a:lnTo>
                    <a:pt x="34" y="320"/>
                  </a:lnTo>
                  <a:lnTo>
                    <a:pt x="0" y="23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19" name="Freeform 583"/>
            <p:cNvSpPr>
              <a:spLocks/>
            </p:cNvSpPr>
            <p:nvPr/>
          </p:nvSpPr>
          <p:spPr bwMode="auto">
            <a:xfrm>
              <a:off x="4428" y="3473"/>
              <a:ext cx="50" cy="53"/>
            </a:xfrm>
            <a:custGeom>
              <a:avLst/>
              <a:gdLst>
                <a:gd name="T0" fmla="*/ 0 w 57"/>
                <a:gd name="T1" fmla="*/ 10 h 53"/>
                <a:gd name="T2" fmla="*/ 0 w 57"/>
                <a:gd name="T3" fmla="*/ 0 h 53"/>
                <a:gd name="T4" fmla="*/ 22 w 57"/>
                <a:gd name="T5" fmla="*/ 7 h 53"/>
                <a:gd name="T6" fmla="*/ 39 w 57"/>
                <a:gd name="T7" fmla="*/ 2 h 53"/>
                <a:gd name="T8" fmla="*/ 43 w 57"/>
                <a:gd name="T9" fmla="*/ 12 h 53"/>
                <a:gd name="T10" fmla="*/ 43 w 57"/>
                <a:gd name="T11" fmla="*/ 29 h 53"/>
                <a:gd name="T12" fmla="*/ 25 w 57"/>
                <a:gd name="T13" fmla="*/ 52 h 53"/>
                <a:gd name="T14" fmla="*/ 16 w 57"/>
                <a:gd name="T15" fmla="*/ 49 h 53"/>
                <a:gd name="T16" fmla="*/ 0 w 57"/>
                <a:gd name="T17" fmla="*/ 1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 h="53">
                  <a:moveTo>
                    <a:pt x="0" y="10"/>
                  </a:moveTo>
                  <a:lnTo>
                    <a:pt x="0" y="0"/>
                  </a:lnTo>
                  <a:lnTo>
                    <a:pt x="29" y="7"/>
                  </a:lnTo>
                  <a:lnTo>
                    <a:pt x="51" y="2"/>
                  </a:lnTo>
                  <a:lnTo>
                    <a:pt x="56" y="12"/>
                  </a:lnTo>
                  <a:lnTo>
                    <a:pt x="56" y="29"/>
                  </a:lnTo>
                  <a:lnTo>
                    <a:pt x="32" y="52"/>
                  </a:lnTo>
                  <a:lnTo>
                    <a:pt x="21" y="49"/>
                  </a:lnTo>
                  <a:lnTo>
                    <a:pt x="0" y="1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20" name="Freeform 584"/>
            <p:cNvSpPr>
              <a:spLocks/>
            </p:cNvSpPr>
            <p:nvPr/>
          </p:nvSpPr>
          <p:spPr bwMode="auto">
            <a:xfrm>
              <a:off x="2661" y="2060"/>
              <a:ext cx="102" cy="45"/>
            </a:xfrm>
            <a:custGeom>
              <a:avLst/>
              <a:gdLst>
                <a:gd name="T0" fmla="*/ 0 w 114"/>
                <a:gd name="T1" fmla="*/ 23 h 45"/>
                <a:gd name="T2" fmla="*/ 2 w 114"/>
                <a:gd name="T3" fmla="*/ 26 h 45"/>
                <a:gd name="T4" fmla="*/ 2 w 114"/>
                <a:gd name="T5" fmla="*/ 34 h 45"/>
                <a:gd name="T6" fmla="*/ 11 w 114"/>
                <a:gd name="T7" fmla="*/ 36 h 45"/>
                <a:gd name="T8" fmla="*/ 31 w 114"/>
                <a:gd name="T9" fmla="*/ 34 h 45"/>
                <a:gd name="T10" fmla="*/ 48 w 114"/>
                <a:gd name="T11" fmla="*/ 44 h 45"/>
                <a:gd name="T12" fmla="*/ 77 w 114"/>
                <a:gd name="T13" fmla="*/ 36 h 45"/>
                <a:gd name="T14" fmla="*/ 90 w 114"/>
                <a:gd name="T15" fmla="*/ 12 h 45"/>
                <a:gd name="T16" fmla="*/ 84 w 114"/>
                <a:gd name="T17" fmla="*/ 0 h 45"/>
                <a:gd name="T18" fmla="*/ 49 w 114"/>
                <a:gd name="T19" fmla="*/ 2 h 45"/>
                <a:gd name="T20" fmla="*/ 39 w 114"/>
                <a:gd name="T21" fmla="*/ 23 h 45"/>
                <a:gd name="T22" fmla="*/ 0 w 114"/>
                <a:gd name="T23" fmla="*/ 23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4" h="45">
                  <a:moveTo>
                    <a:pt x="0" y="23"/>
                  </a:moveTo>
                  <a:lnTo>
                    <a:pt x="2" y="26"/>
                  </a:lnTo>
                  <a:lnTo>
                    <a:pt x="2" y="34"/>
                  </a:lnTo>
                  <a:lnTo>
                    <a:pt x="13" y="36"/>
                  </a:lnTo>
                  <a:lnTo>
                    <a:pt x="39" y="34"/>
                  </a:lnTo>
                  <a:lnTo>
                    <a:pt x="60" y="44"/>
                  </a:lnTo>
                  <a:lnTo>
                    <a:pt x="96" y="36"/>
                  </a:lnTo>
                  <a:lnTo>
                    <a:pt x="113" y="12"/>
                  </a:lnTo>
                  <a:lnTo>
                    <a:pt x="105" y="0"/>
                  </a:lnTo>
                  <a:lnTo>
                    <a:pt x="62" y="2"/>
                  </a:lnTo>
                  <a:lnTo>
                    <a:pt x="49" y="23"/>
                  </a:lnTo>
                  <a:lnTo>
                    <a:pt x="0" y="2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21" name="Freeform 585"/>
            <p:cNvSpPr>
              <a:spLocks/>
            </p:cNvSpPr>
            <p:nvPr/>
          </p:nvSpPr>
          <p:spPr bwMode="auto">
            <a:xfrm>
              <a:off x="2574" y="2007"/>
              <a:ext cx="44" cy="38"/>
            </a:xfrm>
            <a:custGeom>
              <a:avLst/>
              <a:gdLst>
                <a:gd name="T0" fmla="*/ 0 w 49"/>
                <a:gd name="T1" fmla="*/ 11 h 38"/>
                <a:gd name="T2" fmla="*/ 6 w 49"/>
                <a:gd name="T3" fmla="*/ 3 h 38"/>
                <a:gd name="T4" fmla="*/ 26 w 49"/>
                <a:gd name="T5" fmla="*/ 0 h 38"/>
                <a:gd name="T6" fmla="*/ 36 w 49"/>
                <a:gd name="T7" fmla="*/ 16 h 38"/>
                <a:gd name="T8" fmla="*/ 39 w 49"/>
                <a:gd name="T9" fmla="*/ 26 h 38"/>
                <a:gd name="T10" fmla="*/ 34 w 49"/>
                <a:gd name="T11" fmla="*/ 37 h 38"/>
                <a:gd name="T12" fmla="*/ 0 w 49"/>
                <a:gd name="T13" fmla="*/ 11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38">
                  <a:moveTo>
                    <a:pt x="0" y="11"/>
                  </a:moveTo>
                  <a:lnTo>
                    <a:pt x="8" y="3"/>
                  </a:lnTo>
                  <a:lnTo>
                    <a:pt x="32" y="0"/>
                  </a:lnTo>
                  <a:lnTo>
                    <a:pt x="45" y="16"/>
                  </a:lnTo>
                  <a:lnTo>
                    <a:pt x="48" y="26"/>
                  </a:lnTo>
                  <a:lnTo>
                    <a:pt x="42" y="37"/>
                  </a:lnTo>
                  <a:lnTo>
                    <a:pt x="0" y="1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22" name="Freeform 586"/>
            <p:cNvSpPr>
              <a:spLocks/>
            </p:cNvSpPr>
            <p:nvPr/>
          </p:nvSpPr>
          <p:spPr bwMode="auto">
            <a:xfrm>
              <a:off x="1626" y="2982"/>
              <a:ext cx="157" cy="200"/>
            </a:xfrm>
            <a:custGeom>
              <a:avLst/>
              <a:gdLst>
                <a:gd name="T0" fmla="*/ 0 w 177"/>
                <a:gd name="T1" fmla="*/ 19 h 200"/>
                <a:gd name="T2" fmla="*/ 11 w 177"/>
                <a:gd name="T3" fmla="*/ 40 h 200"/>
                <a:gd name="T4" fmla="*/ 4 w 177"/>
                <a:gd name="T5" fmla="*/ 87 h 200"/>
                <a:gd name="T6" fmla="*/ 11 w 177"/>
                <a:gd name="T7" fmla="*/ 92 h 200"/>
                <a:gd name="T8" fmla="*/ 6 w 177"/>
                <a:gd name="T9" fmla="*/ 97 h 200"/>
                <a:gd name="T10" fmla="*/ 3 w 177"/>
                <a:gd name="T11" fmla="*/ 118 h 200"/>
                <a:gd name="T12" fmla="*/ 12 w 177"/>
                <a:gd name="T13" fmla="*/ 145 h 200"/>
                <a:gd name="T14" fmla="*/ 21 w 177"/>
                <a:gd name="T15" fmla="*/ 199 h 200"/>
                <a:gd name="T16" fmla="*/ 29 w 177"/>
                <a:gd name="T17" fmla="*/ 199 h 200"/>
                <a:gd name="T18" fmla="*/ 41 w 177"/>
                <a:gd name="T19" fmla="*/ 184 h 200"/>
                <a:gd name="T20" fmla="*/ 62 w 177"/>
                <a:gd name="T21" fmla="*/ 197 h 200"/>
                <a:gd name="T22" fmla="*/ 67 w 177"/>
                <a:gd name="T23" fmla="*/ 186 h 200"/>
                <a:gd name="T24" fmla="*/ 82 w 177"/>
                <a:gd name="T25" fmla="*/ 192 h 200"/>
                <a:gd name="T26" fmla="*/ 91 w 177"/>
                <a:gd name="T27" fmla="*/ 152 h 200"/>
                <a:gd name="T28" fmla="*/ 123 w 177"/>
                <a:gd name="T29" fmla="*/ 145 h 200"/>
                <a:gd name="T30" fmla="*/ 135 w 177"/>
                <a:gd name="T31" fmla="*/ 157 h 200"/>
                <a:gd name="T32" fmla="*/ 138 w 177"/>
                <a:gd name="T33" fmla="*/ 126 h 200"/>
                <a:gd name="T34" fmla="*/ 130 w 177"/>
                <a:gd name="T35" fmla="*/ 103 h 200"/>
                <a:gd name="T36" fmla="*/ 112 w 177"/>
                <a:gd name="T37" fmla="*/ 100 h 200"/>
                <a:gd name="T38" fmla="*/ 103 w 177"/>
                <a:gd name="T39" fmla="*/ 61 h 200"/>
                <a:gd name="T40" fmla="*/ 54 w 177"/>
                <a:gd name="T41" fmla="*/ 34 h 200"/>
                <a:gd name="T42" fmla="*/ 50 w 177"/>
                <a:gd name="T43" fmla="*/ 0 h 200"/>
                <a:gd name="T44" fmla="*/ 15 w 177"/>
                <a:gd name="T45" fmla="*/ 21 h 200"/>
                <a:gd name="T46" fmla="*/ 0 w 177"/>
                <a:gd name="T47" fmla="*/ 19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7" h="200">
                  <a:moveTo>
                    <a:pt x="0" y="19"/>
                  </a:moveTo>
                  <a:lnTo>
                    <a:pt x="13" y="40"/>
                  </a:lnTo>
                  <a:lnTo>
                    <a:pt x="5" y="87"/>
                  </a:lnTo>
                  <a:lnTo>
                    <a:pt x="13" y="92"/>
                  </a:lnTo>
                  <a:lnTo>
                    <a:pt x="8" y="97"/>
                  </a:lnTo>
                  <a:lnTo>
                    <a:pt x="3" y="118"/>
                  </a:lnTo>
                  <a:lnTo>
                    <a:pt x="16" y="145"/>
                  </a:lnTo>
                  <a:lnTo>
                    <a:pt x="27" y="199"/>
                  </a:lnTo>
                  <a:lnTo>
                    <a:pt x="37" y="199"/>
                  </a:lnTo>
                  <a:lnTo>
                    <a:pt x="52" y="184"/>
                  </a:lnTo>
                  <a:lnTo>
                    <a:pt x="79" y="197"/>
                  </a:lnTo>
                  <a:lnTo>
                    <a:pt x="84" y="186"/>
                  </a:lnTo>
                  <a:lnTo>
                    <a:pt x="105" y="192"/>
                  </a:lnTo>
                  <a:lnTo>
                    <a:pt x="116" y="152"/>
                  </a:lnTo>
                  <a:lnTo>
                    <a:pt x="157" y="145"/>
                  </a:lnTo>
                  <a:lnTo>
                    <a:pt x="171" y="157"/>
                  </a:lnTo>
                  <a:lnTo>
                    <a:pt x="176" y="126"/>
                  </a:lnTo>
                  <a:lnTo>
                    <a:pt x="165" y="103"/>
                  </a:lnTo>
                  <a:lnTo>
                    <a:pt x="142" y="100"/>
                  </a:lnTo>
                  <a:lnTo>
                    <a:pt x="131" y="61"/>
                  </a:lnTo>
                  <a:lnTo>
                    <a:pt x="69" y="34"/>
                  </a:lnTo>
                  <a:lnTo>
                    <a:pt x="63" y="0"/>
                  </a:lnTo>
                  <a:lnTo>
                    <a:pt x="19" y="21"/>
                  </a:lnTo>
                  <a:lnTo>
                    <a:pt x="0" y="19"/>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23" name="Freeform 587"/>
            <p:cNvSpPr>
              <a:spLocks/>
            </p:cNvSpPr>
            <p:nvPr/>
          </p:nvSpPr>
          <p:spPr bwMode="auto">
            <a:xfrm>
              <a:off x="1372" y="2565"/>
              <a:ext cx="10" cy="41"/>
            </a:xfrm>
            <a:custGeom>
              <a:avLst/>
              <a:gdLst>
                <a:gd name="T0" fmla="*/ 0 w 12"/>
                <a:gd name="T1" fmla="*/ 11 h 41"/>
                <a:gd name="T2" fmla="*/ 4 w 12"/>
                <a:gd name="T3" fmla="*/ 40 h 41"/>
                <a:gd name="T4" fmla="*/ 8 w 12"/>
                <a:gd name="T5" fmla="*/ 0 h 41"/>
                <a:gd name="T6" fmla="*/ 0 w 12"/>
                <a:gd name="T7" fmla="*/ 11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41">
                  <a:moveTo>
                    <a:pt x="0" y="11"/>
                  </a:moveTo>
                  <a:lnTo>
                    <a:pt x="6" y="40"/>
                  </a:lnTo>
                  <a:lnTo>
                    <a:pt x="11" y="0"/>
                  </a:lnTo>
                  <a:lnTo>
                    <a:pt x="0" y="1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24" name="Freeform 588"/>
            <p:cNvSpPr>
              <a:spLocks/>
            </p:cNvSpPr>
            <p:nvPr/>
          </p:nvSpPr>
          <p:spPr bwMode="auto">
            <a:xfrm>
              <a:off x="693" y="1538"/>
              <a:ext cx="1118" cy="648"/>
            </a:xfrm>
            <a:custGeom>
              <a:avLst/>
              <a:gdLst>
                <a:gd name="T0" fmla="*/ 76 w 1257"/>
                <a:gd name="T1" fmla="*/ 78 h 648"/>
                <a:gd name="T2" fmla="*/ 117 w 1257"/>
                <a:gd name="T3" fmla="*/ 68 h 648"/>
                <a:gd name="T4" fmla="*/ 176 w 1257"/>
                <a:gd name="T5" fmla="*/ 70 h 648"/>
                <a:gd name="T6" fmla="*/ 271 w 1257"/>
                <a:gd name="T7" fmla="*/ 81 h 648"/>
                <a:gd name="T8" fmla="*/ 307 w 1257"/>
                <a:gd name="T9" fmla="*/ 110 h 648"/>
                <a:gd name="T10" fmla="*/ 394 w 1257"/>
                <a:gd name="T11" fmla="*/ 129 h 648"/>
                <a:gd name="T12" fmla="*/ 375 w 1257"/>
                <a:gd name="T13" fmla="*/ 97 h 648"/>
                <a:gd name="T14" fmla="*/ 450 w 1257"/>
                <a:gd name="T15" fmla="*/ 112 h 648"/>
                <a:gd name="T16" fmla="*/ 511 w 1257"/>
                <a:gd name="T17" fmla="*/ 107 h 648"/>
                <a:gd name="T18" fmla="*/ 517 w 1257"/>
                <a:gd name="T19" fmla="*/ 105 h 648"/>
                <a:gd name="T20" fmla="*/ 529 w 1257"/>
                <a:gd name="T21" fmla="*/ 105 h 648"/>
                <a:gd name="T22" fmla="*/ 552 w 1257"/>
                <a:gd name="T23" fmla="*/ 68 h 648"/>
                <a:gd name="T24" fmla="*/ 533 w 1257"/>
                <a:gd name="T25" fmla="*/ 0 h 648"/>
                <a:gd name="T26" fmla="*/ 564 w 1257"/>
                <a:gd name="T27" fmla="*/ 53 h 648"/>
                <a:gd name="T28" fmla="*/ 579 w 1257"/>
                <a:gd name="T29" fmla="*/ 70 h 648"/>
                <a:gd name="T30" fmla="*/ 619 w 1257"/>
                <a:gd name="T31" fmla="*/ 99 h 648"/>
                <a:gd name="T32" fmla="*/ 643 w 1257"/>
                <a:gd name="T33" fmla="*/ 92 h 648"/>
                <a:gd name="T34" fmla="*/ 696 w 1257"/>
                <a:gd name="T35" fmla="*/ 76 h 648"/>
                <a:gd name="T36" fmla="*/ 696 w 1257"/>
                <a:gd name="T37" fmla="*/ 131 h 648"/>
                <a:gd name="T38" fmla="*/ 635 w 1257"/>
                <a:gd name="T39" fmla="*/ 141 h 648"/>
                <a:gd name="T40" fmla="*/ 606 w 1257"/>
                <a:gd name="T41" fmla="*/ 173 h 648"/>
                <a:gd name="T42" fmla="*/ 587 w 1257"/>
                <a:gd name="T43" fmla="*/ 215 h 648"/>
                <a:gd name="T44" fmla="*/ 564 w 1257"/>
                <a:gd name="T45" fmla="*/ 230 h 648"/>
                <a:gd name="T46" fmla="*/ 541 w 1257"/>
                <a:gd name="T47" fmla="*/ 262 h 648"/>
                <a:gd name="T48" fmla="*/ 562 w 1257"/>
                <a:gd name="T49" fmla="*/ 362 h 648"/>
                <a:gd name="T50" fmla="*/ 646 w 1257"/>
                <a:gd name="T51" fmla="*/ 404 h 648"/>
                <a:gd name="T52" fmla="*/ 696 w 1257"/>
                <a:gd name="T53" fmla="*/ 453 h 648"/>
                <a:gd name="T54" fmla="*/ 713 w 1257"/>
                <a:gd name="T55" fmla="*/ 480 h 648"/>
                <a:gd name="T56" fmla="*/ 755 w 1257"/>
                <a:gd name="T57" fmla="*/ 375 h 648"/>
                <a:gd name="T58" fmla="*/ 744 w 1257"/>
                <a:gd name="T59" fmla="*/ 301 h 648"/>
                <a:gd name="T60" fmla="*/ 739 w 1257"/>
                <a:gd name="T61" fmla="*/ 259 h 648"/>
                <a:gd name="T62" fmla="*/ 780 w 1257"/>
                <a:gd name="T63" fmla="*/ 238 h 648"/>
                <a:gd name="T64" fmla="*/ 833 w 1257"/>
                <a:gd name="T65" fmla="*/ 293 h 648"/>
                <a:gd name="T66" fmla="*/ 818 w 1257"/>
                <a:gd name="T67" fmla="*/ 328 h 648"/>
                <a:gd name="T68" fmla="*/ 853 w 1257"/>
                <a:gd name="T69" fmla="*/ 325 h 648"/>
                <a:gd name="T70" fmla="*/ 884 w 1257"/>
                <a:gd name="T71" fmla="*/ 304 h 648"/>
                <a:gd name="T72" fmla="*/ 894 w 1257"/>
                <a:gd name="T73" fmla="*/ 314 h 648"/>
                <a:gd name="T74" fmla="*/ 915 w 1257"/>
                <a:gd name="T75" fmla="*/ 330 h 648"/>
                <a:gd name="T76" fmla="*/ 915 w 1257"/>
                <a:gd name="T77" fmla="*/ 348 h 648"/>
                <a:gd name="T78" fmla="*/ 921 w 1257"/>
                <a:gd name="T79" fmla="*/ 375 h 648"/>
                <a:gd name="T80" fmla="*/ 976 w 1257"/>
                <a:gd name="T81" fmla="*/ 409 h 648"/>
                <a:gd name="T82" fmla="*/ 976 w 1257"/>
                <a:gd name="T83" fmla="*/ 433 h 648"/>
                <a:gd name="T84" fmla="*/ 993 w 1257"/>
                <a:gd name="T85" fmla="*/ 456 h 648"/>
                <a:gd name="T86" fmla="*/ 813 w 1257"/>
                <a:gd name="T87" fmla="*/ 558 h 648"/>
                <a:gd name="T88" fmla="*/ 867 w 1257"/>
                <a:gd name="T89" fmla="*/ 534 h 648"/>
                <a:gd name="T90" fmla="*/ 929 w 1257"/>
                <a:gd name="T91" fmla="*/ 582 h 648"/>
                <a:gd name="T92" fmla="*/ 929 w 1257"/>
                <a:gd name="T93" fmla="*/ 587 h 648"/>
                <a:gd name="T94" fmla="*/ 905 w 1257"/>
                <a:gd name="T95" fmla="*/ 585 h 648"/>
                <a:gd name="T96" fmla="*/ 853 w 1257"/>
                <a:gd name="T97" fmla="*/ 579 h 648"/>
                <a:gd name="T98" fmla="*/ 762 w 1257"/>
                <a:gd name="T99" fmla="*/ 603 h 648"/>
                <a:gd name="T100" fmla="*/ 724 w 1257"/>
                <a:gd name="T101" fmla="*/ 629 h 648"/>
                <a:gd name="T102" fmla="*/ 683 w 1257"/>
                <a:gd name="T103" fmla="*/ 627 h 648"/>
                <a:gd name="T104" fmla="*/ 713 w 1257"/>
                <a:gd name="T105" fmla="*/ 598 h 648"/>
                <a:gd name="T106" fmla="*/ 643 w 1257"/>
                <a:gd name="T107" fmla="*/ 537 h 648"/>
                <a:gd name="T108" fmla="*/ 616 w 1257"/>
                <a:gd name="T109" fmla="*/ 519 h 648"/>
                <a:gd name="T110" fmla="*/ 533 w 1257"/>
                <a:gd name="T111" fmla="*/ 519 h 648"/>
                <a:gd name="T112" fmla="*/ 191 w 1257"/>
                <a:gd name="T113" fmla="*/ 490 h 648"/>
                <a:gd name="T114" fmla="*/ 143 w 1257"/>
                <a:gd name="T115" fmla="*/ 451 h 648"/>
                <a:gd name="T116" fmla="*/ 109 w 1257"/>
                <a:gd name="T117" fmla="*/ 367 h 648"/>
                <a:gd name="T118" fmla="*/ 23 w 1257"/>
                <a:gd name="T119" fmla="*/ 288 h 6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57" h="648">
                  <a:moveTo>
                    <a:pt x="0" y="288"/>
                  </a:moveTo>
                  <a:lnTo>
                    <a:pt x="0" y="63"/>
                  </a:lnTo>
                  <a:lnTo>
                    <a:pt x="102" y="92"/>
                  </a:lnTo>
                  <a:lnTo>
                    <a:pt x="97" y="78"/>
                  </a:lnTo>
                  <a:lnTo>
                    <a:pt x="105" y="70"/>
                  </a:lnTo>
                  <a:lnTo>
                    <a:pt x="166" y="50"/>
                  </a:lnTo>
                  <a:lnTo>
                    <a:pt x="118" y="76"/>
                  </a:lnTo>
                  <a:lnTo>
                    <a:pt x="147" y="68"/>
                  </a:lnTo>
                  <a:lnTo>
                    <a:pt x="147" y="76"/>
                  </a:lnTo>
                  <a:lnTo>
                    <a:pt x="197" y="50"/>
                  </a:lnTo>
                  <a:lnTo>
                    <a:pt x="191" y="39"/>
                  </a:lnTo>
                  <a:lnTo>
                    <a:pt x="223" y="70"/>
                  </a:lnTo>
                  <a:lnTo>
                    <a:pt x="244" y="53"/>
                  </a:lnTo>
                  <a:lnTo>
                    <a:pt x="242" y="70"/>
                  </a:lnTo>
                  <a:lnTo>
                    <a:pt x="270" y="58"/>
                  </a:lnTo>
                  <a:lnTo>
                    <a:pt x="343" y="81"/>
                  </a:lnTo>
                  <a:lnTo>
                    <a:pt x="380" y="81"/>
                  </a:lnTo>
                  <a:lnTo>
                    <a:pt x="396" y="94"/>
                  </a:lnTo>
                  <a:lnTo>
                    <a:pt x="375" y="107"/>
                  </a:lnTo>
                  <a:lnTo>
                    <a:pt x="388" y="110"/>
                  </a:lnTo>
                  <a:lnTo>
                    <a:pt x="456" y="105"/>
                  </a:lnTo>
                  <a:lnTo>
                    <a:pt x="485" y="120"/>
                  </a:lnTo>
                  <a:lnTo>
                    <a:pt x="490" y="136"/>
                  </a:lnTo>
                  <a:lnTo>
                    <a:pt x="498" y="129"/>
                  </a:lnTo>
                  <a:lnTo>
                    <a:pt x="485" y="110"/>
                  </a:lnTo>
                  <a:lnTo>
                    <a:pt x="517" y="89"/>
                  </a:lnTo>
                  <a:lnTo>
                    <a:pt x="488" y="102"/>
                  </a:lnTo>
                  <a:lnTo>
                    <a:pt x="475" y="97"/>
                  </a:lnTo>
                  <a:lnTo>
                    <a:pt x="512" y="78"/>
                  </a:lnTo>
                  <a:lnTo>
                    <a:pt x="535" y="102"/>
                  </a:lnTo>
                  <a:lnTo>
                    <a:pt x="554" y="102"/>
                  </a:lnTo>
                  <a:lnTo>
                    <a:pt x="569" y="112"/>
                  </a:lnTo>
                  <a:lnTo>
                    <a:pt x="627" y="110"/>
                  </a:lnTo>
                  <a:lnTo>
                    <a:pt x="625" y="105"/>
                  </a:lnTo>
                  <a:lnTo>
                    <a:pt x="645" y="115"/>
                  </a:lnTo>
                  <a:lnTo>
                    <a:pt x="645" y="107"/>
                  </a:lnTo>
                  <a:lnTo>
                    <a:pt x="632" y="110"/>
                  </a:lnTo>
                  <a:lnTo>
                    <a:pt x="622" y="97"/>
                  </a:lnTo>
                  <a:lnTo>
                    <a:pt x="645" y="94"/>
                  </a:lnTo>
                  <a:lnTo>
                    <a:pt x="653" y="105"/>
                  </a:lnTo>
                  <a:lnTo>
                    <a:pt x="661" y="99"/>
                  </a:lnTo>
                  <a:lnTo>
                    <a:pt x="659" y="115"/>
                  </a:lnTo>
                  <a:lnTo>
                    <a:pt x="672" y="126"/>
                  </a:lnTo>
                  <a:lnTo>
                    <a:pt x="669" y="105"/>
                  </a:lnTo>
                  <a:lnTo>
                    <a:pt x="698" y="92"/>
                  </a:lnTo>
                  <a:lnTo>
                    <a:pt x="693" y="78"/>
                  </a:lnTo>
                  <a:lnTo>
                    <a:pt x="682" y="89"/>
                  </a:lnTo>
                  <a:lnTo>
                    <a:pt x="698" y="68"/>
                  </a:lnTo>
                  <a:lnTo>
                    <a:pt x="656" y="53"/>
                  </a:lnTo>
                  <a:lnTo>
                    <a:pt x="659" y="21"/>
                  </a:lnTo>
                  <a:lnTo>
                    <a:pt x="669" y="21"/>
                  </a:lnTo>
                  <a:lnTo>
                    <a:pt x="674" y="0"/>
                  </a:lnTo>
                  <a:lnTo>
                    <a:pt x="706" y="21"/>
                  </a:lnTo>
                  <a:lnTo>
                    <a:pt x="706" y="34"/>
                  </a:lnTo>
                  <a:lnTo>
                    <a:pt x="729" y="53"/>
                  </a:lnTo>
                  <a:lnTo>
                    <a:pt x="713" y="53"/>
                  </a:lnTo>
                  <a:lnTo>
                    <a:pt x="724" y="55"/>
                  </a:lnTo>
                  <a:lnTo>
                    <a:pt x="711" y="63"/>
                  </a:lnTo>
                  <a:lnTo>
                    <a:pt x="737" y="68"/>
                  </a:lnTo>
                  <a:lnTo>
                    <a:pt x="732" y="70"/>
                  </a:lnTo>
                  <a:lnTo>
                    <a:pt x="745" y="99"/>
                  </a:lnTo>
                  <a:lnTo>
                    <a:pt x="761" y="73"/>
                  </a:lnTo>
                  <a:lnTo>
                    <a:pt x="777" y="81"/>
                  </a:lnTo>
                  <a:lnTo>
                    <a:pt x="782" y="99"/>
                  </a:lnTo>
                  <a:lnTo>
                    <a:pt x="774" y="107"/>
                  </a:lnTo>
                  <a:lnTo>
                    <a:pt x="789" y="126"/>
                  </a:lnTo>
                  <a:lnTo>
                    <a:pt x="803" y="120"/>
                  </a:lnTo>
                  <a:lnTo>
                    <a:pt x="813" y="92"/>
                  </a:lnTo>
                  <a:lnTo>
                    <a:pt x="829" y="89"/>
                  </a:lnTo>
                  <a:lnTo>
                    <a:pt x="818" y="60"/>
                  </a:lnTo>
                  <a:lnTo>
                    <a:pt x="860" y="63"/>
                  </a:lnTo>
                  <a:lnTo>
                    <a:pt x="879" y="76"/>
                  </a:lnTo>
                  <a:lnTo>
                    <a:pt x="868" y="86"/>
                  </a:lnTo>
                  <a:lnTo>
                    <a:pt x="881" y="92"/>
                  </a:lnTo>
                  <a:lnTo>
                    <a:pt x="860" y="94"/>
                  </a:lnTo>
                  <a:lnTo>
                    <a:pt x="879" y="131"/>
                  </a:lnTo>
                  <a:lnTo>
                    <a:pt x="850" y="146"/>
                  </a:lnTo>
                  <a:lnTo>
                    <a:pt x="839" y="139"/>
                  </a:lnTo>
                  <a:lnTo>
                    <a:pt x="845" y="149"/>
                  </a:lnTo>
                  <a:lnTo>
                    <a:pt x="803" y="141"/>
                  </a:lnTo>
                  <a:lnTo>
                    <a:pt x="811" y="152"/>
                  </a:lnTo>
                  <a:lnTo>
                    <a:pt x="792" y="170"/>
                  </a:lnTo>
                  <a:lnTo>
                    <a:pt x="750" y="157"/>
                  </a:lnTo>
                  <a:lnTo>
                    <a:pt x="766" y="173"/>
                  </a:lnTo>
                  <a:lnTo>
                    <a:pt x="797" y="176"/>
                  </a:lnTo>
                  <a:lnTo>
                    <a:pt x="777" y="199"/>
                  </a:lnTo>
                  <a:lnTo>
                    <a:pt x="753" y="199"/>
                  </a:lnTo>
                  <a:lnTo>
                    <a:pt x="742" y="215"/>
                  </a:lnTo>
                  <a:lnTo>
                    <a:pt x="701" y="205"/>
                  </a:lnTo>
                  <a:lnTo>
                    <a:pt x="737" y="215"/>
                  </a:lnTo>
                  <a:lnTo>
                    <a:pt x="742" y="225"/>
                  </a:lnTo>
                  <a:lnTo>
                    <a:pt x="713" y="230"/>
                  </a:lnTo>
                  <a:lnTo>
                    <a:pt x="724" y="236"/>
                  </a:lnTo>
                  <a:lnTo>
                    <a:pt x="711" y="236"/>
                  </a:lnTo>
                  <a:lnTo>
                    <a:pt x="711" y="249"/>
                  </a:lnTo>
                  <a:lnTo>
                    <a:pt x="684" y="262"/>
                  </a:lnTo>
                  <a:lnTo>
                    <a:pt x="679" y="314"/>
                  </a:lnTo>
                  <a:lnTo>
                    <a:pt x="687" y="328"/>
                  </a:lnTo>
                  <a:lnTo>
                    <a:pt x="703" y="322"/>
                  </a:lnTo>
                  <a:lnTo>
                    <a:pt x="711" y="362"/>
                  </a:lnTo>
                  <a:lnTo>
                    <a:pt x="735" y="351"/>
                  </a:lnTo>
                  <a:lnTo>
                    <a:pt x="763" y="364"/>
                  </a:lnTo>
                  <a:lnTo>
                    <a:pt x="818" y="390"/>
                  </a:lnTo>
                  <a:lnTo>
                    <a:pt x="816" y="404"/>
                  </a:lnTo>
                  <a:lnTo>
                    <a:pt x="821" y="393"/>
                  </a:lnTo>
                  <a:lnTo>
                    <a:pt x="863" y="396"/>
                  </a:lnTo>
                  <a:lnTo>
                    <a:pt x="863" y="440"/>
                  </a:lnTo>
                  <a:lnTo>
                    <a:pt x="879" y="453"/>
                  </a:lnTo>
                  <a:lnTo>
                    <a:pt x="865" y="458"/>
                  </a:lnTo>
                  <a:lnTo>
                    <a:pt x="889" y="464"/>
                  </a:lnTo>
                  <a:lnTo>
                    <a:pt x="881" y="480"/>
                  </a:lnTo>
                  <a:lnTo>
                    <a:pt x="902" y="480"/>
                  </a:lnTo>
                  <a:lnTo>
                    <a:pt x="929" y="456"/>
                  </a:lnTo>
                  <a:lnTo>
                    <a:pt x="918" y="451"/>
                  </a:lnTo>
                  <a:lnTo>
                    <a:pt x="902" y="409"/>
                  </a:lnTo>
                  <a:lnTo>
                    <a:pt x="955" y="375"/>
                  </a:lnTo>
                  <a:lnTo>
                    <a:pt x="944" y="372"/>
                  </a:lnTo>
                  <a:lnTo>
                    <a:pt x="934" y="333"/>
                  </a:lnTo>
                  <a:lnTo>
                    <a:pt x="918" y="322"/>
                  </a:lnTo>
                  <a:lnTo>
                    <a:pt x="941" y="301"/>
                  </a:lnTo>
                  <a:lnTo>
                    <a:pt x="931" y="296"/>
                  </a:lnTo>
                  <a:lnTo>
                    <a:pt x="934" y="278"/>
                  </a:lnTo>
                  <a:lnTo>
                    <a:pt x="926" y="275"/>
                  </a:lnTo>
                  <a:lnTo>
                    <a:pt x="934" y="259"/>
                  </a:lnTo>
                  <a:lnTo>
                    <a:pt x="924" y="252"/>
                  </a:lnTo>
                  <a:lnTo>
                    <a:pt x="931" y="238"/>
                  </a:lnTo>
                  <a:lnTo>
                    <a:pt x="971" y="246"/>
                  </a:lnTo>
                  <a:lnTo>
                    <a:pt x="986" y="238"/>
                  </a:lnTo>
                  <a:lnTo>
                    <a:pt x="1020" y="259"/>
                  </a:lnTo>
                  <a:lnTo>
                    <a:pt x="1020" y="267"/>
                  </a:lnTo>
                  <a:lnTo>
                    <a:pt x="1052" y="270"/>
                  </a:lnTo>
                  <a:lnTo>
                    <a:pt x="1054" y="293"/>
                  </a:lnTo>
                  <a:lnTo>
                    <a:pt x="1025" y="293"/>
                  </a:lnTo>
                  <a:lnTo>
                    <a:pt x="1049" y="296"/>
                  </a:lnTo>
                  <a:lnTo>
                    <a:pt x="1057" y="309"/>
                  </a:lnTo>
                  <a:lnTo>
                    <a:pt x="1034" y="328"/>
                  </a:lnTo>
                  <a:lnTo>
                    <a:pt x="1068" y="317"/>
                  </a:lnTo>
                  <a:lnTo>
                    <a:pt x="1073" y="333"/>
                  </a:lnTo>
                  <a:lnTo>
                    <a:pt x="1054" y="340"/>
                  </a:lnTo>
                  <a:lnTo>
                    <a:pt x="1078" y="325"/>
                  </a:lnTo>
                  <a:lnTo>
                    <a:pt x="1081" y="335"/>
                  </a:lnTo>
                  <a:lnTo>
                    <a:pt x="1096" y="317"/>
                  </a:lnTo>
                  <a:lnTo>
                    <a:pt x="1101" y="328"/>
                  </a:lnTo>
                  <a:lnTo>
                    <a:pt x="1118" y="304"/>
                  </a:lnTo>
                  <a:lnTo>
                    <a:pt x="1112" y="299"/>
                  </a:lnTo>
                  <a:lnTo>
                    <a:pt x="1125" y="288"/>
                  </a:lnTo>
                  <a:lnTo>
                    <a:pt x="1141" y="309"/>
                  </a:lnTo>
                  <a:lnTo>
                    <a:pt x="1130" y="314"/>
                  </a:lnTo>
                  <a:lnTo>
                    <a:pt x="1144" y="314"/>
                  </a:lnTo>
                  <a:lnTo>
                    <a:pt x="1152" y="325"/>
                  </a:lnTo>
                  <a:lnTo>
                    <a:pt x="1141" y="328"/>
                  </a:lnTo>
                  <a:lnTo>
                    <a:pt x="1157" y="330"/>
                  </a:lnTo>
                  <a:lnTo>
                    <a:pt x="1144" y="335"/>
                  </a:lnTo>
                  <a:lnTo>
                    <a:pt x="1157" y="333"/>
                  </a:lnTo>
                  <a:lnTo>
                    <a:pt x="1165" y="343"/>
                  </a:lnTo>
                  <a:lnTo>
                    <a:pt x="1157" y="348"/>
                  </a:lnTo>
                  <a:lnTo>
                    <a:pt x="1172" y="357"/>
                  </a:lnTo>
                  <a:lnTo>
                    <a:pt x="1152" y="367"/>
                  </a:lnTo>
                  <a:lnTo>
                    <a:pt x="1167" y="367"/>
                  </a:lnTo>
                  <a:lnTo>
                    <a:pt x="1165" y="375"/>
                  </a:lnTo>
                  <a:lnTo>
                    <a:pt x="1191" y="382"/>
                  </a:lnTo>
                  <a:lnTo>
                    <a:pt x="1199" y="404"/>
                  </a:lnTo>
                  <a:lnTo>
                    <a:pt x="1206" y="393"/>
                  </a:lnTo>
                  <a:lnTo>
                    <a:pt x="1233" y="409"/>
                  </a:lnTo>
                  <a:lnTo>
                    <a:pt x="1178" y="424"/>
                  </a:lnTo>
                  <a:lnTo>
                    <a:pt x="1191" y="433"/>
                  </a:lnTo>
                  <a:lnTo>
                    <a:pt x="1233" y="416"/>
                  </a:lnTo>
                  <a:lnTo>
                    <a:pt x="1233" y="433"/>
                  </a:lnTo>
                  <a:lnTo>
                    <a:pt x="1251" y="427"/>
                  </a:lnTo>
                  <a:lnTo>
                    <a:pt x="1256" y="435"/>
                  </a:lnTo>
                  <a:lnTo>
                    <a:pt x="1246" y="435"/>
                  </a:lnTo>
                  <a:lnTo>
                    <a:pt x="1256" y="456"/>
                  </a:lnTo>
                  <a:lnTo>
                    <a:pt x="1194" y="492"/>
                  </a:lnTo>
                  <a:lnTo>
                    <a:pt x="1099" y="492"/>
                  </a:lnTo>
                  <a:lnTo>
                    <a:pt x="1062" y="522"/>
                  </a:lnTo>
                  <a:lnTo>
                    <a:pt x="1028" y="558"/>
                  </a:lnTo>
                  <a:lnTo>
                    <a:pt x="1062" y="529"/>
                  </a:lnTo>
                  <a:lnTo>
                    <a:pt x="1112" y="511"/>
                  </a:lnTo>
                  <a:lnTo>
                    <a:pt x="1130" y="527"/>
                  </a:lnTo>
                  <a:lnTo>
                    <a:pt x="1096" y="534"/>
                  </a:lnTo>
                  <a:lnTo>
                    <a:pt x="1123" y="540"/>
                  </a:lnTo>
                  <a:lnTo>
                    <a:pt x="1118" y="556"/>
                  </a:lnTo>
                  <a:lnTo>
                    <a:pt x="1135" y="574"/>
                  </a:lnTo>
                  <a:lnTo>
                    <a:pt x="1175" y="582"/>
                  </a:lnTo>
                  <a:lnTo>
                    <a:pt x="1183" y="556"/>
                  </a:lnTo>
                  <a:lnTo>
                    <a:pt x="1183" y="571"/>
                  </a:lnTo>
                  <a:lnTo>
                    <a:pt x="1196" y="571"/>
                  </a:lnTo>
                  <a:lnTo>
                    <a:pt x="1175" y="587"/>
                  </a:lnTo>
                  <a:lnTo>
                    <a:pt x="1133" y="600"/>
                  </a:lnTo>
                  <a:lnTo>
                    <a:pt x="1115" y="619"/>
                  </a:lnTo>
                  <a:lnTo>
                    <a:pt x="1101" y="600"/>
                  </a:lnTo>
                  <a:lnTo>
                    <a:pt x="1144" y="585"/>
                  </a:lnTo>
                  <a:lnTo>
                    <a:pt x="1123" y="585"/>
                  </a:lnTo>
                  <a:lnTo>
                    <a:pt x="1125" y="574"/>
                  </a:lnTo>
                  <a:lnTo>
                    <a:pt x="1088" y="587"/>
                  </a:lnTo>
                  <a:lnTo>
                    <a:pt x="1078" y="579"/>
                  </a:lnTo>
                  <a:lnTo>
                    <a:pt x="1078" y="556"/>
                  </a:lnTo>
                  <a:lnTo>
                    <a:pt x="1054" y="548"/>
                  </a:lnTo>
                  <a:lnTo>
                    <a:pt x="1039" y="585"/>
                  </a:lnTo>
                  <a:lnTo>
                    <a:pt x="963" y="603"/>
                  </a:lnTo>
                  <a:lnTo>
                    <a:pt x="910" y="613"/>
                  </a:lnTo>
                  <a:lnTo>
                    <a:pt x="900" y="624"/>
                  </a:lnTo>
                  <a:lnTo>
                    <a:pt x="910" y="624"/>
                  </a:lnTo>
                  <a:lnTo>
                    <a:pt x="915" y="629"/>
                  </a:lnTo>
                  <a:lnTo>
                    <a:pt x="853" y="647"/>
                  </a:lnTo>
                  <a:lnTo>
                    <a:pt x="855" y="639"/>
                  </a:lnTo>
                  <a:lnTo>
                    <a:pt x="860" y="637"/>
                  </a:lnTo>
                  <a:lnTo>
                    <a:pt x="863" y="627"/>
                  </a:lnTo>
                  <a:lnTo>
                    <a:pt x="871" y="621"/>
                  </a:lnTo>
                  <a:lnTo>
                    <a:pt x="876" y="587"/>
                  </a:lnTo>
                  <a:lnTo>
                    <a:pt x="887" y="600"/>
                  </a:lnTo>
                  <a:lnTo>
                    <a:pt x="902" y="598"/>
                  </a:lnTo>
                  <a:lnTo>
                    <a:pt x="887" y="574"/>
                  </a:lnTo>
                  <a:lnTo>
                    <a:pt x="831" y="566"/>
                  </a:lnTo>
                  <a:lnTo>
                    <a:pt x="826" y="537"/>
                  </a:lnTo>
                  <a:lnTo>
                    <a:pt x="813" y="537"/>
                  </a:lnTo>
                  <a:lnTo>
                    <a:pt x="805" y="524"/>
                  </a:lnTo>
                  <a:lnTo>
                    <a:pt x="792" y="522"/>
                  </a:lnTo>
                  <a:lnTo>
                    <a:pt x="792" y="532"/>
                  </a:lnTo>
                  <a:lnTo>
                    <a:pt x="779" y="519"/>
                  </a:lnTo>
                  <a:lnTo>
                    <a:pt x="753" y="537"/>
                  </a:lnTo>
                  <a:lnTo>
                    <a:pt x="684" y="524"/>
                  </a:lnTo>
                  <a:lnTo>
                    <a:pt x="674" y="509"/>
                  </a:lnTo>
                  <a:lnTo>
                    <a:pt x="674" y="519"/>
                  </a:lnTo>
                  <a:lnTo>
                    <a:pt x="270" y="519"/>
                  </a:lnTo>
                  <a:lnTo>
                    <a:pt x="265" y="503"/>
                  </a:lnTo>
                  <a:lnTo>
                    <a:pt x="242" y="500"/>
                  </a:lnTo>
                  <a:lnTo>
                    <a:pt x="242" y="490"/>
                  </a:lnTo>
                  <a:lnTo>
                    <a:pt x="197" y="475"/>
                  </a:lnTo>
                  <a:lnTo>
                    <a:pt x="202" y="469"/>
                  </a:lnTo>
                  <a:lnTo>
                    <a:pt x="194" y="451"/>
                  </a:lnTo>
                  <a:lnTo>
                    <a:pt x="181" y="451"/>
                  </a:lnTo>
                  <a:lnTo>
                    <a:pt x="157" y="411"/>
                  </a:lnTo>
                  <a:lnTo>
                    <a:pt x="160" y="401"/>
                  </a:lnTo>
                  <a:lnTo>
                    <a:pt x="163" y="380"/>
                  </a:lnTo>
                  <a:lnTo>
                    <a:pt x="137" y="367"/>
                  </a:lnTo>
                  <a:lnTo>
                    <a:pt x="81" y="299"/>
                  </a:lnTo>
                  <a:lnTo>
                    <a:pt x="53" y="317"/>
                  </a:lnTo>
                  <a:lnTo>
                    <a:pt x="42" y="306"/>
                  </a:lnTo>
                  <a:lnTo>
                    <a:pt x="29" y="288"/>
                  </a:lnTo>
                  <a:lnTo>
                    <a:pt x="0" y="28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25" name="Freeform 589"/>
            <p:cNvSpPr>
              <a:spLocks/>
            </p:cNvSpPr>
            <p:nvPr/>
          </p:nvSpPr>
          <p:spPr bwMode="auto">
            <a:xfrm>
              <a:off x="861" y="2023"/>
              <a:ext cx="66" cy="43"/>
            </a:xfrm>
            <a:custGeom>
              <a:avLst/>
              <a:gdLst>
                <a:gd name="T0" fmla="*/ 0 w 74"/>
                <a:gd name="T1" fmla="*/ 0 h 43"/>
                <a:gd name="T2" fmla="*/ 31 w 74"/>
                <a:gd name="T3" fmla="*/ 7 h 43"/>
                <a:gd name="T4" fmla="*/ 58 w 74"/>
                <a:gd name="T5" fmla="*/ 42 h 43"/>
                <a:gd name="T6" fmla="*/ 42 w 74"/>
                <a:gd name="T7" fmla="*/ 37 h 43"/>
                <a:gd name="T8" fmla="*/ 0 w 74"/>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43">
                  <a:moveTo>
                    <a:pt x="0" y="0"/>
                  </a:moveTo>
                  <a:lnTo>
                    <a:pt x="39" y="7"/>
                  </a:lnTo>
                  <a:lnTo>
                    <a:pt x="73" y="42"/>
                  </a:lnTo>
                  <a:lnTo>
                    <a:pt x="53" y="37"/>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26" name="Freeform 590"/>
            <p:cNvSpPr>
              <a:spLocks/>
            </p:cNvSpPr>
            <p:nvPr/>
          </p:nvSpPr>
          <p:spPr bwMode="auto">
            <a:xfrm>
              <a:off x="931" y="1375"/>
              <a:ext cx="97" cy="56"/>
            </a:xfrm>
            <a:custGeom>
              <a:avLst/>
              <a:gdLst>
                <a:gd name="T0" fmla="*/ 0 w 109"/>
                <a:gd name="T1" fmla="*/ 42 h 56"/>
                <a:gd name="T2" fmla="*/ 19 w 109"/>
                <a:gd name="T3" fmla="*/ 53 h 56"/>
                <a:gd name="T4" fmla="*/ 25 w 109"/>
                <a:gd name="T5" fmla="*/ 42 h 56"/>
                <a:gd name="T6" fmla="*/ 29 w 109"/>
                <a:gd name="T7" fmla="*/ 55 h 56"/>
                <a:gd name="T8" fmla="*/ 38 w 109"/>
                <a:gd name="T9" fmla="*/ 47 h 56"/>
                <a:gd name="T10" fmla="*/ 36 w 109"/>
                <a:gd name="T11" fmla="*/ 37 h 56"/>
                <a:gd name="T12" fmla="*/ 44 w 109"/>
                <a:gd name="T13" fmla="*/ 45 h 56"/>
                <a:gd name="T14" fmla="*/ 53 w 109"/>
                <a:gd name="T15" fmla="*/ 27 h 56"/>
                <a:gd name="T16" fmla="*/ 59 w 109"/>
                <a:gd name="T17" fmla="*/ 24 h 56"/>
                <a:gd name="T18" fmla="*/ 61 w 109"/>
                <a:gd name="T19" fmla="*/ 39 h 56"/>
                <a:gd name="T20" fmla="*/ 82 w 109"/>
                <a:gd name="T21" fmla="*/ 27 h 56"/>
                <a:gd name="T22" fmla="*/ 74 w 109"/>
                <a:gd name="T23" fmla="*/ 13 h 56"/>
                <a:gd name="T24" fmla="*/ 85 w 109"/>
                <a:gd name="T25" fmla="*/ 8 h 56"/>
                <a:gd name="T26" fmla="*/ 74 w 109"/>
                <a:gd name="T27" fmla="*/ 0 h 56"/>
                <a:gd name="T28" fmla="*/ 42 w 109"/>
                <a:gd name="T29" fmla="*/ 8 h 56"/>
                <a:gd name="T30" fmla="*/ 0 w 109"/>
                <a:gd name="T31" fmla="*/ 42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9" h="56">
                  <a:moveTo>
                    <a:pt x="0" y="42"/>
                  </a:moveTo>
                  <a:lnTo>
                    <a:pt x="24" y="53"/>
                  </a:lnTo>
                  <a:lnTo>
                    <a:pt x="32" y="42"/>
                  </a:lnTo>
                  <a:lnTo>
                    <a:pt x="37" y="55"/>
                  </a:lnTo>
                  <a:lnTo>
                    <a:pt x="48" y="47"/>
                  </a:lnTo>
                  <a:lnTo>
                    <a:pt x="45" y="37"/>
                  </a:lnTo>
                  <a:lnTo>
                    <a:pt x="56" y="45"/>
                  </a:lnTo>
                  <a:lnTo>
                    <a:pt x="66" y="27"/>
                  </a:lnTo>
                  <a:lnTo>
                    <a:pt x="74" y="24"/>
                  </a:lnTo>
                  <a:lnTo>
                    <a:pt x="76" y="39"/>
                  </a:lnTo>
                  <a:lnTo>
                    <a:pt x="103" y="27"/>
                  </a:lnTo>
                  <a:lnTo>
                    <a:pt x="93" y="13"/>
                  </a:lnTo>
                  <a:lnTo>
                    <a:pt x="108" y="8"/>
                  </a:lnTo>
                  <a:lnTo>
                    <a:pt x="93" y="0"/>
                  </a:lnTo>
                  <a:lnTo>
                    <a:pt x="53" y="8"/>
                  </a:lnTo>
                  <a:lnTo>
                    <a:pt x="0" y="4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27" name="Freeform 591"/>
            <p:cNvSpPr>
              <a:spLocks/>
            </p:cNvSpPr>
            <p:nvPr/>
          </p:nvSpPr>
          <p:spPr bwMode="auto">
            <a:xfrm>
              <a:off x="998" y="1399"/>
              <a:ext cx="163" cy="72"/>
            </a:xfrm>
            <a:custGeom>
              <a:avLst/>
              <a:gdLst>
                <a:gd name="T0" fmla="*/ 0 w 183"/>
                <a:gd name="T1" fmla="*/ 47 h 72"/>
                <a:gd name="T2" fmla="*/ 4 w 183"/>
                <a:gd name="T3" fmla="*/ 39 h 72"/>
                <a:gd name="T4" fmla="*/ 29 w 183"/>
                <a:gd name="T5" fmla="*/ 34 h 72"/>
                <a:gd name="T6" fmla="*/ 4 w 183"/>
                <a:gd name="T7" fmla="*/ 37 h 72"/>
                <a:gd name="T8" fmla="*/ 34 w 183"/>
                <a:gd name="T9" fmla="*/ 29 h 72"/>
                <a:gd name="T10" fmla="*/ 11 w 183"/>
                <a:gd name="T11" fmla="*/ 29 h 72"/>
                <a:gd name="T12" fmla="*/ 13 w 183"/>
                <a:gd name="T13" fmla="*/ 18 h 72"/>
                <a:gd name="T14" fmla="*/ 34 w 183"/>
                <a:gd name="T15" fmla="*/ 18 h 72"/>
                <a:gd name="T16" fmla="*/ 21 w 183"/>
                <a:gd name="T17" fmla="*/ 15 h 72"/>
                <a:gd name="T18" fmla="*/ 32 w 183"/>
                <a:gd name="T19" fmla="*/ 10 h 72"/>
                <a:gd name="T20" fmla="*/ 61 w 183"/>
                <a:gd name="T21" fmla="*/ 18 h 72"/>
                <a:gd name="T22" fmla="*/ 76 w 183"/>
                <a:gd name="T23" fmla="*/ 39 h 72"/>
                <a:gd name="T24" fmla="*/ 102 w 183"/>
                <a:gd name="T25" fmla="*/ 39 h 72"/>
                <a:gd name="T26" fmla="*/ 92 w 183"/>
                <a:gd name="T27" fmla="*/ 29 h 72"/>
                <a:gd name="T28" fmla="*/ 98 w 183"/>
                <a:gd name="T29" fmla="*/ 18 h 72"/>
                <a:gd name="T30" fmla="*/ 86 w 183"/>
                <a:gd name="T31" fmla="*/ 10 h 72"/>
                <a:gd name="T32" fmla="*/ 105 w 183"/>
                <a:gd name="T33" fmla="*/ 0 h 72"/>
                <a:gd name="T34" fmla="*/ 112 w 183"/>
                <a:gd name="T35" fmla="*/ 15 h 72"/>
                <a:gd name="T36" fmla="*/ 107 w 183"/>
                <a:gd name="T37" fmla="*/ 21 h 72"/>
                <a:gd name="T38" fmla="*/ 119 w 183"/>
                <a:gd name="T39" fmla="*/ 23 h 72"/>
                <a:gd name="T40" fmla="*/ 115 w 183"/>
                <a:gd name="T41" fmla="*/ 31 h 72"/>
                <a:gd name="T42" fmla="*/ 127 w 183"/>
                <a:gd name="T43" fmla="*/ 34 h 72"/>
                <a:gd name="T44" fmla="*/ 134 w 183"/>
                <a:gd name="T45" fmla="*/ 23 h 72"/>
                <a:gd name="T46" fmla="*/ 144 w 183"/>
                <a:gd name="T47" fmla="*/ 37 h 72"/>
                <a:gd name="T48" fmla="*/ 135 w 183"/>
                <a:gd name="T49" fmla="*/ 52 h 72"/>
                <a:gd name="T50" fmla="*/ 105 w 183"/>
                <a:gd name="T51" fmla="*/ 50 h 72"/>
                <a:gd name="T52" fmla="*/ 59 w 183"/>
                <a:gd name="T53" fmla="*/ 71 h 72"/>
                <a:gd name="T54" fmla="*/ 40 w 183"/>
                <a:gd name="T55" fmla="*/ 60 h 72"/>
                <a:gd name="T56" fmla="*/ 77 w 183"/>
                <a:gd name="T57" fmla="*/ 45 h 72"/>
                <a:gd name="T58" fmla="*/ 45 w 183"/>
                <a:gd name="T59" fmla="*/ 52 h 72"/>
                <a:gd name="T60" fmla="*/ 53 w 183"/>
                <a:gd name="T61" fmla="*/ 42 h 72"/>
                <a:gd name="T62" fmla="*/ 34 w 183"/>
                <a:gd name="T63" fmla="*/ 55 h 72"/>
                <a:gd name="T64" fmla="*/ 13 w 183"/>
                <a:gd name="T65" fmla="*/ 50 h 72"/>
                <a:gd name="T66" fmla="*/ 0 w 183"/>
                <a:gd name="T67" fmla="*/ 47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2">
                  <a:moveTo>
                    <a:pt x="0" y="47"/>
                  </a:moveTo>
                  <a:lnTo>
                    <a:pt x="6" y="39"/>
                  </a:lnTo>
                  <a:lnTo>
                    <a:pt x="37" y="34"/>
                  </a:lnTo>
                  <a:lnTo>
                    <a:pt x="6" y="37"/>
                  </a:lnTo>
                  <a:lnTo>
                    <a:pt x="43" y="29"/>
                  </a:lnTo>
                  <a:lnTo>
                    <a:pt x="14" y="29"/>
                  </a:lnTo>
                  <a:lnTo>
                    <a:pt x="17" y="18"/>
                  </a:lnTo>
                  <a:lnTo>
                    <a:pt x="43" y="18"/>
                  </a:lnTo>
                  <a:lnTo>
                    <a:pt x="27" y="15"/>
                  </a:lnTo>
                  <a:lnTo>
                    <a:pt x="40" y="10"/>
                  </a:lnTo>
                  <a:lnTo>
                    <a:pt x="77" y="18"/>
                  </a:lnTo>
                  <a:lnTo>
                    <a:pt x="95" y="39"/>
                  </a:lnTo>
                  <a:lnTo>
                    <a:pt x="129" y="39"/>
                  </a:lnTo>
                  <a:lnTo>
                    <a:pt x="116" y="29"/>
                  </a:lnTo>
                  <a:lnTo>
                    <a:pt x="124" y="18"/>
                  </a:lnTo>
                  <a:lnTo>
                    <a:pt x="108" y="10"/>
                  </a:lnTo>
                  <a:lnTo>
                    <a:pt x="132" y="0"/>
                  </a:lnTo>
                  <a:lnTo>
                    <a:pt x="142" y="15"/>
                  </a:lnTo>
                  <a:lnTo>
                    <a:pt x="135" y="21"/>
                  </a:lnTo>
                  <a:lnTo>
                    <a:pt x="150" y="23"/>
                  </a:lnTo>
                  <a:lnTo>
                    <a:pt x="145" y="31"/>
                  </a:lnTo>
                  <a:lnTo>
                    <a:pt x="161" y="34"/>
                  </a:lnTo>
                  <a:lnTo>
                    <a:pt x="169" y="23"/>
                  </a:lnTo>
                  <a:lnTo>
                    <a:pt x="182" y="37"/>
                  </a:lnTo>
                  <a:lnTo>
                    <a:pt x="171" y="52"/>
                  </a:lnTo>
                  <a:lnTo>
                    <a:pt x="132" y="50"/>
                  </a:lnTo>
                  <a:lnTo>
                    <a:pt x="74" y="71"/>
                  </a:lnTo>
                  <a:lnTo>
                    <a:pt x="51" y="60"/>
                  </a:lnTo>
                  <a:lnTo>
                    <a:pt x="98" y="45"/>
                  </a:lnTo>
                  <a:lnTo>
                    <a:pt x="56" y="52"/>
                  </a:lnTo>
                  <a:lnTo>
                    <a:pt x="66" y="42"/>
                  </a:lnTo>
                  <a:lnTo>
                    <a:pt x="43" y="55"/>
                  </a:lnTo>
                  <a:lnTo>
                    <a:pt x="17" y="50"/>
                  </a:lnTo>
                  <a:lnTo>
                    <a:pt x="0" y="4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28" name="Freeform 592"/>
            <p:cNvSpPr>
              <a:spLocks/>
            </p:cNvSpPr>
            <p:nvPr/>
          </p:nvSpPr>
          <p:spPr bwMode="auto">
            <a:xfrm>
              <a:off x="1160" y="1320"/>
              <a:ext cx="83" cy="48"/>
            </a:xfrm>
            <a:custGeom>
              <a:avLst/>
              <a:gdLst>
                <a:gd name="T0" fmla="*/ 0 w 93"/>
                <a:gd name="T1" fmla="*/ 0 h 48"/>
                <a:gd name="T2" fmla="*/ 5 w 93"/>
                <a:gd name="T3" fmla="*/ 16 h 48"/>
                <a:gd name="T4" fmla="*/ 21 w 93"/>
                <a:gd name="T5" fmla="*/ 16 h 48"/>
                <a:gd name="T6" fmla="*/ 17 w 93"/>
                <a:gd name="T7" fmla="*/ 21 h 48"/>
                <a:gd name="T8" fmla="*/ 21 w 93"/>
                <a:gd name="T9" fmla="*/ 24 h 48"/>
                <a:gd name="T10" fmla="*/ 5 w 93"/>
                <a:gd name="T11" fmla="*/ 32 h 48"/>
                <a:gd name="T12" fmla="*/ 33 w 93"/>
                <a:gd name="T13" fmla="*/ 34 h 48"/>
                <a:gd name="T14" fmla="*/ 73 w 93"/>
                <a:gd name="T15" fmla="*/ 47 h 48"/>
                <a:gd name="T16" fmla="*/ 66 w 93"/>
                <a:gd name="T17" fmla="*/ 18 h 48"/>
                <a:gd name="T18" fmla="*/ 37 w 93"/>
                <a:gd name="T19" fmla="*/ 6 h 48"/>
                <a:gd name="T20" fmla="*/ 25 w 93"/>
                <a:gd name="T21" fmla="*/ 11 h 48"/>
                <a:gd name="T22" fmla="*/ 23 w 93"/>
                <a:gd name="T23" fmla="*/ 3 h 48"/>
                <a:gd name="T24" fmla="*/ 0 w 93"/>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 h="48">
                  <a:moveTo>
                    <a:pt x="0" y="0"/>
                  </a:moveTo>
                  <a:lnTo>
                    <a:pt x="7" y="16"/>
                  </a:lnTo>
                  <a:lnTo>
                    <a:pt x="26" y="16"/>
                  </a:lnTo>
                  <a:lnTo>
                    <a:pt x="21" y="21"/>
                  </a:lnTo>
                  <a:lnTo>
                    <a:pt x="26" y="24"/>
                  </a:lnTo>
                  <a:lnTo>
                    <a:pt x="7" y="32"/>
                  </a:lnTo>
                  <a:lnTo>
                    <a:pt x="41" y="34"/>
                  </a:lnTo>
                  <a:lnTo>
                    <a:pt x="92" y="47"/>
                  </a:lnTo>
                  <a:lnTo>
                    <a:pt x="83" y="18"/>
                  </a:lnTo>
                  <a:lnTo>
                    <a:pt x="47" y="6"/>
                  </a:lnTo>
                  <a:lnTo>
                    <a:pt x="31" y="11"/>
                  </a:lnTo>
                  <a:lnTo>
                    <a:pt x="29" y="3"/>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29" name="Freeform 593"/>
            <p:cNvSpPr>
              <a:spLocks/>
            </p:cNvSpPr>
            <p:nvPr/>
          </p:nvSpPr>
          <p:spPr bwMode="auto">
            <a:xfrm>
              <a:off x="1199" y="1407"/>
              <a:ext cx="66" cy="45"/>
            </a:xfrm>
            <a:custGeom>
              <a:avLst/>
              <a:gdLst>
                <a:gd name="T0" fmla="*/ 0 w 74"/>
                <a:gd name="T1" fmla="*/ 31 h 45"/>
                <a:gd name="T2" fmla="*/ 4 w 74"/>
                <a:gd name="T3" fmla="*/ 21 h 45"/>
                <a:gd name="T4" fmla="*/ 17 w 74"/>
                <a:gd name="T5" fmla="*/ 23 h 45"/>
                <a:gd name="T6" fmla="*/ 3 w 74"/>
                <a:gd name="T7" fmla="*/ 10 h 45"/>
                <a:gd name="T8" fmla="*/ 4 w 74"/>
                <a:gd name="T9" fmla="*/ 2 h 45"/>
                <a:gd name="T10" fmla="*/ 29 w 74"/>
                <a:gd name="T11" fmla="*/ 15 h 45"/>
                <a:gd name="T12" fmla="*/ 15 w 74"/>
                <a:gd name="T13" fmla="*/ 2 h 45"/>
                <a:gd name="T14" fmla="*/ 50 w 74"/>
                <a:gd name="T15" fmla="*/ 0 h 45"/>
                <a:gd name="T16" fmla="*/ 58 w 74"/>
                <a:gd name="T17" fmla="*/ 34 h 45"/>
                <a:gd name="T18" fmla="*/ 50 w 74"/>
                <a:gd name="T19" fmla="*/ 29 h 45"/>
                <a:gd name="T20" fmla="*/ 48 w 74"/>
                <a:gd name="T21" fmla="*/ 44 h 45"/>
                <a:gd name="T22" fmla="*/ 21 w 74"/>
                <a:gd name="T23" fmla="*/ 44 h 45"/>
                <a:gd name="T24" fmla="*/ 27 w 74"/>
                <a:gd name="T25" fmla="*/ 39 h 45"/>
                <a:gd name="T26" fmla="*/ 19 w 74"/>
                <a:gd name="T27" fmla="*/ 34 h 45"/>
                <a:gd name="T28" fmla="*/ 40 w 74"/>
                <a:gd name="T29" fmla="*/ 23 h 45"/>
                <a:gd name="T30" fmla="*/ 0 w 74"/>
                <a:gd name="T31" fmla="*/ 31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 h="45">
                  <a:moveTo>
                    <a:pt x="0" y="31"/>
                  </a:moveTo>
                  <a:lnTo>
                    <a:pt x="5" y="21"/>
                  </a:lnTo>
                  <a:lnTo>
                    <a:pt x="21" y="23"/>
                  </a:lnTo>
                  <a:lnTo>
                    <a:pt x="3" y="10"/>
                  </a:lnTo>
                  <a:lnTo>
                    <a:pt x="5" y="2"/>
                  </a:lnTo>
                  <a:lnTo>
                    <a:pt x="37" y="15"/>
                  </a:lnTo>
                  <a:lnTo>
                    <a:pt x="19" y="2"/>
                  </a:lnTo>
                  <a:lnTo>
                    <a:pt x="63" y="0"/>
                  </a:lnTo>
                  <a:lnTo>
                    <a:pt x="73" y="34"/>
                  </a:lnTo>
                  <a:lnTo>
                    <a:pt x="63" y="29"/>
                  </a:lnTo>
                  <a:lnTo>
                    <a:pt x="61" y="44"/>
                  </a:lnTo>
                  <a:lnTo>
                    <a:pt x="26" y="44"/>
                  </a:lnTo>
                  <a:lnTo>
                    <a:pt x="34" y="39"/>
                  </a:lnTo>
                  <a:lnTo>
                    <a:pt x="24" y="34"/>
                  </a:lnTo>
                  <a:lnTo>
                    <a:pt x="50" y="23"/>
                  </a:lnTo>
                  <a:lnTo>
                    <a:pt x="0" y="3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30" name="Freeform 594"/>
            <p:cNvSpPr>
              <a:spLocks/>
            </p:cNvSpPr>
            <p:nvPr/>
          </p:nvSpPr>
          <p:spPr bwMode="auto">
            <a:xfrm>
              <a:off x="1199" y="1485"/>
              <a:ext cx="78" cy="75"/>
            </a:xfrm>
            <a:custGeom>
              <a:avLst/>
              <a:gdLst>
                <a:gd name="T0" fmla="*/ 0 w 88"/>
                <a:gd name="T1" fmla="*/ 37 h 75"/>
                <a:gd name="T2" fmla="*/ 3 w 88"/>
                <a:gd name="T3" fmla="*/ 29 h 75"/>
                <a:gd name="T4" fmla="*/ 27 w 88"/>
                <a:gd name="T5" fmla="*/ 35 h 75"/>
                <a:gd name="T6" fmla="*/ 25 w 88"/>
                <a:gd name="T7" fmla="*/ 24 h 75"/>
                <a:gd name="T8" fmla="*/ 29 w 88"/>
                <a:gd name="T9" fmla="*/ 24 h 75"/>
                <a:gd name="T10" fmla="*/ 12 w 88"/>
                <a:gd name="T11" fmla="*/ 16 h 75"/>
                <a:gd name="T12" fmla="*/ 20 w 88"/>
                <a:gd name="T13" fmla="*/ 13 h 75"/>
                <a:gd name="T14" fmla="*/ 12 w 88"/>
                <a:gd name="T15" fmla="*/ 8 h 75"/>
                <a:gd name="T16" fmla="*/ 58 w 88"/>
                <a:gd name="T17" fmla="*/ 0 h 75"/>
                <a:gd name="T18" fmla="*/ 59 w 88"/>
                <a:gd name="T19" fmla="*/ 16 h 75"/>
                <a:gd name="T20" fmla="*/ 45 w 88"/>
                <a:gd name="T21" fmla="*/ 32 h 75"/>
                <a:gd name="T22" fmla="*/ 66 w 88"/>
                <a:gd name="T23" fmla="*/ 35 h 75"/>
                <a:gd name="T24" fmla="*/ 68 w 88"/>
                <a:gd name="T25" fmla="*/ 61 h 75"/>
                <a:gd name="T26" fmla="*/ 39 w 88"/>
                <a:gd name="T27" fmla="*/ 74 h 75"/>
                <a:gd name="T28" fmla="*/ 27 w 88"/>
                <a:gd name="T29" fmla="*/ 50 h 75"/>
                <a:gd name="T30" fmla="*/ 0 w 88"/>
                <a:gd name="T31" fmla="*/ 37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 h="75">
                  <a:moveTo>
                    <a:pt x="0" y="37"/>
                  </a:moveTo>
                  <a:lnTo>
                    <a:pt x="3" y="29"/>
                  </a:lnTo>
                  <a:lnTo>
                    <a:pt x="34" y="35"/>
                  </a:lnTo>
                  <a:lnTo>
                    <a:pt x="32" y="24"/>
                  </a:lnTo>
                  <a:lnTo>
                    <a:pt x="37" y="24"/>
                  </a:lnTo>
                  <a:lnTo>
                    <a:pt x="16" y="16"/>
                  </a:lnTo>
                  <a:lnTo>
                    <a:pt x="26" y="13"/>
                  </a:lnTo>
                  <a:lnTo>
                    <a:pt x="16" y="8"/>
                  </a:lnTo>
                  <a:lnTo>
                    <a:pt x="73" y="0"/>
                  </a:lnTo>
                  <a:lnTo>
                    <a:pt x="76" y="16"/>
                  </a:lnTo>
                  <a:lnTo>
                    <a:pt x="58" y="32"/>
                  </a:lnTo>
                  <a:lnTo>
                    <a:pt x="84" y="35"/>
                  </a:lnTo>
                  <a:lnTo>
                    <a:pt x="87" y="61"/>
                  </a:lnTo>
                  <a:lnTo>
                    <a:pt x="50" y="74"/>
                  </a:lnTo>
                  <a:lnTo>
                    <a:pt x="34" y="50"/>
                  </a:lnTo>
                  <a:lnTo>
                    <a:pt x="0" y="3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31" name="Freeform 595"/>
            <p:cNvSpPr>
              <a:spLocks/>
            </p:cNvSpPr>
            <p:nvPr/>
          </p:nvSpPr>
          <p:spPr bwMode="auto">
            <a:xfrm>
              <a:off x="1253" y="1333"/>
              <a:ext cx="48" cy="35"/>
            </a:xfrm>
            <a:custGeom>
              <a:avLst/>
              <a:gdLst>
                <a:gd name="T0" fmla="*/ 0 w 53"/>
                <a:gd name="T1" fmla="*/ 0 h 35"/>
                <a:gd name="T2" fmla="*/ 5 w 53"/>
                <a:gd name="T3" fmla="*/ 21 h 35"/>
                <a:gd name="T4" fmla="*/ 19 w 53"/>
                <a:gd name="T5" fmla="*/ 24 h 35"/>
                <a:gd name="T6" fmla="*/ 5 w 53"/>
                <a:gd name="T7" fmla="*/ 27 h 35"/>
                <a:gd name="T8" fmla="*/ 14 w 53"/>
                <a:gd name="T9" fmla="*/ 34 h 35"/>
                <a:gd name="T10" fmla="*/ 40 w 53"/>
                <a:gd name="T11" fmla="*/ 32 h 35"/>
                <a:gd name="T12" fmla="*/ 43 w 53"/>
                <a:gd name="T13" fmla="*/ 19 h 35"/>
                <a:gd name="T14" fmla="*/ 0 w 53"/>
                <a:gd name="T15" fmla="*/ 0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5">
                  <a:moveTo>
                    <a:pt x="0" y="0"/>
                  </a:moveTo>
                  <a:lnTo>
                    <a:pt x="5" y="21"/>
                  </a:lnTo>
                  <a:lnTo>
                    <a:pt x="23" y="24"/>
                  </a:lnTo>
                  <a:lnTo>
                    <a:pt x="5" y="27"/>
                  </a:lnTo>
                  <a:lnTo>
                    <a:pt x="18" y="34"/>
                  </a:lnTo>
                  <a:lnTo>
                    <a:pt x="49" y="32"/>
                  </a:lnTo>
                  <a:lnTo>
                    <a:pt x="52" y="19"/>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32" name="Freeform 596"/>
            <p:cNvSpPr>
              <a:spLocks/>
            </p:cNvSpPr>
            <p:nvPr/>
          </p:nvSpPr>
          <p:spPr bwMode="auto">
            <a:xfrm>
              <a:off x="1279" y="1252"/>
              <a:ext cx="148" cy="109"/>
            </a:xfrm>
            <a:custGeom>
              <a:avLst/>
              <a:gdLst>
                <a:gd name="T0" fmla="*/ 0 w 166"/>
                <a:gd name="T1" fmla="*/ 34 h 109"/>
                <a:gd name="T2" fmla="*/ 31 w 166"/>
                <a:gd name="T3" fmla="*/ 29 h 109"/>
                <a:gd name="T4" fmla="*/ 16 w 166"/>
                <a:gd name="T5" fmla="*/ 10 h 109"/>
                <a:gd name="T6" fmla="*/ 41 w 166"/>
                <a:gd name="T7" fmla="*/ 5 h 109"/>
                <a:gd name="T8" fmla="*/ 20 w 166"/>
                <a:gd name="T9" fmla="*/ 0 h 109"/>
                <a:gd name="T10" fmla="*/ 55 w 166"/>
                <a:gd name="T11" fmla="*/ 8 h 109"/>
                <a:gd name="T12" fmla="*/ 64 w 166"/>
                <a:gd name="T13" fmla="*/ 29 h 109"/>
                <a:gd name="T14" fmla="*/ 85 w 166"/>
                <a:gd name="T15" fmla="*/ 29 h 109"/>
                <a:gd name="T16" fmla="*/ 92 w 166"/>
                <a:gd name="T17" fmla="*/ 42 h 109"/>
                <a:gd name="T18" fmla="*/ 92 w 166"/>
                <a:gd name="T19" fmla="*/ 32 h 109"/>
                <a:gd name="T20" fmla="*/ 102 w 166"/>
                <a:gd name="T21" fmla="*/ 34 h 109"/>
                <a:gd name="T22" fmla="*/ 98 w 166"/>
                <a:gd name="T23" fmla="*/ 42 h 109"/>
                <a:gd name="T24" fmla="*/ 110 w 166"/>
                <a:gd name="T25" fmla="*/ 47 h 109"/>
                <a:gd name="T26" fmla="*/ 102 w 166"/>
                <a:gd name="T27" fmla="*/ 60 h 109"/>
                <a:gd name="T28" fmla="*/ 122 w 166"/>
                <a:gd name="T29" fmla="*/ 60 h 109"/>
                <a:gd name="T30" fmla="*/ 131 w 166"/>
                <a:gd name="T31" fmla="*/ 71 h 109"/>
                <a:gd name="T32" fmla="*/ 106 w 166"/>
                <a:gd name="T33" fmla="*/ 76 h 109"/>
                <a:gd name="T34" fmla="*/ 99 w 166"/>
                <a:gd name="T35" fmla="*/ 89 h 109"/>
                <a:gd name="T36" fmla="*/ 95 w 166"/>
                <a:gd name="T37" fmla="*/ 76 h 109"/>
                <a:gd name="T38" fmla="*/ 89 w 166"/>
                <a:gd name="T39" fmla="*/ 108 h 109"/>
                <a:gd name="T40" fmla="*/ 72 w 166"/>
                <a:gd name="T41" fmla="*/ 92 h 109"/>
                <a:gd name="T42" fmla="*/ 81 w 166"/>
                <a:gd name="T43" fmla="*/ 108 h 109"/>
                <a:gd name="T44" fmla="*/ 52 w 166"/>
                <a:gd name="T45" fmla="*/ 105 h 109"/>
                <a:gd name="T46" fmla="*/ 39 w 166"/>
                <a:gd name="T47" fmla="*/ 97 h 109"/>
                <a:gd name="T48" fmla="*/ 54 w 166"/>
                <a:gd name="T49" fmla="*/ 92 h 109"/>
                <a:gd name="T50" fmla="*/ 39 w 166"/>
                <a:gd name="T51" fmla="*/ 92 h 109"/>
                <a:gd name="T52" fmla="*/ 35 w 166"/>
                <a:gd name="T53" fmla="*/ 86 h 109"/>
                <a:gd name="T54" fmla="*/ 41 w 166"/>
                <a:gd name="T55" fmla="*/ 86 h 109"/>
                <a:gd name="T56" fmla="*/ 29 w 166"/>
                <a:gd name="T57" fmla="*/ 79 h 109"/>
                <a:gd name="T58" fmla="*/ 70 w 166"/>
                <a:gd name="T59" fmla="*/ 71 h 109"/>
                <a:gd name="T60" fmla="*/ 20 w 166"/>
                <a:gd name="T61" fmla="*/ 71 h 109"/>
                <a:gd name="T62" fmla="*/ 11 w 166"/>
                <a:gd name="T63" fmla="*/ 63 h 109"/>
                <a:gd name="T64" fmla="*/ 29 w 166"/>
                <a:gd name="T65" fmla="*/ 58 h 109"/>
                <a:gd name="T66" fmla="*/ 2 w 166"/>
                <a:gd name="T67" fmla="*/ 47 h 109"/>
                <a:gd name="T68" fmla="*/ 8 w 166"/>
                <a:gd name="T69" fmla="*/ 47 h 109"/>
                <a:gd name="T70" fmla="*/ 2 w 166"/>
                <a:gd name="T71" fmla="*/ 39 h 109"/>
                <a:gd name="T72" fmla="*/ 31 w 166"/>
                <a:gd name="T73" fmla="*/ 39 h 109"/>
                <a:gd name="T74" fmla="*/ 0 w 166"/>
                <a:gd name="T75" fmla="*/ 34 h 1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6" h="109">
                  <a:moveTo>
                    <a:pt x="0" y="34"/>
                  </a:moveTo>
                  <a:lnTo>
                    <a:pt x="39" y="29"/>
                  </a:lnTo>
                  <a:lnTo>
                    <a:pt x="20" y="10"/>
                  </a:lnTo>
                  <a:lnTo>
                    <a:pt x="52" y="5"/>
                  </a:lnTo>
                  <a:lnTo>
                    <a:pt x="25" y="0"/>
                  </a:lnTo>
                  <a:lnTo>
                    <a:pt x="70" y="8"/>
                  </a:lnTo>
                  <a:lnTo>
                    <a:pt x="81" y="29"/>
                  </a:lnTo>
                  <a:lnTo>
                    <a:pt x="107" y="29"/>
                  </a:lnTo>
                  <a:lnTo>
                    <a:pt x="115" y="42"/>
                  </a:lnTo>
                  <a:lnTo>
                    <a:pt x="115" y="32"/>
                  </a:lnTo>
                  <a:lnTo>
                    <a:pt x="128" y="34"/>
                  </a:lnTo>
                  <a:lnTo>
                    <a:pt x="123" y="42"/>
                  </a:lnTo>
                  <a:lnTo>
                    <a:pt x="138" y="47"/>
                  </a:lnTo>
                  <a:lnTo>
                    <a:pt x="128" y="60"/>
                  </a:lnTo>
                  <a:lnTo>
                    <a:pt x="154" y="60"/>
                  </a:lnTo>
                  <a:lnTo>
                    <a:pt x="165" y="71"/>
                  </a:lnTo>
                  <a:lnTo>
                    <a:pt x="133" y="76"/>
                  </a:lnTo>
                  <a:lnTo>
                    <a:pt x="125" y="89"/>
                  </a:lnTo>
                  <a:lnTo>
                    <a:pt x="120" y="76"/>
                  </a:lnTo>
                  <a:lnTo>
                    <a:pt x="112" y="108"/>
                  </a:lnTo>
                  <a:lnTo>
                    <a:pt x="91" y="92"/>
                  </a:lnTo>
                  <a:lnTo>
                    <a:pt x="102" y="108"/>
                  </a:lnTo>
                  <a:lnTo>
                    <a:pt x="65" y="105"/>
                  </a:lnTo>
                  <a:lnTo>
                    <a:pt x="49" y="97"/>
                  </a:lnTo>
                  <a:lnTo>
                    <a:pt x="68" y="92"/>
                  </a:lnTo>
                  <a:lnTo>
                    <a:pt x="49" y="92"/>
                  </a:lnTo>
                  <a:lnTo>
                    <a:pt x="44" y="86"/>
                  </a:lnTo>
                  <a:lnTo>
                    <a:pt x="52" y="86"/>
                  </a:lnTo>
                  <a:lnTo>
                    <a:pt x="36" y="79"/>
                  </a:lnTo>
                  <a:lnTo>
                    <a:pt x="89" y="71"/>
                  </a:lnTo>
                  <a:lnTo>
                    <a:pt x="25" y="71"/>
                  </a:lnTo>
                  <a:lnTo>
                    <a:pt x="13" y="63"/>
                  </a:lnTo>
                  <a:lnTo>
                    <a:pt x="36" y="58"/>
                  </a:lnTo>
                  <a:lnTo>
                    <a:pt x="2" y="47"/>
                  </a:lnTo>
                  <a:lnTo>
                    <a:pt x="10" y="47"/>
                  </a:lnTo>
                  <a:lnTo>
                    <a:pt x="2" y="39"/>
                  </a:lnTo>
                  <a:lnTo>
                    <a:pt x="39" y="39"/>
                  </a:lnTo>
                  <a:lnTo>
                    <a:pt x="0" y="3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33" name="Freeform 597"/>
            <p:cNvSpPr>
              <a:spLocks/>
            </p:cNvSpPr>
            <p:nvPr/>
          </p:nvSpPr>
          <p:spPr bwMode="auto">
            <a:xfrm>
              <a:off x="1279" y="1438"/>
              <a:ext cx="36" cy="25"/>
            </a:xfrm>
            <a:custGeom>
              <a:avLst/>
              <a:gdLst>
                <a:gd name="T0" fmla="*/ 0 w 40"/>
                <a:gd name="T1" fmla="*/ 16 h 25"/>
                <a:gd name="T2" fmla="*/ 5 w 40"/>
                <a:gd name="T3" fmla="*/ 0 h 25"/>
                <a:gd name="T4" fmla="*/ 28 w 40"/>
                <a:gd name="T5" fmla="*/ 3 h 25"/>
                <a:gd name="T6" fmla="*/ 32 w 40"/>
                <a:gd name="T7" fmla="*/ 24 h 25"/>
                <a:gd name="T8" fmla="*/ 0 w 40"/>
                <a:gd name="T9" fmla="*/ 1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25">
                  <a:moveTo>
                    <a:pt x="0" y="16"/>
                  </a:moveTo>
                  <a:lnTo>
                    <a:pt x="7" y="0"/>
                  </a:lnTo>
                  <a:lnTo>
                    <a:pt x="34" y="3"/>
                  </a:lnTo>
                  <a:lnTo>
                    <a:pt x="39" y="24"/>
                  </a:lnTo>
                  <a:lnTo>
                    <a:pt x="0" y="1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34" name="Freeform 598"/>
            <p:cNvSpPr>
              <a:spLocks/>
            </p:cNvSpPr>
            <p:nvPr/>
          </p:nvSpPr>
          <p:spPr bwMode="auto">
            <a:xfrm>
              <a:off x="1285" y="1483"/>
              <a:ext cx="72" cy="56"/>
            </a:xfrm>
            <a:custGeom>
              <a:avLst/>
              <a:gdLst>
                <a:gd name="T0" fmla="*/ 0 w 80"/>
                <a:gd name="T1" fmla="*/ 7 h 56"/>
                <a:gd name="T2" fmla="*/ 3 w 80"/>
                <a:gd name="T3" fmla="*/ 37 h 56"/>
                <a:gd name="T4" fmla="*/ 11 w 80"/>
                <a:gd name="T5" fmla="*/ 39 h 56"/>
                <a:gd name="T6" fmla="*/ 6 w 80"/>
                <a:gd name="T7" fmla="*/ 55 h 56"/>
                <a:gd name="T8" fmla="*/ 17 w 80"/>
                <a:gd name="T9" fmla="*/ 55 h 56"/>
                <a:gd name="T10" fmla="*/ 29 w 80"/>
                <a:gd name="T11" fmla="*/ 42 h 56"/>
                <a:gd name="T12" fmla="*/ 17 w 80"/>
                <a:gd name="T13" fmla="*/ 37 h 56"/>
                <a:gd name="T14" fmla="*/ 45 w 80"/>
                <a:gd name="T15" fmla="*/ 37 h 56"/>
                <a:gd name="T16" fmla="*/ 64 w 80"/>
                <a:gd name="T17" fmla="*/ 2 h 56"/>
                <a:gd name="T18" fmla="*/ 5 w 80"/>
                <a:gd name="T19" fmla="*/ 0 h 56"/>
                <a:gd name="T20" fmla="*/ 14 w 80"/>
                <a:gd name="T21" fmla="*/ 10 h 56"/>
                <a:gd name="T22" fmla="*/ 0 w 80"/>
                <a:gd name="T23" fmla="*/ 7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0" h="56">
                  <a:moveTo>
                    <a:pt x="0" y="7"/>
                  </a:moveTo>
                  <a:lnTo>
                    <a:pt x="3" y="37"/>
                  </a:lnTo>
                  <a:lnTo>
                    <a:pt x="13" y="39"/>
                  </a:lnTo>
                  <a:lnTo>
                    <a:pt x="8" y="55"/>
                  </a:lnTo>
                  <a:lnTo>
                    <a:pt x="21" y="55"/>
                  </a:lnTo>
                  <a:lnTo>
                    <a:pt x="35" y="42"/>
                  </a:lnTo>
                  <a:lnTo>
                    <a:pt x="21" y="37"/>
                  </a:lnTo>
                  <a:lnTo>
                    <a:pt x="55" y="37"/>
                  </a:lnTo>
                  <a:lnTo>
                    <a:pt x="79" y="2"/>
                  </a:lnTo>
                  <a:lnTo>
                    <a:pt x="6" y="0"/>
                  </a:lnTo>
                  <a:lnTo>
                    <a:pt x="18" y="10"/>
                  </a:lnTo>
                  <a:lnTo>
                    <a:pt x="0" y="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35" name="Freeform 599"/>
            <p:cNvSpPr>
              <a:spLocks/>
            </p:cNvSpPr>
            <p:nvPr/>
          </p:nvSpPr>
          <p:spPr bwMode="auto">
            <a:xfrm>
              <a:off x="1337" y="1186"/>
              <a:ext cx="399" cy="235"/>
            </a:xfrm>
            <a:custGeom>
              <a:avLst/>
              <a:gdLst>
                <a:gd name="T0" fmla="*/ 19 w 449"/>
                <a:gd name="T1" fmla="*/ 66 h 235"/>
                <a:gd name="T2" fmla="*/ 36 w 449"/>
                <a:gd name="T3" fmla="*/ 69 h 235"/>
                <a:gd name="T4" fmla="*/ 84 w 449"/>
                <a:gd name="T5" fmla="*/ 69 h 235"/>
                <a:gd name="T6" fmla="*/ 75 w 449"/>
                <a:gd name="T7" fmla="*/ 76 h 235"/>
                <a:gd name="T8" fmla="*/ 64 w 449"/>
                <a:gd name="T9" fmla="*/ 92 h 235"/>
                <a:gd name="T10" fmla="*/ 97 w 449"/>
                <a:gd name="T11" fmla="*/ 92 h 235"/>
                <a:gd name="T12" fmla="*/ 135 w 449"/>
                <a:gd name="T13" fmla="*/ 71 h 235"/>
                <a:gd name="T14" fmla="*/ 188 w 449"/>
                <a:gd name="T15" fmla="*/ 76 h 235"/>
                <a:gd name="T16" fmla="*/ 137 w 449"/>
                <a:gd name="T17" fmla="*/ 124 h 235"/>
                <a:gd name="T18" fmla="*/ 62 w 449"/>
                <a:gd name="T19" fmla="*/ 100 h 235"/>
                <a:gd name="T20" fmla="*/ 62 w 449"/>
                <a:gd name="T21" fmla="*/ 116 h 235"/>
                <a:gd name="T22" fmla="*/ 120 w 449"/>
                <a:gd name="T23" fmla="*/ 145 h 235"/>
                <a:gd name="T24" fmla="*/ 76 w 449"/>
                <a:gd name="T25" fmla="*/ 147 h 235"/>
                <a:gd name="T26" fmla="*/ 68 w 449"/>
                <a:gd name="T27" fmla="*/ 166 h 235"/>
                <a:gd name="T28" fmla="*/ 83 w 449"/>
                <a:gd name="T29" fmla="*/ 158 h 235"/>
                <a:gd name="T30" fmla="*/ 70 w 449"/>
                <a:gd name="T31" fmla="*/ 179 h 235"/>
                <a:gd name="T32" fmla="*/ 81 w 449"/>
                <a:gd name="T33" fmla="*/ 192 h 235"/>
                <a:gd name="T34" fmla="*/ 84 w 449"/>
                <a:gd name="T35" fmla="*/ 197 h 235"/>
                <a:gd name="T36" fmla="*/ 58 w 449"/>
                <a:gd name="T37" fmla="*/ 205 h 235"/>
                <a:gd name="T38" fmla="*/ 37 w 449"/>
                <a:gd name="T39" fmla="*/ 216 h 235"/>
                <a:gd name="T40" fmla="*/ 75 w 449"/>
                <a:gd name="T41" fmla="*/ 231 h 235"/>
                <a:gd name="T42" fmla="*/ 100 w 449"/>
                <a:gd name="T43" fmla="*/ 226 h 235"/>
                <a:gd name="T44" fmla="*/ 110 w 449"/>
                <a:gd name="T45" fmla="*/ 223 h 235"/>
                <a:gd name="T46" fmla="*/ 124 w 449"/>
                <a:gd name="T47" fmla="*/ 234 h 235"/>
                <a:gd name="T48" fmla="*/ 147 w 449"/>
                <a:gd name="T49" fmla="*/ 213 h 235"/>
                <a:gd name="T50" fmla="*/ 158 w 449"/>
                <a:gd name="T51" fmla="*/ 197 h 235"/>
                <a:gd name="T52" fmla="*/ 184 w 449"/>
                <a:gd name="T53" fmla="*/ 179 h 235"/>
                <a:gd name="T54" fmla="*/ 195 w 449"/>
                <a:gd name="T55" fmla="*/ 168 h 235"/>
                <a:gd name="T56" fmla="*/ 196 w 449"/>
                <a:gd name="T57" fmla="*/ 150 h 235"/>
                <a:gd name="T58" fmla="*/ 162 w 449"/>
                <a:gd name="T59" fmla="*/ 140 h 235"/>
                <a:gd name="T60" fmla="*/ 162 w 449"/>
                <a:gd name="T61" fmla="*/ 134 h 235"/>
                <a:gd name="T62" fmla="*/ 232 w 449"/>
                <a:gd name="T63" fmla="*/ 124 h 235"/>
                <a:gd name="T64" fmla="*/ 251 w 449"/>
                <a:gd name="T65" fmla="*/ 105 h 235"/>
                <a:gd name="T66" fmla="*/ 316 w 449"/>
                <a:gd name="T67" fmla="*/ 64 h 235"/>
                <a:gd name="T68" fmla="*/ 263 w 449"/>
                <a:gd name="T69" fmla="*/ 61 h 235"/>
                <a:gd name="T70" fmla="*/ 354 w 449"/>
                <a:gd name="T71" fmla="*/ 35 h 235"/>
                <a:gd name="T72" fmla="*/ 324 w 449"/>
                <a:gd name="T73" fmla="*/ 11 h 235"/>
                <a:gd name="T74" fmla="*/ 209 w 449"/>
                <a:gd name="T75" fmla="*/ 0 h 235"/>
                <a:gd name="T76" fmla="*/ 195 w 449"/>
                <a:gd name="T77" fmla="*/ 5 h 235"/>
                <a:gd name="T78" fmla="*/ 174 w 449"/>
                <a:gd name="T79" fmla="*/ 27 h 235"/>
                <a:gd name="T80" fmla="*/ 135 w 449"/>
                <a:gd name="T81" fmla="*/ 19 h 235"/>
                <a:gd name="T82" fmla="*/ 103 w 449"/>
                <a:gd name="T83" fmla="*/ 19 h 235"/>
                <a:gd name="T84" fmla="*/ 124 w 449"/>
                <a:gd name="T85" fmla="*/ 45 h 235"/>
                <a:gd name="T86" fmla="*/ 75 w 449"/>
                <a:gd name="T87" fmla="*/ 45 h 2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9" h="235">
                  <a:moveTo>
                    <a:pt x="0" y="56"/>
                  </a:moveTo>
                  <a:lnTo>
                    <a:pt x="37" y="56"/>
                  </a:lnTo>
                  <a:lnTo>
                    <a:pt x="24" y="66"/>
                  </a:lnTo>
                  <a:lnTo>
                    <a:pt x="81" y="61"/>
                  </a:lnTo>
                  <a:lnTo>
                    <a:pt x="29" y="66"/>
                  </a:lnTo>
                  <a:lnTo>
                    <a:pt x="45" y="69"/>
                  </a:lnTo>
                  <a:lnTo>
                    <a:pt x="29" y="71"/>
                  </a:lnTo>
                  <a:lnTo>
                    <a:pt x="37" y="76"/>
                  </a:lnTo>
                  <a:lnTo>
                    <a:pt x="107" y="69"/>
                  </a:lnTo>
                  <a:lnTo>
                    <a:pt x="37" y="79"/>
                  </a:lnTo>
                  <a:lnTo>
                    <a:pt x="65" y="92"/>
                  </a:lnTo>
                  <a:lnTo>
                    <a:pt x="94" y="76"/>
                  </a:lnTo>
                  <a:lnTo>
                    <a:pt x="141" y="74"/>
                  </a:lnTo>
                  <a:lnTo>
                    <a:pt x="94" y="79"/>
                  </a:lnTo>
                  <a:lnTo>
                    <a:pt x="81" y="92"/>
                  </a:lnTo>
                  <a:lnTo>
                    <a:pt x="113" y="95"/>
                  </a:lnTo>
                  <a:lnTo>
                    <a:pt x="141" y="79"/>
                  </a:lnTo>
                  <a:lnTo>
                    <a:pt x="123" y="92"/>
                  </a:lnTo>
                  <a:lnTo>
                    <a:pt x="141" y="92"/>
                  </a:lnTo>
                  <a:lnTo>
                    <a:pt x="176" y="84"/>
                  </a:lnTo>
                  <a:lnTo>
                    <a:pt x="171" y="71"/>
                  </a:lnTo>
                  <a:lnTo>
                    <a:pt x="207" y="61"/>
                  </a:lnTo>
                  <a:lnTo>
                    <a:pt x="181" y="84"/>
                  </a:lnTo>
                  <a:lnTo>
                    <a:pt x="239" y="76"/>
                  </a:lnTo>
                  <a:lnTo>
                    <a:pt x="126" y="100"/>
                  </a:lnTo>
                  <a:lnTo>
                    <a:pt x="152" y="124"/>
                  </a:lnTo>
                  <a:lnTo>
                    <a:pt x="173" y="124"/>
                  </a:lnTo>
                  <a:lnTo>
                    <a:pt x="163" y="129"/>
                  </a:lnTo>
                  <a:lnTo>
                    <a:pt x="115" y="103"/>
                  </a:lnTo>
                  <a:lnTo>
                    <a:pt x="79" y="100"/>
                  </a:lnTo>
                  <a:lnTo>
                    <a:pt x="79" y="111"/>
                  </a:lnTo>
                  <a:lnTo>
                    <a:pt x="94" y="113"/>
                  </a:lnTo>
                  <a:lnTo>
                    <a:pt x="79" y="116"/>
                  </a:lnTo>
                  <a:lnTo>
                    <a:pt x="126" y="142"/>
                  </a:lnTo>
                  <a:lnTo>
                    <a:pt x="102" y="145"/>
                  </a:lnTo>
                  <a:lnTo>
                    <a:pt x="152" y="145"/>
                  </a:lnTo>
                  <a:lnTo>
                    <a:pt x="126" y="150"/>
                  </a:lnTo>
                  <a:lnTo>
                    <a:pt x="139" y="158"/>
                  </a:lnTo>
                  <a:lnTo>
                    <a:pt x="97" y="147"/>
                  </a:lnTo>
                  <a:lnTo>
                    <a:pt x="73" y="152"/>
                  </a:lnTo>
                  <a:lnTo>
                    <a:pt x="63" y="174"/>
                  </a:lnTo>
                  <a:lnTo>
                    <a:pt x="87" y="166"/>
                  </a:lnTo>
                  <a:lnTo>
                    <a:pt x="84" y="174"/>
                  </a:lnTo>
                  <a:lnTo>
                    <a:pt x="92" y="174"/>
                  </a:lnTo>
                  <a:lnTo>
                    <a:pt x="105" y="158"/>
                  </a:lnTo>
                  <a:lnTo>
                    <a:pt x="100" y="171"/>
                  </a:lnTo>
                  <a:lnTo>
                    <a:pt x="115" y="174"/>
                  </a:lnTo>
                  <a:lnTo>
                    <a:pt x="89" y="179"/>
                  </a:lnTo>
                  <a:lnTo>
                    <a:pt x="102" y="179"/>
                  </a:lnTo>
                  <a:lnTo>
                    <a:pt x="92" y="181"/>
                  </a:lnTo>
                  <a:lnTo>
                    <a:pt x="102" y="192"/>
                  </a:lnTo>
                  <a:lnTo>
                    <a:pt x="123" y="189"/>
                  </a:lnTo>
                  <a:lnTo>
                    <a:pt x="139" y="176"/>
                  </a:lnTo>
                  <a:lnTo>
                    <a:pt x="107" y="197"/>
                  </a:lnTo>
                  <a:lnTo>
                    <a:pt x="79" y="181"/>
                  </a:lnTo>
                  <a:lnTo>
                    <a:pt x="50" y="184"/>
                  </a:lnTo>
                  <a:lnTo>
                    <a:pt x="73" y="205"/>
                  </a:lnTo>
                  <a:lnTo>
                    <a:pt x="37" y="213"/>
                  </a:lnTo>
                  <a:lnTo>
                    <a:pt x="39" y="226"/>
                  </a:lnTo>
                  <a:lnTo>
                    <a:pt x="47" y="216"/>
                  </a:lnTo>
                  <a:lnTo>
                    <a:pt x="47" y="226"/>
                  </a:lnTo>
                  <a:lnTo>
                    <a:pt x="76" y="221"/>
                  </a:lnTo>
                  <a:lnTo>
                    <a:pt x="94" y="231"/>
                  </a:lnTo>
                  <a:lnTo>
                    <a:pt x="105" y="228"/>
                  </a:lnTo>
                  <a:lnTo>
                    <a:pt x="97" y="221"/>
                  </a:lnTo>
                  <a:lnTo>
                    <a:pt x="126" y="226"/>
                  </a:lnTo>
                  <a:lnTo>
                    <a:pt x="123" y="216"/>
                  </a:lnTo>
                  <a:lnTo>
                    <a:pt x="131" y="226"/>
                  </a:lnTo>
                  <a:lnTo>
                    <a:pt x="139" y="223"/>
                  </a:lnTo>
                  <a:lnTo>
                    <a:pt x="136" y="218"/>
                  </a:lnTo>
                  <a:lnTo>
                    <a:pt x="157" y="223"/>
                  </a:lnTo>
                  <a:lnTo>
                    <a:pt x="157" y="234"/>
                  </a:lnTo>
                  <a:lnTo>
                    <a:pt x="197" y="223"/>
                  </a:lnTo>
                  <a:lnTo>
                    <a:pt x="202" y="213"/>
                  </a:lnTo>
                  <a:lnTo>
                    <a:pt x="186" y="213"/>
                  </a:lnTo>
                  <a:lnTo>
                    <a:pt x="183" y="202"/>
                  </a:lnTo>
                  <a:lnTo>
                    <a:pt x="141" y="202"/>
                  </a:lnTo>
                  <a:lnTo>
                    <a:pt x="200" y="197"/>
                  </a:lnTo>
                  <a:lnTo>
                    <a:pt x="207" y="189"/>
                  </a:lnTo>
                  <a:lnTo>
                    <a:pt x="200" y="179"/>
                  </a:lnTo>
                  <a:lnTo>
                    <a:pt x="233" y="179"/>
                  </a:lnTo>
                  <a:lnTo>
                    <a:pt x="239" y="174"/>
                  </a:lnTo>
                  <a:lnTo>
                    <a:pt x="217" y="171"/>
                  </a:lnTo>
                  <a:lnTo>
                    <a:pt x="247" y="168"/>
                  </a:lnTo>
                  <a:lnTo>
                    <a:pt x="225" y="163"/>
                  </a:lnTo>
                  <a:lnTo>
                    <a:pt x="252" y="155"/>
                  </a:lnTo>
                  <a:lnTo>
                    <a:pt x="249" y="150"/>
                  </a:lnTo>
                  <a:lnTo>
                    <a:pt x="207" y="147"/>
                  </a:lnTo>
                  <a:lnTo>
                    <a:pt x="231" y="142"/>
                  </a:lnTo>
                  <a:lnTo>
                    <a:pt x="205" y="140"/>
                  </a:lnTo>
                  <a:lnTo>
                    <a:pt x="252" y="145"/>
                  </a:lnTo>
                  <a:lnTo>
                    <a:pt x="252" y="137"/>
                  </a:lnTo>
                  <a:lnTo>
                    <a:pt x="205" y="134"/>
                  </a:lnTo>
                  <a:lnTo>
                    <a:pt x="265" y="129"/>
                  </a:lnTo>
                  <a:lnTo>
                    <a:pt x="252" y="116"/>
                  </a:lnTo>
                  <a:lnTo>
                    <a:pt x="294" y="124"/>
                  </a:lnTo>
                  <a:lnTo>
                    <a:pt x="310" y="111"/>
                  </a:lnTo>
                  <a:lnTo>
                    <a:pt x="286" y="108"/>
                  </a:lnTo>
                  <a:lnTo>
                    <a:pt x="318" y="105"/>
                  </a:lnTo>
                  <a:lnTo>
                    <a:pt x="312" y="98"/>
                  </a:lnTo>
                  <a:lnTo>
                    <a:pt x="325" y="100"/>
                  </a:lnTo>
                  <a:lnTo>
                    <a:pt x="401" y="64"/>
                  </a:lnTo>
                  <a:lnTo>
                    <a:pt x="318" y="74"/>
                  </a:lnTo>
                  <a:lnTo>
                    <a:pt x="364" y="61"/>
                  </a:lnTo>
                  <a:lnTo>
                    <a:pt x="333" y="61"/>
                  </a:lnTo>
                  <a:lnTo>
                    <a:pt x="330" y="53"/>
                  </a:lnTo>
                  <a:lnTo>
                    <a:pt x="380" y="56"/>
                  </a:lnTo>
                  <a:lnTo>
                    <a:pt x="448" y="35"/>
                  </a:lnTo>
                  <a:lnTo>
                    <a:pt x="448" y="27"/>
                  </a:lnTo>
                  <a:lnTo>
                    <a:pt x="417" y="27"/>
                  </a:lnTo>
                  <a:lnTo>
                    <a:pt x="411" y="11"/>
                  </a:lnTo>
                  <a:lnTo>
                    <a:pt x="333" y="22"/>
                  </a:lnTo>
                  <a:lnTo>
                    <a:pt x="370" y="8"/>
                  </a:lnTo>
                  <a:lnTo>
                    <a:pt x="265" y="0"/>
                  </a:lnTo>
                  <a:lnTo>
                    <a:pt x="257" y="8"/>
                  </a:lnTo>
                  <a:lnTo>
                    <a:pt x="265" y="16"/>
                  </a:lnTo>
                  <a:lnTo>
                    <a:pt x="247" y="5"/>
                  </a:lnTo>
                  <a:lnTo>
                    <a:pt x="200" y="5"/>
                  </a:lnTo>
                  <a:lnTo>
                    <a:pt x="233" y="22"/>
                  </a:lnTo>
                  <a:lnTo>
                    <a:pt x="220" y="27"/>
                  </a:lnTo>
                  <a:lnTo>
                    <a:pt x="205" y="11"/>
                  </a:lnTo>
                  <a:lnTo>
                    <a:pt x="163" y="8"/>
                  </a:lnTo>
                  <a:lnTo>
                    <a:pt x="171" y="19"/>
                  </a:lnTo>
                  <a:lnTo>
                    <a:pt x="139" y="16"/>
                  </a:lnTo>
                  <a:lnTo>
                    <a:pt x="157" y="24"/>
                  </a:lnTo>
                  <a:lnTo>
                    <a:pt x="131" y="19"/>
                  </a:lnTo>
                  <a:lnTo>
                    <a:pt x="136" y="24"/>
                  </a:lnTo>
                  <a:lnTo>
                    <a:pt x="123" y="27"/>
                  </a:lnTo>
                  <a:lnTo>
                    <a:pt x="157" y="45"/>
                  </a:lnTo>
                  <a:lnTo>
                    <a:pt x="84" y="27"/>
                  </a:lnTo>
                  <a:lnTo>
                    <a:pt x="65" y="35"/>
                  </a:lnTo>
                  <a:lnTo>
                    <a:pt x="94" y="45"/>
                  </a:lnTo>
                  <a:lnTo>
                    <a:pt x="47" y="37"/>
                  </a:lnTo>
                  <a:lnTo>
                    <a:pt x="0" y="5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36" name="Freeform 600"/>
            <p:cNvSpPr>
              <a:spLocks/>
            </p:cNvSpPr>
            <p:nvPr/>
          </p:nvSpPr>
          <p:spPr bwMode="auto">
            <a:xfrm>
              <a:off x="1397" y="1695"/>
              <a:ext cx="88" cy="66"/>
            </a:xfrm>
            <a:custGeom>
              <a:avLst/>
              <a:gdLst>
                <a:gd name="T0" fmla="*/ 0 w 98"/>
                <a:gd name="T1" fmla="*/ 55 h 66"/>
                <a:gd name="T2" fmla="*/ 13 w 98"/>
                <a:gd name="T3" fmla="*/ 42 h 66"/>
                <a:gd name="T4" fmla="*/ 20 w 98"/>
                <a:gd name="T5" fmla="*/ 0 h 66"/>
                <a:gd name="T6" fmla="*/ 26 w 98"/>
                <a:gd name="T7" fmla="*/ 16 h 66"/>
                <a:gd name="T8" fmla="*/ 44 w 98"/>
                <a:gd name="T9" fmla="*/ 19 h 66"/>
                <a:gd name="T10" fmla="*/ 78 w 98"/>
                <a:gd name="T11" fmla="*/ 50 h 66"/>
                <a:gd name="T12" fmla="*/ 75 w 98"/>
                <a:gd name="T13" fmla="*/ 58 h 66"/>
                <a:gd name="T14" fmla="*/ 43 w 98"/>
                <a:gd name="T15" fmla="*/ 42 h 66"/>
                <a:gd name="T16" fmla="*/ 23 w 98"/>
                <a:gd name="T17" fmla="*/ 65 h 66"/>
                <a:gd name="T18" fmla="*/ 20 w 98"/>
                <a:gd name="T19" fmla="*/ 50 h 66"/>
                <a:gd name="T20" fmla="*/ 0 w 98"/>
                <a:gd name="T21" fmla="*/ 55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 h="66">
                  <a:moveTo>
                    <a:pt x="0" y="55"/>
                  </a:moveTo>
                  <a:lnTo>
                    <a:pt x="16" y="42"/>
                  </a:lnTo>
                  <a:lnTo>
                    <a:pt x="24" y="0"/>
                  </a:lnTo>
                  <a:lnTo>
                    <a:pt x="32" y="16"/>
                  </a:lnTo>
                  <a:lnTo>
                    <a:pt x="55" y="19"/>
                  </a:lnTo>
                  <a:lnTo>
                    <a:pt x="97" y="50"/>
                  </a:lnTo>
                  <a:lnTo>
                    <a:pt x="92" y="58"/>
                  </a:lnTo>
                  <a:lnTo>
                    <a:pt x="53" y="42"/>
                  </a:lnTo>
                  <a:lnTo>
                    <a:pt x="29" y="65"/>
                  </a:lnTo>
                  <a:lnTo>
                    <a:pt x="24" y="50"/>
                  </a:lnTo>
                  <a:lnTo>
                    <a:pt x="0" y="5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37" name="Freeform 601"/>
            <p:cNvSpPr>
              <a:spLocks/>
            </p:cNvSpPr>
            <p:nvPr/>
          </p:nvSpPr>
          <p:spPr bwMode="auto">
            <a:xfrm>
              <a:off x="1764" y="2004"/>
              <a:ext cx="84" cy="98"/>
            </a:xfrm>
            <a:custGeom>
              <a:avLst/>
              <a:gdLst>
                <a:gd name="T0" fmla="*/ 0 w 95"/>
                <a:gd name="T1" fmla="*/ 76 h 98"/>
                <a:gd name="T2" fmla="*/ 30 w 95"/>
                <a:gd name="T3" fmla="*/ 6 h 98"/>
                <a:gd name="T4" fmla="*/ 41 w 95"/>
                <a:gd name="T5" fmla="*/ 0 h 98"/>
                <a:gd name="T6" fmla="*/ 29 w 95"/>
                <a:gd name="T7" fmla="*/ 40 h 98"/>
                <a:gd name="T8" fmla="*/ 37 w 95"/>
                <a:gd name="T9" fmla="*/ 32 h 98"/>
                <a:gd name="T10" fmla="*/ 45 w 95"/>
                <a:gd name="T11" fmla="*/ 45 h 98"/>
                <a:gd name="T12" fmla="*/ 65 w 95"/>
                <a:gd name="T13" fmla="*/ 45 h 98"/>
                <a:gd name="T14" fmla="*/ 59 w 95"/>
                <a:gd name="T15" fmla="*/ 61 h 98"/>
                <a:gd name="T16" fmla="*/ 70 w 95"/>
                <a:gd name="T17" fmla="*/ 61 h 98"/>
                <a:gd name="T18" fmla="*/ 64 w 95"/>
                <a:gd name="T19" fmla="*/ 74 h 98"/>
                <a:gd name="T20" fmla="*/ 72 w 95"/>
                <a:gd name="T21" fmla="*/ 66 h 98"/>
                <a:gd name="T22" fmla="*/ 73 w 95"/>
                <a:gd name="T23" fmla="*/ 79 h 98"/>
                <a:gd name="T24" fmla="*/ 65 w 95"/>
                <a:gd name="T25" fmla="*/ 97 h 98"/>
                <a:gd name="T26" fmla="*/ 65 w 95"/>
                <a:gd name="T27" fmla="*/ 85 h 98"/>
                <a:gd name="T28" fmla="*/ 59 w 95"/>
                <a:gd name="T29" fmla="*/ 92 h 98"/>
                <a:gd name="T30" fmla="*/ 59 w 95"/>
                <a:gd name="T31" fmla="*/ 71 h 98"/>
                <a:gd name="T32" fmla="*/ 41 w 95"/>
                <a:gd name="T33" fmla="*/ 92 h 98"/>
                <a:gd name="T34" fmla="*/ 51 w 95"/>
                <a:gd name="T35" fmla="*/ 79 h 98"/>
                <a:gd name="T36" fmla="*/ 34 w 95"/>
                <a:gd name="T37" fmla="*/ 79 h 98"/>
                <a:gd name="T38" fmla="*/ 39 w 95"/>
                <a:gd name="T39" fmla="*/ 74 h 98"/>
                <a:gd name="T40" fmla="*/ 0 w 95"/>
                <a:gd name="T41" fmla="*/ 76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5" h="98">
                  <a:moveTo>
                    <a:pt x="0" y="76"/>
                  </a:moveTo>
                  <a:lnTo>
                    <a:pt x="39" y="6"/>
                  </a:lnTo>
                  <a:lnTo>
                    <a:pt x="52" y="0"/>
                  </a:lnTo>
                  <a:lnTo>
                    <a:pt x="37" y="40"/>
                  </a:lnTo>
                  <a:lnTo>
                    <a:pt x="47" y="32"/>
                  </a:lnTo>
                  <a:lnTo>
                    <a:pt x="58" y="45"/>
                  </a:lnTo>
                  <a:lnTo>
                    <a:pt x="84" y="45"/>
                  </a:lnTo>
                  <a:lnTo>
                    <a:pt x="76" y="61"/>
                  </a:lnTo>
                  <a:lnTo>
                    <a:pt x="89" y="61"/>
                  </a:lnTo>
                  <a:lnTo>
                    <a:pt x="81" y="74"/>
                  </a:lnTo>
                  <a:lnTo>
                    <a:pt x="92" y="66"/>
                  </a:lnTo>
                  <a:lnTo>
                    <a:pt x="94" y="79"/>
                  </a:lnTo>
                  <a:lnTo>
                    <a:pt x="84" y="97"/>
                  </a:lnTo>
                  <a:lnTo>
                    <a:pt x="84" y="85"/>
                  </a:lnTo>
                  <a:lnTo>
                    <a:pt x="76" y="92"/>
                  </a:lnTo>
                  <a:lnTo>
                    <a:pt x="76" y="71"/>
                  </a:lnTo>
                  <a:lnTo>
                    <a:pt x="52" y="92"/>
                  </a:lnTo>
                  <a:lnTo>
                    <a:pt x="66" y="79"/>
                  </a:lnTo>
                  <a:lnTo>
                    <a:pt x="44" y="79"/>
                  </a:lnTo>
                  <a:lnTo>
                    <a:pt x="50" y="74"/>
                  </a:lnTo>
                  <a:lnTo>
                    <a:pt x="0" y="7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38" name="Freeform 602"/>
            <p:cNvSpPr>
              <a:spLocks/>
            </p:cNvSpPr>
            <p:nvPr/>
          </p:nvSpPr>
          <p:spPr bwMode="auto">
            <a:xfrm>
              <a:off x="1551" y="3100"/>
              <a:ext cx="109" cy="620"/>
            </a:xfrm>
            <a:custGeom>
              <a:avLst/>
              <a:gdLst>
                <a:gd name="T0" fmla="*/ 0 w 122"/>
                <a:gd name="T1" fmla="*/ 485 h 620"/>
                <a:gd name="T2" fmla="*/ 6 w 122"/>
                <a:gd name="T3" fmla="*/ 467 h 620"/>
                <a:gd name="T4" fmla="*/ 19 w 122"/>
                <a:gd name="T5" fmla="*/ 478 h 620"/>
                <a:gd name="T6" fmla="*/ 34 w 122"/>
                <a:gd name="T7" fmla="*/ 446 h 620"/>
                <a:gd name="T8" fmla="*/ 28 w 122"/>
                <a:gd name="T9" fmla="*/ 433 h 620"/>
                <a:gd name="T10" fmla="*/ 38 w 122"/>
                <a:gd name="T11" fmla="*/ 391 h 620"/>
                <a:gd name="T12" fmla="*/ 19 w 122"/>
                <a:gd name="T13" fmla="*/ 385 h 620"/>
                <a:gd name="T14" fmla="*/ 23 w 122"/>
                <a:gd name="T15" fmla="*/ 315 h 620"/>
                <a:gd name="T16" fmla="*/ 46 w 122"/>
                <a:gd name="T17" fmla="*/ 241 h 620"/>
                <a:gd name="T18" fmla="*/ 44 w 122"/>
                <a:gd name="T19" fmla="*/ 181 h 620"/>
                <a:gd name="T20" fmla="*/ 63 w 122"/>
                <a:gd name="T21" fmla="*/ 63 h 620"/>
                <a:gd name="T22" fmla="*/ 59 w 122"/>
                <a:gd name="T23" fmla="*/ 8 h 620"/>
                <a:gd name="T24" fmla="*/ 70 w 122"/>
                <a:gd name="T25" fmla="*/ 0 h 620"/>
                <a:gd name="T26" fmla="*/ 80 w 122"/>
                <a:gd name="T27" fmla="*/ 27 h 620"/>
                <a:gd name="T28" fmla="*/ 88 w 122"/>
                <a:gd name="T29" fmla="*/ 81 h 620"/>
                <a:gd name="T30" fmla="*/ 96 w 122"/>
                <a:gd name="T31" fmla="*/ 81 h 620"/>
                <a:gd name="T32" fmla="*/ 96 w 122"/>
                <a:gd name="T33" fmla="*/ 100 h 620"/>
                <a:gd name="T34" fmla="*/ 82 w 122"/>
                <a:gd name="T35" fmla="*/ 108 h 620"/>
                <a:gd name="T36" fmla="*/ 82 w 122"/>
                <a:gd name="T37" fmla="*/ 145 h 620"/>
                <a:gd name="T38" fmla="*/ 70 w 122"/>
                <a:gd name="T39" fmla="*/ 163 h 620"/>
                <a:gd name="T40" fmla="*/ 59 w 122"/>
                <a:gd name="T41" fmla="*/ 215 h 620"/>
                <a:gd name="T42" fmla="*/ 65 w 122"/>
                <a:gd name="T43" fmla="*/ 262 h 620"/>
                <a:gd name="T44" fmla="*/ 50 w 122"/>
                <a:gd name="T45" fmla="*/ 304 h 620"/>
                <a:gd name="T46" fmla="*/ 40 w 122"/>
                <a:gd name="T47" fmla="*/ 407 h 620"/>
                <a:gd name="T48" fmla="*/ 48 w 122"/>
                <a:gd name="T49" fmla="*/ 446 h 620"/>
                <a:gd name="T50" fmla="*/ 40 w 122"/>
                <a:gd name="T51" fmla="*/ 449 h 620"/>
                <a:gd name="T52" fmla="*/ 44 w 122"/>
                <a:gd name="T53" fmla="*/ 480 h 620"/>
                <a:gd name="T54" fmla="*/ 26 w 122"/>
                <a:gd name="T55" fmla="*/ 545 h 620"/>
                <a:gd name="T56" fmla="*/ 28 w 122"/>
                <a:gd name="T57" fmla="*/ 559 h 620"/>
                <a:gd name="T58" fmla="*/ 36 w 122"/>
                <a:gd name="T59" fmla="*/ 556 h 620"/>
                <a:gd name="T60" fmla="*/ 40 w 122"/>
                <a:gd name="T61" fmla="*/ 582 h 620"/>
                <a:gd name="T62" fmla="*/ 82 w 122"/>
                <a:gd name="T63" fmla="*/ 588 h 620"/>
                <a:gd name="T64" fmla="*/ 55 w 122"/>
                <a:gd name="T65" fmla="*/ 596 h 620"/>
                <a:gd name="T66" fmla="*/ 50 w 122"/>
                <a:gd name="T67" fmla="*/ 619 h 620"/>
                <a:gd name="T68" fmla="*/ 38 w 122"/>
                <a:gd name="T69" fmla="*/ 614 h 620"/>
                <a:gd name="T70" fmla="*/ 50 w 122"/>
                <a:gd name="T71" fmla="*/ 598 h 620"/>
                <a:gd name="T72" fmla="*/ 32 w 122"/>
                <a:gd name="T73" fmla="*/ 593 h 620"/>
                <a:gd name="T74" fmla="*/ 29 w 122"/>
                <a:gd name="T75" fmla="*/ 574 h 620"/>
                <a:gd name="T76" fmla="*/ 26 w 122"/>
                <a:gd name="T77" fmla="*/ 582 h 620"/>
                <a:gd name="T78" fmla="*/ 14 w 122"/>
                <a:gd name="T79" fmla="*/ 564 h 620"/>
                <a:gd name="T80" fmla="*/ 19 w 122"/>
                <a:gd name="T81" fmla="*/ 556 h 620"/>
                <a:gd name="T82" fmla="*/ 11 w 122"/>
                <a:gd name="T83" fmla="*/ 545 h 620"/>
                <a:gd name="T84" fmla="*/ 19 w 122"/>
                <a:gd name="T85" fmla="*/ 535 h 620"/>
                <a:gd name="T86" fmla="*/ 11 w 122"/>
                <a:gd name="T87" fmla="*/ 503 h 620"/>
                <a:gd name="T88" fmla="*/ 26 w 122"/>
                <a:gd name="T89" fmla="*/ 509 h 620"/>
                <a:gd name="T90" fmla="*/ 11 w 122"/>
                <a:gd name="T91" fmla="*/ 496 h 620"/>
                <a:gd name="T92" fmla="*/ 14 w 122"/>
                <a:gd name="T93" fmla="*/ 480 h 620"/>
                <a:gd name="T94" fmla="*/ 0 w 122"/>
                <a:gd name="T95" fmla="*/ 485 h 6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2" h="620">
                  <a:moveTo>
                    <a:pt x="0" y="485"/>
                  </a:moveTo>
                  <a:lnTo>
                    <a:pt x="8" y="467"/>
                  </a:lnTo>
                  <a:lnTo>
                    <a:pt x="24" y="478"/>
                  </a:lnTo>
                  <a:lnTo>
                    <a:pt x="42" y="446"/>
                  </a:lnTo>
                  <a:lnTo>
                    <a:pt x="35" y="433"/>
                  </a:lnTo>
                  <a:lnTo>
                    <a:pt x="47" y="391"/>
                  </a:lnTo>
                  <a:lnTo>
                    <a:pt x="24" y="385"/>
                  </a:lnTo>
                  <a:lnTo>
                    <a:pt x="29" y="315"/>
                  </a:lnTo>
                  <a:lnTo>
                    <a:pt x="58" y="241"/>
                  </a:lnTo>
                  <a:lnTo>
                    <a:pt x="55" y="181"/>
                  </a:lnTo>
                  <a:lnTo>
                    <a:pt x="79" y="63"/>
                  </a:lnTo>
                  <a:lnTo>
                    <a:pt x="74" y="8"/>
                  </a:lnTo>
                  <a:lnTo>
                    <a:pt x="87" y="0"/>
                  </a:lnTo>
                  <a:lnTo>
                    <a:pt x="100" y="27"/>
                  </a:lnTo>
                  <a:lnTo>
                    <a:pt x="111" y="81"/>
                  </a:lnTo>
                  <a:lnTo>
                    <a:pt x="121" y="81"/>
                  </a:lnTo>
                  <a:lnTo>
                    <a:pt x="121" y="100"/>
                  </a:lnTo>
                  <a:lnTo>
                    <a:pt x="103" y="108"/>
                  </a:lnTo>
                  <a:lnTo>
                    <a:pt x="103" y="145"/>
                  </a:lnTo>
                  <a:lnTo>
                    <a:pt x="87" y="163"/>
                  </a:lnTo>
                  <a:lnTo>
                    <a:pt x="74" y="215"/>
                  </a:lnTo>
                  <a:lnTo>
                    <a:pt x="82" y="262"/>
                  </a:lnTo>
                  <a:lnTo>
                    <a:pt x="63" y="304"/>
                  </a:lnTo>
                  <a:lnTo>
                    <a:pt x="50" y="407"/>
                  </a:lnTo>
                  <a:lnTo>
                    <a:pt x="60" y="446"/>
                  </a:lnTo>
                  <a:lnTo>
                    <a:pt x="50" y="449"/>
                  </a:lnTo>
                  <a:lnTo>
                    <a:pt x="55" y="480"/>
                  </a:lnTo>
                  <a:lnTo>
                    <a:pt x="32" y="545"/>
                  </a:lnTo>
                  <a:lnTo>
                    <a:pt x="35" y="559"/>
                  </a:lnTo>
                  <a:lnTo>
                    <a:pt x="45" y="556"/>
                  </a:lnTo>
                  <a:lnTo>
                    <a:pt x="50" y="582"/>
                  </a:lnTo>
                  <a:lnTo>
                    <a:pt x="103" y="588"/>
                  </a:lnTo>
                  <a:lnTo>
                    <a:pt x="69" y="596"/>
                  </a:lnTo>
                  <a:lnTo>
                    <a:pt x="63" y="619"/>
                  </a:lnTo>
                  <a:lnTo>
                    <a:pt x="47" y="614"/>
                  </a:lnTo>
                  <a:lnTo>
                    <a:pt x="63" y="598"/>
                  </a:lnTo>
                  <a:lnTo>
                    <a:pt x="40" y="593"/>
                  </a:lnTo>
                  <a:lnTo>
                    <a:pt x="37" y="574"/>
                  </a:lnTo>
                  <a:lnTo>
                    <a:pt x="32" y="582"/>
                  </a:lnTo>
                  <a:lnTo>
                    <a:pt x="18" y="564"/>
                  </a:lnTo>
                  <a:lnTo>
                    <a:pt x="24" y="556"/>
                  </a:lnTo>
                  <a:lnTo>
                    <a:pt x="13" y="545"/>
                  </a:lnTo>
                  <a:lnTo>
                    <a:pt x="24" y="535"/>
                  </a:lnTo>
                  <a:lnTo>
                    <a:pt x="13" y="503"/>
                  </a:lnTo>
                  <a:lnTo>
                    <a:pt x="32" y="509"/>
                  </a:lnTo>
                  <a:lnTo>
                    <a:pt x="13" y="496"/>
                  </a:lnTo>
                  <a:lnTo>
                    <a:pt x="18" y="480"/>
                  </a:lnTo>
                  <a:lnTo>
                    <a:pt x="0" y="48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39" name="Freeform 603"/>
            <p:cNvSpPr>
              <a:spLocks/>
            </p:cNvSpPr>
            <p:nvPr/>
          </p:nvSpPr>
          <p:spPr bwMode="auto">
            <a:xfrm>
              <a:off x="1605" y="3693"/>
              <a:ext cx="36" cy="46"/>
            </a:xfrm>
            <a:custGeom>
              <a:avLst/>
              <a:gdLst>
                <a:gd name="T0" fmla="*/ 0 w 41"/>
                <a:gd name="T1" fmla="*/ 39 h 46"/>
                <a:gd name="T2" fmla="*/ 7 w 41"/>
                <a:gd name="T3" fmla="*/ 31 h 46"/>
                <a:gd name="T4" fmla="*/ 22 w 41"/>
                <a:gd name="T5" fmla="*/ 37 h 46"/>
                <a:gd name="T6" fmla="*/ 15 w 41"/>
                <a:gd name="T7" fmla="*/ 23 h 46"/>
                <a:gd name="T8" fmla="*/ 22 w 41"/>
                <a:gd name="T9" fmla="*/ 18 h 46"/>
                <a:gd name="T10" fmla="*/ 13 w 41"/>
                <a:gd name="T11" fmla="*/ 15 h 46"/>
                <a:gd name="T12" fmla="*/ 13 w 41"/>
                <a:gd name="T13" fmla="*/ 3 h 46"/>
                <a:gd name="T14" fmla="*/ 31 w 41"/>
                <a:gd name="T15" fmla="*/ 0 h 46"/>
                <a:gd name="T16" fmla="*/ 31 w 41"/>
                <a:gd name="T17" fmla="*/ 45 h 46"/>
                <a:gd name="T18" fmla="*/ 0 w 41"/>
                <a:gd name="T19" fmla="*/ 39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6">
                  <a:moveTo>
                    <a:pt x="0" y="39"/>
                  </a:moveTo>
                  <a:lnTo>
                    <a:pt x="9" y="31"/>
                  </a:lnTo>
                  <a:lnTo>
                    <a:pt x="29" y="37"/>
                  </a:lnTo>
                  <a:lnTo>
                    <a:pt x="19" y="23"/>
                  </a:lnTo>
                  <a:lnTo>
                    <a:pt x="29" y="18"/>
                  </a:lnTo>
                  <a:lnTo>
                    <a:pt x="17" y="15"/>
                  </a:lnTo>
                  <a:lnTo>
                    <a:pt x="17" y="3"/>
                  </a:lnTo>
                  <a:lnTo>
                    <a:pt x="40" y="0"/>
                  </a:lnTo>
                  <a:lnTo>
                    <a:pt x="40" y="45"/>
                  </a:lnTo>
                  <a:lnTo>
                    <a:pt x="0" y="3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40" name="Freeform 604"/>
            <p:cNvSpPr>
              <a:spLocks/>
            </p:cNvSpPr>
            <p:nvPr/>
          </p:nvSpPr>
          <p:spPr bwMode="auto">
            <a:xfrm>
              <a:off x="1507" y="2657"/>
              <a:ext cx="157" cy="245"/>
            </a:xfrm>
            <a:custGeom>
              <a:avLst/>
              <a:gdLst>
                <a:gd name="T0" fmla="*/ 0 w 177"/>
                <a:gd name="T1" fmla="*/ 163 h 245"/>
                <a:gd name="T2" fmla="*/ 19 w 177"/>
                <a:gd name="T3" fmla="*/ 178 h 245"/>
                <a:gd name="T4" fmla="*/ 42 w 177"/>
                <a:gd name="T5" fmla="*/ 186 h 245"/>
                <a:gd name="T6" fmla="*/ 68 w 177"/>
                <a:gd name="T7" fmla="*/ 218 h 245"/>
                <a:gd name="T8" fmla="*/ 100 w 177"/>
                <a:gd name="T9" fmla="*/ 223 h 245"/>
                <a:gd name="T10" fmla="*/ 98 w 177"/>
                <a:gd name="T11" fmla="*/ 239 h 245"/>
                <a:gd name="T12" fmla="*/ 104 w 177"/>
                <a:gd name="T13" fmla="*/ 244 h 245"/>
                <a:gd name="T14" fmla="*/ 109 w 177"/>
                <a:gd name="T15" fmla="*/ 202 h 245"/>
                <a:gd name="T16" fmla="*/ 101 w 177"/>
                <a:gd name="T17" fmla="*/ 176 h 245"/>
                <a:gd name="T18" fmla="*/ 112 w 177"/>
                <a:gd name="T19" fmla="*/ 173 h 245"/>
                <a:gd name="T20" fmla="*/ 104 w 177"/>
                <a:gd name="T21" fmla="*/ 158 h 245"/>
                <a:gd name="T22" fmla="*/ 132 w 177"/>
                <a:gd name="T23" fmla="*/ 155 h 245"/>
                <a:gd name="T24" fmla="*/ 138 w 177"/>
                <a:gd name="T25" fmla="*/ 163 h 245"/>
                <a:gd name="T26" fmla="*/ 129 w 177"/>
                <a:gd name="T27" fmla="*/ 144 h 245"/>
                <a:gd name="T28" fmla="*/ 132 w 177"/>
                <a:gd name="T29" fmla="*/ 92 h 245"/>
                <a:gd name="T30" fmla="*/ 109 w 177"/>
                <a:gd name="T31" fmla="*/ 92 h 245"/>
                <a:gd name="T32" fmla="*/ 101 w 177"/>
                <a:gd name="T33" fmla="*/ 82 h 245"/>
                <a:gd name="T34" fmla="*/ 79 w 177"/>
                <a:gd name="T35" fmla="*/ 79 h 245"/>
                <a:gd name="T36" fmla="*/ 65 w 177"/>
                <a:gd name="T37" fmla="*/ 48 h 245"/>
                <a:gd name="T38" fmla="*/ 87 w 177"/>
                <a:gd name="T39" fmla="*/ 8 h 245"/>
                <a:gd name="T40" fmla="*/ 82 w 177"/>
                <a:gd name="T41" fmla="*/ 0 h 245"/>
                <a:gd name="T42" fmla="*/ 44 w 177"/>
                <a:gd name="T43" fmla="*/ 19 h 245"/>
                <a:gd name="T44" fmla="*/ 23 w 177"/>
                <a:gd name="T45" fmla="*/ 66 h 245"/>
                <a:gd name="T46" fmla="*/ 17 w 177"/>
                <a:gd name="T47" fmla="*/ 55 h 245"/>
                <a:gd name="T48" fmla="*/ 11 w 177"/>
                <a:gd name="T49" fmla="*/ 76 h 245"/>
                <a:gd name="T50" fmla="*/ 17 w 177"/>
                <a:gd name="T51" fmla="*/ 126 h 245"/>
                <a:gd name="T52" fmla="*/ 20 w 177"/>
                <a:gd name="T53" fmla="*/ 126 h 245"/>
                <a:gd name="T54" fmla="*/ 0 w 177"/>
                <a:gd name="T55" fmla="*/ 163 h 2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245">
                  <a:moveTo>
                    <a:pt x="0" y="163"/>
                  </a:moveTo>
                  <a:lnTo>
                    <a:pt x="24" y="178"/>
                  </a:lnTo>
                  <a:lnTo>
                    <a:pt x="53" y="186"/>
                  </a:lnTo>
                  <a:lnTo>
                    <a:pt x="87" y="218"/>
                  </a:lnTo>
                  <a:lnTo>
                    <a:pt x="127" y="223"/>
                  </a:lnTo>
                  <a:lnTo>
                    <a:pt x="124" y="239"/>
                  </a:lnTo>
                  <a:lnTo>
                    <a:pt x="132" y="244"/>
                  </a:lnTo>
                  <a:lnTo>
                    <a:pt x="139" y="202"/>
                  </a:lnTo>
                  <a:lnTo>
                    <a:pt x="129" y="176"/>
                  </a:lnTo>
                  <a:lnTo>
                    <a:pt x="142" y="173"/>
                  </a:lnTo>
                  <a:lnTo>
                    <a:pt x="132" y="158"/>
                  </a:lnTo>
                  <a:lnTo>
                    <a:pt x="168" y="155"/>
                  </a:lnTo>
                  <a:lnTo>
                    <a:pt x="176" y="163"/>
                  </a:lnTo>
                  <a:lnTo>
                    <a:pt x="163" y="144"/>
                  </a:lnTo>
                  <a:lnTo>
                    <a:pt x="168" y="92"/>
                  </a:lnTo>
                  <a:lnTo>
                    <a:pt x="139" y="92"/>
                  </a:lnTo>
                  <a:lnTo>
                    <a:pt x="129" y="82"/>
                  </a:lnTo>
                  <a:lnTo>
                    <a:pt x="100" y="79"/>
                  </a:lnTo>
                  <a:lnTo>
                    <a:pt x="82" y="48"/>
                  </a:lnTo>
                  <a:lnTo>
                    <a:pt x="110" y="8"/>
                  </a:lnTo>
                  <a:lnTo>
                    <a:pt x="105" y="0"/>
                  </a:lnTo>
                  <a:lnTo>
                    <a:pt x="56" y="19"/>
                  </a:lnTo>
                  <a:lnTo>
                    <a:pt x="29" y="66"/>
                  </a:lnTo>
                  <a:lnTo>
                    <a:pt x="21" y="55"/>
                  </a:lnTo>
                  <a:lnTo>
                    <a:pt x="14" y="76"/>
                  </a:lnTo>
                  <a:lnTo>
                    <a:pt x="21" y="126"/>
                  </a:lnTo>
                  <a:lnTo>
                    <a:pt x="26" y="126"/>
                  </a:lnTo>
                  <a:lnTo>
                    <a:pt x="0" y="16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41" name="Freeform 605"/>
            <p:cNvSpPr>
              <a:spLocks/>
            </p:cNvSpPr>
            <p:nvPr/>
          </p:nvSpPr>
          <p:spPr bwMode="auto">
            <a:xfrm>
              <a:off x="1416" y="2676"/>
              <a:ext cx="43" cy="40"/>
            </a:xfrm>
            <a:custGeom>
              <a:avLst/>
              <a:gdLst>
                <a:gd name="T0" fmla="*/ 0 w 48"/>
                <a:gd name="T1" fmla="*/ 0 h 40"/>
                <a:gd name="T2" fmla="*/ 3 w 48"/>
                <a:gd name="T3" fmla="*/ 18 h 40"/>
                <a:gd name="T4" fmla="*/ 9 w 48"/>
                <a:gd name="T5" fmla="*/ 15 h 40"/>
                <a:gd name="T6" fmla="*/ 34 w 48"/>
                <a:gd name="T7" fmla="*/ 39 h 40"/>
                <a:gd name="T8" fmla="*/ 38 w 48"/>
                <a:gd name="T9" fmla="*/ 23 h 40"/>
                <a:gd name="T10" fmla="*/ 26 w 48"/>
                <a:gd name="T11" fmla="*/ 2 h 40"/>
                <a:gd name="T12" fmla="*/ 0 w 48"/>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40">
                  <a:moveTo>
                    <a:pt x="0" y="0"/>
                  </a:moveTo>
                  <a:lnTo>
                    <a:pt x="3" y="18"/>
                  </a:lnTo>
                  <a:lnTo>
                    <a:pt x="11" y="15"/>
                  </a:lnTo>
                  <a:lnTo>
                    <a:pt x="42" y="39"/>
                  </a:lnTo>
                  <a:lnTo>
                    <a:pt x="47" y="23"/>
                  </a:lnTo>
                  <a:lnTo>
                    <a:pt x="32" y="2"/>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42" name="Freeform 606"/>
            <p:cNvSpPr>
              <a:spLocks/>
            </p:cNvSpPr>
            <p:nvPr/>
          </p:nvSpPr>
          <p:spPr bwMode="auto">
            <a:xfrm>
              <a:off x="2642" y="1881"/>
              <a:ext cx="36" cy="62"/>
            </a:xfrm>
            <a:custGeom>
              <a:avLst/>
              <a:gdLst>
                <a:gd name="T0" fmla="*/ 0 w 41"/>
                <a:gd name="T1" fmla="*/ 45 h 62"/>
                <a:gd name="T2" fmla="*/ 3 w 41"/>
                <a:gd name="T3" fmla="*/ 19 h 62"/>
                <a:gd name="T4" fmla="*/ 27 w 41"/>
                <a:gd name="T5" fmla="*/ 0 h 62"/>
                <a:gd name="T6" fmla="*/ 22 w 41"/>
                <a:gd name="T7" fmla="*/ 24 h 62"/>
                <a:gd name="T8" fmla="*/ 31 w 41"/>
                <a:gd name="T9" fmla="*/ 29 h 62"/>
                <a:gd name="T10" fmla="*/ 18 w 41"/>
                <a:gd name="T11" fmla="*/ 42 h 62"/>
                <a:gd name="T12" fmla="*/ 17 w 41"/>
                <a:gd name="T13" fmla="*/ 61 h 62"/>
                <a:gd name="T14" fmla="*/ 6 w 41"/>
                <a:gd name="T15" fmla="*/ 61 h 62"/>
                <a:gd name="T16" fmla="*/ 0 w 41"/>
                <a:gd name="T17" fmla="*/ 45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62">
                  <a:moveTo>
                    <a:pt x="0" y="45"/>
                  </a:moveTo>
                  <a:lnTo>
                    <a:pt x="3" y="19"/>
                  </a:lnTo>
                  <a:lnTo>
                    <a:pt x="35" y="0"/>
                  </a:lnTo>
                  <a:lnTo>
                    <a:pt x="29" y="24"/>
                  </a:lnTo>
                  <a:lnTo>
                    <a:pt x="40" y="29"/>
                  </a:lnTo>
                  <a:lnTo>
                    <a:pt x="24" y="42"/>
                  </a:lnTo>
                  <a:lnTo>
                    <a:pt x="22" y="61"/>
                  </a:lnTo>
                  <a:lnTo>
                    <a:pt x="8" y="61"/>
                  </a:lnTo>
                  <a:lnTo>
                    <a:pt x="0" y="4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43" name="Freeform 607"/>
            <p:cNvSpPr>
              <a:spLocks/>
            </p:cNvSpPr>
            <p:nvPr/>
          </p:nvSpPr>
          <p:spPr bwMode="auto">
            <a:xfrm>
              <a:off x="2682" y="1915"/>
              <a:ext cx="22" cy="25"/>
            </a:xfrm>
            <a:custGeom>
              <a:avLst/>
              <a:gdLst>
                <a:gd name="T0" fmla="*/ 0 w 25"/>
                <a:gd name="T1" fmla="*/ 8 h 25"/>
                <a:gd name="T2" fmla="*/ 15 w 25"/>
                <a:gd name="T3" fmla="*/ 24 h 25"/>
                <a:gd name="T4" fmla="*/ 18 w 25"/>
                <a:gd name="T5" fmla="*/ 8 h 25"/>
                <a:gd name="T6" fmla="*/ 16 w 25"/>
                <a:gd name="T7" fmla="*/ 0 h 25"/>
                <a:gd name="T8" fmla="*/ 0 w 25"/>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0" y="8"/>
                  </a:moveTo>
                  <a:lnTo>
                    <a:pt x="19" y="24"/>
                  </a:lnTo>
                  <a:lnTo>
                    <a:pt x="24" y="8"/>
                  </a:lnTo>
                  <a:lnTo>
                    <a:pt x="21" y="0"/>
                  </a:lnTo>
                  <a:lnTo>
                    <a:pt x="0" y="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44" name="Freeform 608"/>
            <p:cNvSpPr>
              <a:spLocks/>
            </p:cNvSpPr>
            <p:nvPr/>
          </p:nvSpPr>
          <p:spPr bwMode="auto">
            <a:xfrm>
              <a:off x="1360" y="2626"/>
              <a:ext cx="31" cy="19"/>
            </a:xfrm>
            <a:custGeom>
              <a:avLst/>
              <a:gdLst>
                <a:gd name="T0" fmla="*/ 0 w 35"/>
                <a:gd name="T1" fmla="*/ 10 h 19"/>
                <a:gd name="T2" fmla="*/ 9 w 35"/>
                <a:gd name="T3" fmla="*/ 0 h 19"/>
                <a:gd name="T4" fmla="*/ 27 w 35"/>
                <a:gd name="T5" fmla="*/ 18 h 19"/>
                <a:gd name="T6" fmla="*/ 0 w 35"/>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19">
                  <a:moveTo>
                    <a:pt x="0" y="10"/>
                  </a:moveTo>
                  <a:lnTo>
                    <a:pt x="11" y="0"/>
                  </a:lnTo>
                  <a:lnTo>
                    <a:pt x="34" y="18"/>
                  </a:lnTo>
                  <a:lnTo>
                    <a:pt x="0" y="1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45" name="Freeform 609"/>
            <p:cNvSpPr>
              <a:spLocks/>
            </p:cNvSpPr>
            <p:nvPr/>
          </p:nvSpPr>
          <p:spPr bwMode="auto">
            <a:xfrm>
              <a:off x="2808" y="1593"/>
              <a:ext cx="141" cy="242"/>
            </a:xfrm>
            <a:custGeom>
              <a:avLst/>
              <a:gdLst>
                <a:gd name="T0" fmla="*/ 0 w 158"/>
                <a:gd name="T1" fmla="*/ 23 h 242"/>
                <a:gd name="T2" fmla="*/ 5 w 158"/>
                <a:gd name="T3" fmla="*/ 15 h 242"/>
                <a:gd name="T4" fmla="*/ 21 w 158"/>
                <a:gd name="T5" fmla="*/ 34 h 242"/>
                <a:gd name="T6" fmla="*/ 46 w 158"/>
                <a:gd name="T7" fmla="*/ 34 h 242"/>
                <a:gd name="T8" fmla="*/ 61 w 158"/>
                <a:gd name="T9" fmla="*/ 23 h 242"/>
                <a:gd name="T10" fmla="*/ 62 w 158"/>
                <a:gd name="T11" fmla="*/ 5 h 242"/>
                <a:gd name="T12" fmla="*/ 87 w 158"/>
                <a:gd name="T13" fmla="*/ 0 h 242"/>
                <a:gd name="T14" fmla="*/ 98 w 158"/>
                <a:gd name="T15" fmla="*/ 8 h 242"/>
                <a:gd name="T16" fmla="*/ 98 w 158"/>
                <a:gd name="T17" fmla="*/ 23 h 242"/>
                <a:gd name="T18" fmla="*/ 92 w 158"/>
                <a:gd name="T19" fmla="*/ 42 h 242"/>
                <a:gd name="T20" fmla="*/ 108 w 158"/>
                <a:gd name="T21" fmla="*/ 60 h 242"/>
                <a:gd name="T22" fmla="*/ 100 w 158"/>
                <a:gd name="T23" fmla="*/ 79 h 242"/>
                <a:gd name="T24" fmla="*/ 108 w 158"/>
                <a:gd name="T25" fmla="*/ 105 h 242"/>
                <a:gd name="T26" fmla="*/ 107 w 158"/>
                <a:gd name="T27" fmla="*/ 128 h 242"/>
                <a:gd name="T28" fmla="*/ 125 w 158"/>
                <a:gd name="T29" fmla="*/ 178 h 242"/>
                <a:gd name="T30" fmla="*/ 79 w 158"/>
                <a:gd name="T31" fmla="*/ 228 h 242"/>
                <a:gd name="T32" fmla="*/ 27 w 158"/>
                <a:gd name="T33" fmla="*/ 241 h 242"/>
                <a:gd name="T34" fmla="*/ 25 w 158"/>
                <a:gd name="T35" fmla="*/ 231 h 242"/>
                <a:gd name="T36" fmla="*/ 5 w 158"/>
                <a:gd name="T37" fmla="*/ 223 h 242"/>
                <a:gd name="T38" fmla="*/ 4 w 158"/>
                <a:gd name="T39" fmla="*/ 175 h 242"/>
                <a:gd name="T40" fmla="*/ 56 w 158"/>
                <a:gd name="T41" fmla="*/ 126 h 242"/>
                <a:gd name="T42" fmla="*/ 40 w 158"/>
                <a:gd name="T43" fmla="*/ 102 h 242"/>
                <a:gd name="T44" fmla="*/ 33 w 158"/>
                <a:gd name="T45" fmla="*/ 52 h 242"/>
                <a:gd name="T46" fmla="*/ 0 w 158"/>
                <a:gd name="T47" fmla="*/ 23 h 2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8" h="242">
                  <a:moveTo>
                    <a:pt x="0" y="23"/>
                  </a:moveTo>
                  <a:lnTo>
                    <a:pt x="7" y="15"/>
                  </a:lnTo>
                  <a:lnTo>
                    <a:pt x="26" y="34"/>
                  </a:lnTo>
                  <a:lnTo>
                    <a:pt x="58" y="34"/>
                  </a:lnTo>
                  <a:lnTo>
                    <a:pt x="76" y="23"/>
                  </a:lnTo>
                  <a:lnTo>
                    <a:pt x="78" y="5"/>
                  </a:lnTo>
                  <a:lnTo>
                    <a:pt x="110" y="0"/>
                  </a:lnTo>
                  <a:lnTo>
                    <a:pt x="123" y="8"/>
                  </a:lnTo>
                  <a:lnTo>
                    <a:pt x="123" y="23"/>
                  </a:lnTo>
                  <a:lnTo>
                    <a:pt x="115" y="42"/>
                  </a:lnTo>
                  <a:lnTo>
                    <a:pt x="136" y="60"/>
                  </a:lnTo>
                  <a:lnTo>
                    <a:pt x="126" y="79"/>
                  </a:lnTo>
                  <a:lnTo>
                    <a:pt x="136" y="105"/>
                  </a:lnTo>
                  <a:lnTo>
                    <a:pt x="134" y="128"/>
                  </a:lnTo>
                  <a:lnTo>
                    <a:pt x="157" y="178"/>
                  </a:lnTo>
                  <a:lnTo>
                    <a:pt x="100" y="228"/>
                  </a:lnTo>
                  <a:lnTo>
                    <a:pt x="34" y="241"/>
                  </a:lnTo>
                  <a:lnTo>
                    <a:pt x="31" y="231"/>
                  </a:lnTo>
                  <a:lnTo>
                    <a:pt x="7" y="223"/>
                  </a:lnTo>
                  <a:lnTo>
                    <a:pt x="5" y="175"/>
                  </a:lnTo>
                  <a:lnTo>
                    <a:pt x="71" y="126"/>
                  </a:lnTo>
                  <a:lnTo>
                    <a:pt x="50" y="102"/>
                  </a:lnTo>
                  <a:lnTo>
                    <a:pt x="41" y="52"/>
                  </a:lnTo>
                  <a:lnTo>
                    <a:pt x="0" y="2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46" name="Freeform 610"/>
            <p:cNvSpPr>
              <a:spLocks/>
            </p:cNvSpPr>
            <p:nvPr/>
          </p:nvSpPr>
          <p:spPr bwMode="auto">
            <a:xfrm>
              <a:off x="2477" y="2018"/>
              <a:ext cx="166" cy="160"/>
            </a:xfrm>
            <a:custGeom>
              <a:avLst/>
              <a:gdLst>
                <a:gd name="T0" fmla="*/ 0 w 187"/>
                <a:gd name="T1" fmla="*/ 47 h 160"/>
                <a:gd name="T2" fmla="*/ 6 w 187"/>
                <a:gd name="T3" fmla="*/ 60 h 160"/>
                <a:gd name="T4" fmla="*/ 33 w 187"/>
                <a:gd name="T5" fmla="*/ 71 h 160"/>
                <a:gd name="T6" fmla="*/ 32 w 187"/>
                <a:gd name="T7" fmla="*/ 81 h 160"/>
                <a:gd name="T8" fmla="*/ 44 w 187"/>
                <a:gd name="T9" fmla="*/ 88 h 160"/>
                <a:gd name="T10" fmla="*/ 48 w 187"/>
                <a:gd name="T11" fmla="*/ 107 h 160"/>
                <a:gd name="T12" fmla="*/ 33 w 187"/>
                <a:gd name="T13" fmla="*/ 141 h 160"/>
                <a:gd name="T14" fmla="*/ 71 w 187"/>
                <a:gd name="T15" fmla="*/ 157 h 160"/>
                <a:gd name="T16" fmla="*/ 75 w 187"/>
                <a:gd name="T17" fmla="*/ 159 h 160"/>
                <a:gd name="T18" fmla="*/ 91 w 187"/>
                <a:gd name="T19" fmla="*/ 159 h 160"/>
                <a:gd name="T20" fmla="*/ 91 w 187"/>
                <a:gd name="T21" fmla="*/ 144 h 160"/>
                <a:gd name="T22" fmla="*/ 102 w 187"/>
                <a:gd name="T23" fmla="*/ 139 h 160"/>
                <a:gd name="T24" fmla="*/ 124 w 187"/>
                <a:gd name="T25" fmla="*/ 147 h 160"/>
                <a:gd name="T26" fmla="*/ 141 w 187"/>
                <a:gd name="T27" fmla="*/ 133 h 160"/>
                <a:gd name="T28" fmla="*/ 132 w 187"/>
                <a:gd name="T29" fmla="*/ 115 h 160"/>
                <a:gd name="T30" fmla="*/ 135 w 187"/>
                <a:gd name="T31" fmla="*/ 96 h 160"/>
                <a:gd name="T32" fmla="*/ 123 w 187"/>
                <a:gd name="T33" fmla="*/ 86 h 160"/>
                <a:gd name="T34" fmla="*/ 141 w 187"/>
                <a:gd name="T35" fmla="*/ 62 h 160"/>
                <a:gd name="T36" fmla="*/ 146 w 187"/>
                <a:gd name="T37" fmla="*/ 39 h 160"/>
                <a:gd name="T38" fmla="*/ 126 w 187"/>
                <a:gd name="T39" fmla="*/ 26 h 160"/>
                <a:gd name="T40" fmla="*/ 120 w 187"/>
                <a:gd name="T41" fmla="*/ 26 h 160"/>
                <a:gd name="T42" fmla="*/ 87 w 187"/>
                <a:gd name="T43" fmla="*/ 0 h 160"/>
                <a:gd name="T44" fmla="*/ 77 w 187"/>
                <a:gd name="T45" fmla="*/ 2 h 160"/>
                <a:gd name="T46" fmla="*/ 59 w 187"/>
                <a:gd name="T47" fmla="*/ 29 h 160"/>
                <a:gd name="T48" fmla="*/ 33 w 187"/>
                <a:gd name="T49" fmla="*/ 23 h 160"/>
                <a:gd name="T50" fmla="*/ 39 w 187"/>
                <a:gd name="T51" fmla="*/ 47 h 160"/>
                <a:gd name="T52" fmla="*/ 0 w 187"/>
                <a:gd name="T53" fmla="*/ 47 h 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7" h="160">
                  <a:moveTo>
                    <a:pt x="0" y="47"/>
                  </a:moveTo>
                  <a:lnTo>
                    <a:pt x="8" y="60"/>
                  </a:lnTo>
                  <a:lnTo>
                    <a:pt x="42" y="71"/>
                  </a:lnTo>
                  <a:lnTo>
                    <a:pt x="40" y="81"/>
                  </a:lnTo>
                  <a:lnTo>
                    <a:pt x="56" y="88"/>
                  </a:lnTo>
                  <a:lnTo>
                    <a:pt x="61" y="107"/>
                  </a:lnTo>
                  <a:lnTo>
                    <a:pt x="42" y="141"/>
                  </a:lnTo>
                  <a:lnTo>
                    <a:pt x="90" y="157"/>
                  </a:lnTo>
                  <a:lnTo>
                    <a:pt x="95" y="159"/>
                  </a:lnTo>
                  <a:lnTo>
                    <a:pt x="116" y="159"/>
                  </a:lnTo>
                  <a:lnTo>
                    <a:pt x="116" y="144"/>
                  </a:lnTo>
                  <a:lnTo>
                    <a:pt x="129" y="139"/>
                  </a:lnTo>
                  <a:lnTo>
                    <a:pt x="158" y="147"/>
                  </a:lnTo>
                  <a:lnTo>
                    <a:pt x="179" y="133"/>
                  </a:lnTo>
                  <a:lnTo>
                    <a:pt x="168" y="115"/>
                  </a:lnTo>
                  <a:lnTo>
                    <a:pt x="171" y="96"/>
                  </a:lnTo>
                  <a:lnTo>
                    <a:pt x="155" y="86"/>
                  </a:lnTo>
                  <a:lnTo>
                    <a:pt x="179" y="62"/>
                  </a:lnTo>
                  <a:lnTo>
                    <a:pt x="186" y="39"/>
                  </a:lnTo>
                  <a:lnTo>
                    <a:pt x="160" y="26"/>
                  </a:lnTo>
                  <a:lnTo>
                    <a:pt x="152" y="26"/>
                  </a:lnTo>
                  <a:lnTo>
                    <a:pt x="110" y="0"/>
                  </a:lnTo>
                  <a:lnTo>
                    <a:pt x="98" y="2"/>
                  </a:lnTo>
                  <a:lnTo>
                    <a:pt x="76" y="29"/>
                  </a:lnTo>
                  <a:lnTo>
                    <a:pt x="42" y="23"/>
                  </a:lnTo>
                  <a:lnTo>
                    <a:pt x="50" y="47"/>
                  </a:lnTo>
                  <a:lnTo>
                    <a:pt x="0" y="4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47" name="Freeform 611"/>
            <p:cNvSpPr>
              <a:spLocks/>
            </p:cNvSpPr>
            <p:nvPr/>
          </p:nvSpPr>
          <p:spPr bwMode="auto">
            <a:xfrm>
              <a:off x="2614" y="1942"/>
              <a:ext cx="118" cy="142"/>
            </a:xfrm>
            <a:custGeom>
              <a:avLst/>
              <a:gdLst>
                <a:gd name="T0" fmla="*/ 0 w 132"/>
                <a:gd name="T1" fmla="*/ 57 h 142"/>
                <a:gd name="T2" fmla="*/ 0 w 132"/>
                <a:gd name="T3" fmla="*/ 81 h 142"/>
                <a:gd name="T4" fmla="*/ 3 w 132"/>
                <a:gd name="T5" fmla="*/ 91 h 142"/>
                <a:gd name="T6" fmla="*/ 4 w 132"/>
                <a:gd name="T7" fmla="*/ 102 h 142"/>
                <a:gd name="T8" fmla="*/ 25 w 132"/>
                <a:gd name="T9" fmla="*/ 115 h 142"/>
                <a:gd name="T10" fmla="*/ 19 w 132"/>
                <a:gd name="T11" fmla="*/ 138 h 142"/>
                <a:gd name="T12" fmla="*/ 42 w 132"/>
                <a:gd name="T13" fmla="*/ 141 h 142"/>
                <a:gd name="T14" fmla="*/ 81 w 132"/>
                <a:gd name="T15" fmla="*/ 141 h 142"/>
                <a:gd name="T16" fmla="*/ 92 w 132"/>
                <a:gd name="T17" fmla="*/ 120 h 142"/>
                <a:gd name="T18" fmla="*/ 72 w 132"/>
                <a:gd name="T19" fmla="*/ 88 h 142"/>
                <a:gd name="T20" fmla="*/ 97 w 132"/>
                <a:gd name="T21" fmla="*/ 71 h 142"/>
                <a:gd name="T22" fmla="*/ 105 w 132"/>
                <a:gd name="T23" fmla="*/ 78 h 142"/>
                <a:gd name="T24" fmla="*/ 97 w 132"/>
                <a:gd name="T25" fmla="*/ 20 h 142"/>
                <a:gd name="T26" fmla="*/ 78 w 132"/>
                <a:gd name="T27" fmla="*/ 7 h 142"/>
                <a:gd name="T28" fmla="*/ 56 w 132"/>
                <a:gd name="T29" fmla="*/ 15 h 142"/>
                <a:gd name="T30" fmla="*/ 58 w 132"/>
                <a:gd name="T31" fmla="*/ 10 h 142"/>
                <a:gd name="T32" fmla="*/ 42 w 132"/>
                <a:gd name="T33" fmla="*/ 0 h 142"/>
                <a:gd name="T34" fmla="*/ 31 w 132"/>
                <a:gd name="T35" fmla="*/ 0 h 142"/>
                <a:gd name="T36" fmla="*/ 31 w 132"/>
                <a:gd name="T37" fmla="*/ 29 h 142"/>
                <a:gd name="T38" fmla="*/ 21 w 132"/>
                <a:gd name="T39" fmla="*/ 20 h 142"/>
                <a:gd name="T40" fmla="*/ 15 w 132"/>
                <a:gd name="T41" fmla="*/ 31 h 142"/>
                <a:gd name="T42" fmla="*/ 13 w 132"/>
                <a:gd name="T43" fmla="*/ 49 h 142"/>
                <a:gd name="T44" fmla="*/ 0 w 132"/>
                <a:gd name="T45" fmla="*/ 57 h 1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2" h="142">
                  <a:moveTo>
                    <a:pt x="0" y="57"/>
                  </a:moveTo>
                  <a:lnTo>
                    <a:pt x="0" y="81"/>
                  </a:lnTo>
                  <a:lnTo>
                    <a:pt x="3" y="91"/>
                  </a:lnTo>
                  <a:lnTo>
                    <a:pt x="5" y="102"/>
                  </a:lnTo>
                  <a:lnTo>
                    <a:pt x="31" y="115"/>
                  </a:lnTo>
                  <a:lnTo>
                    <a:pt x="24" y="138"/>
                  </a:lnTo>
                  <a:lnTo>
                    <a:pt x="53" y="141"/>
                  </a:lnTo>
                  <a:lnTo>
                    <a:pt x="102" y="141"/>
                  </a:lnTo>
                  <a:lnTo>
                    <a:pt x="115" y="120"/>
                  </a:lnTo>
                  <a:lnTo>
                    <a:pt x="90" y="88"/>
                  </a:lnTo>
                  <a:lnTo>
                    <a:pt x="121" y="71"/>
                  </a:lnTo>
                  <a:lnTo>
                    <a:pt x="131" y="78"/>
                  </a:lnTo>
                  <a:lnTo>
                    <a:pt x="121" y="20"/>
                  </a:lnTo>
                  <a:lnTo>
                    <a:pt x="97" y="7"/>
                  </a:lnTo>
                  <a:lnTo>
                    <a:pt x="71" y="15"/>
                  </a:lnTo>
                  <a:lnTo>
                    <a:pt x="73" y="10"/>
                  </a:lnTo>
                  <a:lnTo>
                    <a:pt x="53" y="0"/>
                  </a:lnTo>
                  <a:lnTo>
                    <a:pt x="39" y="0"/>
                  </a:lnTo>
                  <a:lnTo>
                    <a:pt x="39" y="29"/>
                  </a:lnTo>
                  <a:lnTo>
                    <a:pt x="26" y="20"/>
                  </a:lnTo>
                  <a:lnTo>
                    <a:pt x="19" y="31"/>
                  </a:lnTo>
                  <a:lnTo>
                    <a:pt x="16" y="49"/>
                  </a:lnTo>
                  <a:lnTo>
                    <a:pt x="0" y="5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48" name="Freeform 612"/>
            <p:cNvSpPr>
              <a:spLocks/>
            </p:cNvSpPr>
            <p:nvPr/>
          </p:nvSpPr>
          <p:spPr bwMode="auto">
            <a:xfrm>
              <a:off x="1584" y="1174"/>
              <a:ext cx="796" cy="656"/>
            </a:xfrm>
            <a:custGeom>
              <a:avLst/>
              <a:gdLst>
                <a:gd name="T0" fmla="*/ 78 w 895"/>
                <a:gd name="T1" fmla="*/ 154 h 656"/>
                <a:gd name="T2" fmla="*/ 93 w 895"/>
                <a:gd name="T3" fmla="*/ 125 h 656"/>
                <a:gd name="T4" fmla="*/ 62 w 895"/>
                <a:gd name="T5" fmla="*/ 112 h 656"/>
                <a:gd name="T6" fmla="*/ 131 w 895"/>
                <a:gd name="T7" fmla="*/ 62 h 656"/>
                <a:gd name="T8" fmla="*/ 204 w 895"/>
                <a:gd name="T9" fmla="*/ 41 h 656"/>
                <a:gd name="T10" fmla="*/ 260 w 895"/>
                <a:gd name="T11" fmla="*/ 65 h 656"/>
                <a:gd name="T12" fmla="*/ 246 w 895"/>
                <a:gd name="T13" fmla="*/ 36 h 656"/>
                <a:gd name="T14" fmla="*/ 330 w 895"/>
                <a:gd name="T15" fmla="*/ 52 h 656"/>
                <a:gd name="T16" fmla="*/ 374 w 895"/>
                <a:gd name="T17" fmla="*/ 36 h 656"/>
                <a:gd name="T18" fmla="*/ 311 w 895"/>
                <a:gd name="T19" fmla="*/ 12 h 656"/>
                <a:gd name="T20" fmla="*/ 386 w 895"/>
                <a:gd name="T21" fmla="*/ 28 h 656"/>
                <a:gd name="T22" fmla="*/ 383 w 895"/>
                <a:gd name="T23" fmla="*/ 2 h 656"/>
                <a:gd name="T24" fmla="*/ 533 w 895"/>
                <a:gd name="T25" fmla="*/ 10 h 656"/>
                <a:gd name="T26" fmla="*/ 543 w 895"/>
                <a:gd name="T27" fmla="*/ 12 h 656"/>
                <a:gd name="T28" fmla="*/ 593 w 895"/>
                <a:gd name="T29" fmla="*/ 34 h 656"/>
                <a:gd name="T30" fmla="*/ 453 w 895"/>
                <a:gd name="T31" fmla="*/ 60 h 656"/>
                <a:gd name="T32" fmla="*/ 527 w 895"/>
                <a:gd name="T33" fmla="*/ 76 h 656"/>
                <a:gd name="T34" fmla="*/ 610 w 895"/>
                <a:gd name="T35" fmla="*/ 68 h 656"/>
                <a:gd name="T36" fmla="*/ 670 w 895"/>
                <a:gd name="T37" fmla="*/ 60 h 656"/>
                <a:gd name="T38" fmla="*/ 598 w 895"/>
                <a:gd name="T39" fmla="*/ 104 h 656"/>
                <a:gd name="T40" fmla="*/ 645 w 895"/>
                <a:gd name="T41" fmla="*/ 120 h 656"/>
                <a:gd name="T42" fmla="*/ 602 w 895"/>
                <a:gd name="T43" fmla="*/ 162 h 656"/>
                <a:gd name="T44" fmla="*/ 607 w 895"/>
                <a:gd name="T45" fmla="*/ 196 h 656"/>
                <a:gd name="T46" fmla="*/ 596 w 895"/>
                <a:gd name="T47" fmla="*/ 222 h 656"/>
                <a:gd name="T48" fmla="*/ 618 w 895"/>
                <a:gd name="T49" fmla="*/ 243 h 656"/>
                <a:gd name="T50" fmla="*/ 591 w 895"/>
                <a:gd name="T51" fmla="*/ 267 h 656"/>
                <a:gd name="T52" fmla="*/ 604 w 895"/>
                <a:gd name="T53" fmla="*/ 288 h 656"/>
                <a:gd name="T54" fmla="*/ 610 w 895"/>
                <a:gd name="T55" fmla="*/ 314 h 656"/>
                <a:gd name="T56" fmla="*/ 535 w 895"/>
                <a:gd name="T57" fmla="*/ 327 h 656"/>
                <a:gd name="T58" fmla="*/ 551 w 895"/>
                <a:gd name="T59" fmla="*/ 361 h 656"/>
                <a:gd name="T60" fmla="*/ 591 w 895"/>
                <a:gd name="T61" fmla="*/ 374 h 656"/>
                <a:gd name="T62" fmla="*/ 587 w 895"/>
                <a:gd name="T63" fmla="*/ 398 h 656"/>
                <a:gd name="T64" fmla="*/ 527 w 895"/>
                <a:gd name="T65" fmla="*/ 372 h 656"/>
                <a:gd name="T66" fmla="*/ 540 w 895"/>
                <a:gd name="T67" fmla="*/ 411 h 656"/>
                <a:gd name="T68" fmla="*/ 542 w 895"/>
                <a:gd name="T69" fmla="*/ 453 h 656"/>
                <a:gd name="T70" fmla="*/ 476 w 895"/>
                <a:gd name="T71" fmla="*/ 469 h 656"/>
                <a:gd name="T72" fmla="*/ 430 w 895"/>
                <a:gd name="T73" fmla="*/ 521 h 656"/>
                <a:gd name="T74" fmla="*/ 408 w 895"/>
                <a:gd name="T75" fmla="*/ 508 h 656"/>
                <a:gd name="T76" fmla="*/ 369 w 895"/>
                <a:gd name="T77" fmla="*/ 545 h 656"/>
                <a:gd name="T78" fmla="*/ 367 w 895"/>
                <a:gd name="T79" fmla="*/ 574 h 656"/>
                <a:gd name="T80" fmla="*/ 367 w 895"/>
                <a:gd name="T81" fmla="*/ 592 h 656"/>
                <a:gd name="T82" fmla="*/ 340 w 895"/>
                <a:gd name="T83" fmla="*/ 647 h 656"/>
                <a:gd name="T84" fmla="*/ 288 w 895"/>
                <a:gd name="T85" fmla="*/ 639 h 656"/>
                <a:gd name="T86" fmla="*/ 276 w 895"/>
                <a:gd name="T87" fmla="*/ 623 h 656"/>
                <a:gd name="T88" fmla="*/ 251 w 895"/>
                <a:gd name="T89" fmla="*/ 563 h 656"/>
                <a:gd name="T90" fmla="*/ 243 w 895"/>
                <a:gd name="T91" fmla="*/ 534 h 656"/>
                <a:gd name="T92" fmla="*/ 234 w 895"/>
                <a:gd name="T93" fmla="*/ 469 h 656"/>
                <a:gd name="T94" fmla="*/ 232 w 895"/>
                <a:gd name="T95" fmla="*/ 461 h 656"/>
                <a:gd name="T96" fmla="*/ 239 w 895"/>
                <a:gd name="T97" fmla="*/ 417 h 656"/>
                <a:gd name="T98" fmla="*/ 260 w 895"/>
                <a:gd name="T99" fmla="*/ 400 h 656"/>
                <a:gd name="T100" fmla="*/ 245 w 895"/>
                <a:gd name="T101" fmla="*/ 380 h 656"/>
                <a:gd name="T102" fmla="*/ 220 w 895"/>
                <a:gd name="T103" fmla="*/ 380 h 656"/>
                <a:gd name="T104" fmla="*/ 201 w 895"/>
                <a:gd name="T105" fmla="*/ 364 h 656"/>
                <a:gd name="T106" fmla="*/ 189 w 895"/>
                <a:gd name="T107" fmla="*/ 298 h 656"/>
                <a:gd name="T108" fmla="*/ 140 w 895"/>
                <a:gd name="T109" fmla="*/ 246 h 656"/>
                <a:gd name="T110" fmla="*/ 76 w 895"/>
                <a:gd name="T111" fmla="*/ 256 h 656"/>
                <a:gd name="T112" fmla="*/ 17 w 895"/>
                <a:gd name="T113" fmla="*/ 222 h 656"/>
                <a:gd name="T114" fmla="*/ 75 w 895"/>
                <a:gd name="T115" fmla="*/ 206 h 6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95" h="656">
                  <a:moveTo>
                    <a:pt x="0" y="183"/>
                  </a:moveTo>
                  <a:lnTo>
                    <a:pt x="5" y="170"/>
                  </a:lnTo>
                  <a:lnTo>
                    <a:pt x="60" y="154"/>
                  </a:lnTo>
                  <a:lnTo>
                    <a:pt x="99" y="154"/>
                  </a:lnTo>
                  <a:lnTo>
                    <a:pt x="121" y="141"/>
                  </a:lnTo>
                  <a:lnTo>
                    <a:pt x="116" y="130"/>
                  </a:lnTo>
                  <a:lnTo>
                    <a:pt x="126" y="128"/>
                  </a:lnTo>
                  <a:lnTo>
                    <a:pt x="118" y="125"/>
                  </a:lnTo>
                  <a:lnTo>
                    <a:pt x="133" y="117"/>
                  </a:lnTo>
                  <a:lnTo>
                    <a:pt x="131" y="115"/>
                  </a:lnTo>
                  <a:lnTo>
                    <a:pt x="102" y="123"/>
                  </a:lnTo>
                  <a:lnTo>
                    <a:pt x="79" y="112"/>
                  </a:lnTo>
                  <a:lnTo>
                    <a:pt x="110" y="104"/>
                  </a:lnTo>
                  <a:lnTo>
                    <a:pt x="128" y="83"/>
                  </a:lnTo>
                  <a:lnTo>
                    <a:pt x="168" y="83"/>
                  </a:lnTo>
                  <a:lnTo>
                    <a:pt x="165" y="62"/>
                  </a:lnTo>
                  <a:lnTo>
                    <a:pt x="197" y="60"/>
                  </a:lnTo>
                  <a:lnTo>
                    <a:pt x="223" y="76"/>
                  </a:lnTo>
                  <a:lnTo>
                    <a:pt x="192" y="57"/>
                  </a:lnTo>
                  <a:lnTo>
                    <a:pt x="257" y="41"/>
                  </a:lnTo>
                  <a:lnTo>
                    <a:pt x="275" y="49"/>
                  </a:lnTo>
                  <a:lnTo>
                    <a:pt x="275" y="70"/>
                  </a:lnTo>
                  <a:lnTo>
                    <a:pt x="286" y="52"/>
                  </a:lnTo>
                  <a:lnTo>
                    <a:pt x="328" y="65"/>
                  </a:lnTo>
                  <a:lnTo>
                    <a:pt x="315" y="57"/>
                  </a:lnTo>
                  <a:lnTo>
                    <a:pt x="333" y="60"/>
                  </a:lnTo>
                  <a:lnTo>
                    <a:pt x="317" y="47"/>
                  </a:lnTo>
                  <a:lnTo>
                    <a:pt x="312" y="36"/>
                  </a:lnTo>
                  <a:lnTo>
                    <a:pt x="320" y="36"/>
                  </a:lnTo>
                  <a:lnTo>
                    <a:pt x="404" y="62"/>
                  </a:lnTo>
                  <a:lnTo>
                    <a:pt x="398" y="52"/>
                  </a:lnTo>
                  <a:lnTo>
                    <a:pt x="417" y="52"/>
                  </a:lnTo>
                  <a:lnTo>
                    <a:pt x="404" y="44"/>
                  </a:lnTo>
                  <a:lnTo>
                    <a:pt x="435" y="47"/>
                  </a:lnTo>
                  <a:lnTo>
                    <a:pt x="391" y="28"/>
                  </a:lnTo>
                  <a:lnTo>
                    <a:pt x="472" y="36"/>
                  </a:lnTo>
                  <a:lnTo>
                    <a:pt x="454" y="26"/>
                  </a:lnTo>
                  <a:lnTo>
                    <a:pt x="404" y="26"/>
                  </a:lnTo>
                  <a:lnTo>
                    <a:pt x="422" y="23"/>
                  </a:lnTo>
                  <a:lnTo>
                    <a:pt x="393" y="12"/>
                  </a:lnTo>
                  <a:lnTo>
                    <a:pt x="427" y="17"/>
                  </a:lnTo>
                  <a:lnTo>
                    <a:pt x="412" y="10"/>
                  </a:lnTo>
                  <a:lnTo>
                    <a:pt x="430" y="7"/>
                  </a:lnTo>
                  <a:lnTo>
                    <a:pt x="488" y="28"/>
                  </a:lnTo>
                  <a:lnTo>
                    <a:pt x="483" y="20"/>
                  </a:lnTo>
                  <a:lnTo>
                    <a:pt x="511" y="12"/>
                  </a:lnTo>
                  <a:lnTo>
                    <a:pt x="485" y="10"/>
                  </a:lnTo>
                  <a:lnTo>
                    <a:pt x="485" y="2"/>
                  </a:lnTo>
                  <a:lnTo>
                    <a:pt x="501" y="0"/>
                  </a:lnTo>
                  <a:lnTo>
                    <a:pt x="666" y="2"/>
                  </a:lnTo>
                  <a:lnTo>
                    <a:pt x="679" y="5"/>
                  </a:lnTo>
                  <a:lnTo>
                    <a:pt x="674" y="10"/>
                  </a:lnTo>
                  <a:lnTo>
                    <a:pt x="561" y="12"/>
                  </a:lnTo>
                  <a:lnTo>
                    <a:pt x="574" y="17"/>
                  </a:lnTo>
                  <a:lnTo>
                    <a:pt x="533" y="23"/>
                  </a:lnTo>
                  <a:lnTo>
                    <a:pt x="687" y="12"/>
                  </a:lnTo>
                  <a:lnTo>
                    <a:pt x="692" y="20"/>
                  </a:lnTo>
                  <a:lnTo>
                    <a:pt x="674" y="28"/>
                  </a:lnTo>
                  <a:lnTo>
                    <a:pt x="708" y="23"/>
                  </a:lnTo>
                  <a:lnTo>
                    <a:pt x="750" y="34"/>
                  </a:lnTo>
                  <a:lnTo>
                    <a:pt x="687" y="49"/>
                  </a:lnTo>
                  <a:lnTo>
                    <a:pt x="590" y="47"/>
                  </a:lnTo>
                  <a:lnTo>
                    <a:pt x="611" y="52"/>
                  </a:lnTo>
                  <a:lnTo>
                    <a:pt x="572" y="60"/>
                  </a:lnTo>
                  <a:lnTo>
                    <a:pt x="572" y="68"/>
                  </a:lnTo>
                  <a:lnTo>
                    <a:pt x="682" y="57"/>
                  </a:lnTo>
                  <a:lnTo>
                    <a:pt x="687" y="62"/>
                  </a:lnTo>
                  <a:lnTo>
                    <a:pt x="666" y="76"/>
                  </a:lnTo>
                  <a:lnTo>
                    <a:pt x="737" y="52"/>
                  </a:lnTo>
                  <a:lnTo>
                    <a:pt x="742" y="73"/>
                  </a:lnTo>
                  <a:lnTo>
                    <a:pt x="705" y="110"/>
                  </a:lnTo>
                  <a:lnTo>
                    <a:pt x="771" y="68"/>
                  </a:lnTo>
                  <a:lnTo>
                    <a:pt x="771" y="76"/>
                  </a:lnTo>
                  <a:lnTo>
                    <a:pt x="805" y="73"/>
                  </a:lnTo>
                  <a:lnTo>
                    <a:pt x="815" y="60"/>
                  </a:lnTo>
                  <a:lnTo>
                    <a:pt x="847" y="60"/>
                  </a:lnTo>
                  <a:lnTo>
                    <a:pt x="894" y="70"/>
                  </a:lnTo>
                  <a:lnTo>
                    <a:pt x="849" y="86"/>
                  </a:lnTo>
                  <a:lnTo>
                    <a:pt x="855" y="96"/>
                  </a:lnTo>
                  <a:lnTo>
                    <a:pt x="756" y="104"/>
                  </a:lnTo>
                  <a:lnTo>
                    <a:pt x="834" y="107"/>
                  </a:lnTo>
                  <a:lnTo>
                    <a:pt x="768" y="120"/>
                  </a:lnTo>
                  <a:lnTo>
                    <a:pt x="776" y="130"/>
                  </a:lnTo>
                  <a:lnTo>
                    <a:pt x="815" y="120"/>
                  </a:lnTo>
                  <a:lnTo>
                    <a:pt x="787" y="136"/>
                  </a:lnTo>
                  <a:lnTo>
                    <a:pt x="781" y="152"/>
                  </a:lnTo>
                  <a:lnTo>
                    <a:pt x="792" y="146"/>
                  </a:lnTo>
                  <a:lnTo>
                    <a:pt x="761" y="162"/>
                  </a:lnTo>
                  <a:lnTo>
                    <a:pt x="750" y="196"/>
                  </a:lnTo>
                  <a:lnTo>
                    <a:pt x="766" y="191"/>
                  </a:lnTo>
                  <a:lnTo>
                    <a:pt x="790" y="196"/>
                  </a:lnTo>
                  <a:lnTo>
                    <a:pt x="768" y="196"/>
                  </a:lnTo>
                  <a:lnTo>
                    <a:pt x="768" y="206"/>
                  </a:lnTo>
                  <a:lnTo>
                    <a:pt x="802" y="209"/>
                  </a:lnTo>
                  <a:lnTo>
                    <a:pt x="805" y="225"/>
                  </a:lnTo>
                  <a:lnTo>
                    <a:pt x="753" y="222"/>
                  </a:lnTo>
                  <a:lnTo>
                    <a:pt x="766" y="225"/>
                  </a:lnTo>
                  <a:lnTo>
                    <a:pt x="739" y="230"/>
                  </a:lnTo>
                  <a:lnTo>
                    <a:pt x="753" y="243"/>
                  </a:lnTo>
                  <a:lnTo>
                    <a:pt x="781" y="243"/>
                  </a:lnTo>
                  <a:lnTo>
                    <a:pt x="763" y="254"/>
                  </a:lnTo>
                  <a:lnTo>
                    <a:pt x="784" y="259"/>
                  </a:lnTo>
                  <a:lnTo>
                    <a:pt x="784" y="275"/>
                  </a:lnTo>
                  <a:lnTo>
                    <a:pt x="747" y="267"/>
                  </a:lnTo>
                  <a:lnTo>
                    <a:pt x="768" y="275"/>
                  </a:lnTo>
                  <a:lnTo>
                    <a:pt x="756" y="280"/>
                  </a:lnTo>
                  <a:lnTo>
                    <a:pt x="766" y="280"/>
                  </a:lnTo>
                  <a:lnTo>
                    <a:pt x="763" y="288"/>
                  </a:lnTo>
                  <a:lnTo>
                    <a:pt x="792" y="298"/>
                  </a:lnTo>
                  <a:lnTo>
                    <a:pt x="747" y="296"/>
                  </a:lnTo>
                  <a:lnTo>
                    <a:pt x="742" y="301"/>
                  </a:lnTo>
                  <a:lnTo>
                    <a:pt x="771" y="314"/>
                  </a:lnTo>
                  <a:lnTo>
                    <a:pt x="768" y="324"/>
                  </a:lnTo>
                  <a:lnTo>
                    <a:pt x="742" y="332"/>
                  </a:lnTo>
                  <a:lnTo>
                    <a:pt x="716" y="314"/>
                  </a:lnTo>
                  <a:lnTo>
                    <a:pt x="677" y="327"/>
                  </a:lnTo>
                  <a:lnTo>
                    <a:pt x="705" y="338"/>
                  </a:lnTo>
                  <a:lnTo>
                    <a:pt x="677" y="346"/>
                  </a:lnTo>
                  <a:lnTo>
                    <a:pt x="708" y="346"/>
                  </a:lnTo>
                  <a:lnTo>
                    <a:pt x="697" y="361"/>
                  </a:lnTo>
                  <a:lnTo>
                    <a:pt x="711" y="353"/>
                  </a:lnTo>
                  <a:lnTo>
                    <a:pt x="742" y="366"/>
                  </a:lnTo>
                  <a:lnTo>
                    <a:pt x="729" y="377"/>
                  </a:lnTo>
                  <a:lnTo>
                    <a:pt x="747" y="374"/>
                  </a:lnTo>
                  <a:lnTo>
                    <a:pt x="742" y="385"/>
                  </a:lnTo>
                  <a:lnTo>
                    <a:pt x="753" y="380"/>
                  </a:lnTo>
                  <a:lnTo>
                    <a:pt x="756" y="406"/>
                  </a:lnTo>
                  <a:lnTo>
                    <a:pt x="742" y="398"/>
                  </a:lnTo>
                  <a:lnTo>
                    <a:pt x="739" y="406"/>
                  </a:lnTo>
                  <a:lnTo>
                    <a:pt x="726" y="406"/>
                  </a:lnTo>
                  <a:lnTo>
                    <a:pt x="708" y="385"/>
                  </a:lnTo>
                  <a:lnTo>
                    <a:pt x="666" y="372"/>
                  </a:lnTo>
                  <a:lnTo>
                    <a:pt x="697" y="387"/>
                  </a:lnTo>
                  <a:lnTo>
                    <a:pt x="658" y="393"/>
                  </a:lnTo>
                  <a:lnTo>
                    <a:pt x="645" y="406"/>
                  </a:lnTo>
                  <a:lnTo>
                    <a:pt x="682" y="411"/>
                  </a:lnTo>
                  <a:lnTo>
                    <a:pt x="650" y="419"/>
                  </a:lnTo>
                  <a:lnTo>
                    <a:pt x="700" y="411"/>
                  </a:lnTo>
                  <a:lnTo>
                    <a:pt x="745" y="422"/>
                  </a:lnTo>
                  <a:lnTo>
                    <a:pt x="685" y="453"/>
                  </a:lnTo>
                  <a:lnTo>
                    <a:pt x="629" y="469"/>
                  </a:lnTo>
                  <a:lnTo>
                    <a:pt x="606" y="469"/>
                  </a:lnTo>
                  <a:lnTo>
                    <a:pt x="593" y="456"/>
                  </a:lnTo>
                  <a:lnTo>
                    <a:pt x="601" y="469"/>
                  </a:lnTo>
                  <a:lnTo>
                    <a:pt x="585" y="476"/>
                  </a:lnTo>
                  <a:lnTo>
                    <a:pt x="561" y="510"/>
                  </a:lnTo>
                  <a:lnTo>
                    <a:pt x="545" y="508"/>
                  </a:lnTo>
                  <a:lnTo>
                    <a:pt x="543" y="521"/>
                  </a:lnTo>
                  <a:lnTo>
                    <a:pt x="525" y="524"/>
                  </a:lnTo>
                  <a:lnTo>
                    <a:pt x="516" y="518"/>
                  </a:lnTo>
                  <a:lnTo>
                    <a:pt x="525" y="510"/>
                  </a:lnTo>
                  <a:lnTo>
                    <a:pt x="516" y="508"/>
                  </a:lnTo>
                  <a:lnTo>
                    <a:pt x="509" y="529"/>
                  </a:lnTo>
                  <a:lnTo>
                    <a:pt x="480" y="532"/>
                  </a:lnTo>
                  <a:lnTo>
                    <a:pt x="483" y="542"/>
                  </a:lnTo>
                  <a:lnTo>
                    <a:pt x="467" y="545"/>
                  </a:lnTo>
                  <a:lnTo>
                    <a:pt x="480" y="558"/>
                  </a:lnTo>
                  <a:lnTo>
                    <a:pt x="464" y="558"/>
                  </a:lnTo>
                  <a:lnTo>
                    <a:pt x="477" y="574"/>
                  </a:lnTo>
                  <a:lnTo>
                    <a:pt x="464" y="574"/>
                  </a:lnTo>
                  <a:lnTo>
                    <a:pt x="474" y="576"/>
                  </a:lnTo>
                  <a:lnTo>
                    <a:pt x="464" y="589"/>
                  </a:lnTo>
                  <a:lnTo>
                    <a:pt x="454" y="586"/>
                  </a:lnTo>
                  <a:lnTo>
                    <a:pt x="464" y="592"/>
                  </a:lnTo>
                  <a:lnTo>
                    <a:pt x="443" y="597"/>
                  </a:lnTo>
                  <a:lnTo>
                    <a:pt x="454" y="618"/>
                  </a:lnTo>
                  <a:lnTo>
                    <a:pt x="443" y="647"/>
                  </a:lnTo>
                  <a:lnTo>
                    <a:pt x="430" y="647"/>
                  </a:lnTo>
                  <a:lnTo>
                    <a:pt x="440" y="655"/>
                  </a:lnTo>
                  <a:lnTo>
                    <a:pt x="409" y="655"/>
                  </a:lnTo>
                  <a:lnTo>
                    <a:pt x="404" y="636"/>
                  </a:lnTo>
                  <a:lnTo>
                    <a:pt x="364" y="639"/>
                  </a:lnTo>
                  <a:lnTo>
                    <a:pt x="373" y="634"/>
                  </a:lnTo>
                  <a:lnTo>
                    <a:pt x="354" y="626"/>
                  </a:lnTo>
                  <a:lnTo>
                    <a:pt x="364" y="623"/>
                  </a:lnTo>
                  <a:lnTo>
                    <a:pt x="349" y="623"/>
                  </a:lnTo>
                  <a:lnTo>
                    <a:pt x="354" y="613"/>
                  </a:lnTo>
                  <a:lnTo>
                    <a:pt x="344" y="613"/>
                  </a:lnTo>
                  <a:lnTo>
                    <a:pt x="317" y="576"/>
                  </a:lnTo>
                  <a:lnTo>
                    <a:pt x="317" y="563"/>
                  </a:lnTo>
                  <a:lnTo>
                    <a:pt x="336" y="552"/>
                  </a:lnTo>
                  <a:lnTo>
                    <a:pt x="328" y="547"/>
                  </a:lnTo>
                  <a:lnTo>
                    <a:pt x="309" y="560"/>
                  </a:lnTo>
                  <a:lnTo>
                    <a:pt x="307" y="534"/>
                  </a:lnTo>
                  <a:lnTo>
                    <a:pt x="288" y="518"/>
                  </a:lnTo>
                  <a:lnTo>
                    <a:pt x="291" y="498"/>
                  </a:lnTo>
                  <a:lnTo>
                    <a:pt x="280" y="490"/>
                  </a:lnTo>
                  <a:lnTo>
                    <a:pt x="296" y="469"/>
                  </a:lnTo>
                  <a:lnTo>
                    <a:pt x="288" y="466"/>
                  </a:lnTo>
                  <a:lnTo>
                    <a:pt x="322" y="469"/>
                  </a:lnTo>
                  <a:lnTo>
                    <a:pt x="320" y="461"/>
                  </a:lnTo>
                  <a:lnTo>
                    <a:pt x="294" y="461"/>
                  </a:lnTo>
                  <a:lnTo>
                    <a:pt x="330" y="442"/>
                  </a:lnTo>
                  <a:lnTo>
                    <a:pt x="322" y="437"/>
                  </a:lnTo>
                  <a:lnTo>
                    <a:pt x="330" y="419"/>
                  </a:lnTo>
                  <a:lnTo>
                    <a:pt x="302" y="417"/>
                  </a:lnTo>
                  <a:lnTo>
                    <a:pt x="273" y="400"/>
                  </a:lnTo>
                  <a:lnTo>
                    <a:pt x="328" y="411"/>
                  </a:lnTo>
                  <a:lnTo>
                    <a:pt x="320" y="403"/>
                  </a:lnTo>
                  <a:lnTo>
                    <a:pt x="328" y="400"/>
                  </a:lnTo>
                  <a:lnTo>
                    <a:pt x="307" y="390"/>
                  </a:lnTo>
                  <a:lnTo>
                    <a:pt x="315" y="385"/>
                  </a:lnTo>
                  <a:lnTo>
                    <a:pt x="299" y="387"/>
                  </a:lnTo>
                  <a:lnTo>
                    <a:pt x="309" y="380"/>
                  </a:lnTo>
                  <a:lnTo>
                    <a:pt x="294" y="382"/>
                  </a:lnTo>
                  <a:lnTo>
                    <a:pt x="312" y="374"/>
                  </a:lnTo>
                  <a:lnTo>
                    <a:pt x="286" y="364"/>
                  </a:lnTo>
                  <a:lnTo>
                    <a:pt x="278" y="380"/>
                  </a:lnTo>
                  <a:lnTo>
                    <a:pt x="257" y="382"/>
                  </a:lnTo>
                  <a:lnTo>
                    <a:pt x="252" y="374"/>
                  </a:lnTo>
                  <a:lnTo>
                    <a:pt x="268" y="364"/>
                  </a:lnTo>
                  <a:lnTo>
                    <a:pt x="254" y="364"/>
                  </a:lnTo>
                  <a:lnTo>
                    <a:pt x="273" y="343"/>
                  </a:lnTo>
                  <a:lnTo>
                    <a:pt x="254" y="338"/>
                  </a:lnTo>
                  <a:lnTo>
                    <a:pt x="260" y="324"/>
                  </a:lnTo>
                  <a:lnTo>
                    <a:pt x="239" y="298"/>
                  </a:lnTo>
                  <a:lnTo>
                    <a:pt x="246" y="296"/>
                  </a:lnTo>
                  <a:lnTo>
                    <a:pt x="212" y="270"/>
                  </a:lnTo>
                  <a:lnTo>
                    <a:pt x="209" y="259"/>
                  </a:lnTo>
                  <a:lnTo>
                    <a:pt x="176" y="246"/>
                  </a:lnTo>
                  <a:lnTo>
                    <a:pt x="142" y="240"/>
                  </a:lnTo>
                  <a:lnTo>
                    <a:pt x="113" y="248"/>
                  </a:lnTo>
                  <a:lnTo>
                    <a:pt x="89" y="243"/>
                  </a:lnTo>
                  <a:lnTo>
                    <a:pt x="97" y="256"/>
                  </a:lnTo>
                  <a:lnTo>
                    <a:pt x="71" y="248"/>
                  </a:lnTo>
                  <a:lnTo>
                    <a:pt x="50" y="238"/>
                  </a:lnTo>
                  <a:lnTo>
                    <a:pt x="71" y="230"/>
                  </a:lnTo>
                  <a:lnTo>
                    <a:pt x="21" y="222"/>
                  </a:lnTo>
                  <a:lnTo>
                    <a:pt x="40" y="214"/>
                  </a:lnTo>
                  <a:lnTo>
                    <a:pt x="99" y="217"/>
                  </a:lnTo>
                  <a:lnTo>
                    <a:pt x="105" y="209"/>
                  </a:lnTo>
                  <a:lnTo>
                    <a:pt x="94" y="206"/>
                  </a:lnTo>
                  <a:lnTo>
                    <a:pt x="105" y="201"/>
                  </a:lnTo>
                  <a:lnTo>
                    <a:pt x="52" y="204"/>
                  </a:lnTo>
                  <a:lnTo>
                    <a:pt x="0" y="18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49" name="Freeform 613"/>
            <p:cNvSpPr>
              <a:spLocks/>
            </p:cNvSpPr>
            <p:nvPr/>
          </p:nvSpPr>
          <p:spPr bwMode="auto">
            <a:xfrm>
              <a:off x="2747" y="2065"/>
              <a:ext cx="90" cy="50"/>
            </a:xfrm>
            <a:custGeom>
              <a:avLst/>
              <a:gdLst>
                <a:gd name="T0" fmla="*/ 0 w 101"/>
                <a:gd name="T1" fmla="*/ 31 h 50"/>
                <a:gd name="T2" fmla="*/ 13 w 101"/>
                <a:gd name="T3" fmla="*/ 7 h 50"/>
                <a:gd name="T4" fmla="*/ 29 w 101"/>
                <a:gd name="T5" fmla="*/ 13 h 50"/>
                <a:gd name="T6" fmla="*/ 54 w 101"/>
                <a:gd name="T7" fmla="*/ 0 h 50"/>
                <a:gd name="T8" fmla="*/ 70 w 101"/>
                <a:gd name="T9" fmla="*/ 2 h 50"/>
                <a:gd name="T10" fmla="*/ 79 w 101"/>
                <a:gd name="T11" fmla="*/ 10 h 50"/>
                <a:gd name="T12" fmla="*/ 51 w 101"/>
                <a:gd name="T13" fmla="*/ 44 h 50"/>
                <a:gd name="T14" fmla="*/ 23 w 101"/>
                <a:gd name="T15" fmla="*/ 49 h 50"/>
                <a:gd name="T16" fmla="*/ 0 w 101"/>
                <a:gd name="T17" fmla="*/ 31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 h="50">
                  <a:moveTo>
                    <a:pt x="0" y="31"/>
                  </a:moveTo>
                  <a:lnTo>
                    <a:pt x="17" y="7"/>
                  </a:lnTo>
                  <a:lnTo>
                    <a:pt x="37" y="13"/>
                  </a:lnTo>
                  <a:lnTo>
                    <a:pt x="69" y="0"/>
                  </a:lnTo>
                  <a:lnTo>
                    <a:pt x="87" y="2"/>
                  </a:lnTo>
                  <a:lnTo>
                    <a:pt x="100" y="10"/>
                  </a:lnTo>
                  <a:lnTo>
                    <a:pt x="64" y="44"/>
                  </a:lnTo>
                  <a:lnTo>
                    <a:pt x="29" y="49"/>
                  </a:lnTo>
                  <a:lnTo>
                    <a:pt x="0" y="3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50" name="Freeform 614"/>
            <p:cNvSpPr>
              <a:spLocks/>
            </p:cNvSpPr>
            <p:nvPr/>
          </p:nvSpPr>
          <p:spPr bwMode="auto">
            <a:xfrm>
              <a:off x="2218" y="1679"/>
              <a:ext cx="143" cy="77"/>
            </a:xfrm>
            <a:custGeom>
              <a:avLst/>
              <a:gdLst>
                <a:gd name="T0" fmla="*/ 0 w 161"/>
                <a:gd name="T1" fmla="*/ 29 h 77"/>
                <a:gd name="T2" fmla="*/ 9 w 161"/>
                <a:gd name="T3" fmla="*/ 27 h 77"/>
                <a:gd name="T4" fmla="*/ 3 w 161"/>
                <a:gd name="T5" fmla="*/ 19 h 77"/>
                <a:gd name="T6" fmla="*/ 12 w 161"/>
                <a:gd name="T7" fmla="*/ 24 h 77"/>
                <a:gd name="T8" fmla="*/ 9 w 161"/>
                <a:gd name="T9" fmla="*/ 11 h 77"/>
                <a:gd name="T10" fmla="*/ 20 w 161"/>
                <a:gd name="T11" fmla="*/ 16 h 77"/>
                <a:gd name="T12" fmla="*/ 15 w 161"/>
                <a:gd name="T13" fmla="*/ 3 h 77"/>
                <a:gd name="T14" fmla="*/ 36 w 161"/>
                <a:gd name="T15" fmla="*/ 13 h 77"/>
                <a:gd name="T16" fmla="*/ 38 w 161"/>
                <a:gd name="T17" fmla="*/ 35 h 77"/>
                <a:gd name="T18" fmla="*/ 46 w 161"/>
                <a:gd name="T19" fmla="*/ 11 h 77"/>
                <a:gd name="T20" fmla="*/ 59 w 161"/>
                <a:gd name="T21" fmla="*/ 19 h 77"/>
                <a:gd name="T22" fmla="*/ 67 w 161"/>
                <a:gd name="T23" fmla="*/ 8 h 77"/>
                <a:gd name="T24" fmla="*/ 73 w 161"/>
                <a:gd name="T25" fmla="*/ 24 h 77"/>
                <a:gd name="T26" fmla="*/ 70 w 161"/>
                <a:gd name="T27" fmla="*/ 11 h 77"/>
                <a:gd name="T28" fmla="*/ 94 w 161"/>
                <a:gd name="T29" fmla="*/ 11 h 77"/>
                <a:gd name="T30" fmla="*/ 95 w 161"/>
                <a:gd name="T31" fmla="*/ 0 h 77"/>
                <a:gd name="T32" fmla="*/ 103 w 161"/>
                <a:gd name="T33" fmla="*/ 8 h 77"/>
                <a:gd name="T34" fmla="*/ 116 w 161"/>
                <a:gd name="T35" fmla="*/ 5 h 77"/>
                <a:gd name="T36" fmla="*/ 107 w 161"/>
                <a:gd name="T37" fmla="*/ 11 h 77"/>
                <a:gd name="T38" fmla="*/ 126 w 161"/>
                <a:gd name="T39" fmla="*/ 37 h 77"/>
                <a:gd name="T40" fmla="*/ 112 w 161"/>
                <a:gd name="T41" fmla="*/ 55 h 77"/>
                <a:gd name="T42" fmla="*/ 62 w 161"/>
                <a:gd name="T43" fmla="*/ 76 h 77"/>
                <a:gd name="T44" fmla="*/ 20 w 161"/>
                <a:gd name="T45" fmla="*/ 69 h 77"/>
                <a:gd name="T46" fmla="*/ 32 w 161"/>
                <a:gd name="T47" fmla="*/ 47 h 77"/>
                <a:gd name="T48" fmla="*/ 6 w 161"/>
                <a:gd name="T49" fmla="*/ 42 h 77"/>
                <a:gd name="T50" fmla="*/ 29 w 161"/>
                <a:gd name="T51" fmla="*/ 37 h 77"/>
                <a:gd name="T52" fmla="*/ 23 w 161"/>
                <a:gd name="T53" fmla="*/ 35 h 77"/>
                <a:gd name="T54" fmla="*/ 32 w 161"/>
                <a:gd name="T55" fmla="*/ 29 h 77"/>
                <a:gd name="T56" fmla="*/ 0 w 161"/>
                <a:gd name="T57" fmla="*/ 29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1" h="77">
                  <a:moveTo>
                    <a:pt x="0" y="29"/>
                  </a:moveTo>
                  <a:lnTo>
                    <a:pt x="11" y="27"/>
                  </a:lnTo>
                  <a:lnTo>
                    <a:pt x="3" y="19"/>
                  </a:lnTo>
                  <a:lnTo>
                    <a:pt x="16" y="24"/>
                  </a:lnTo>
                  <a:lnTo>
                    <a:pt x="11" y="11"/>
                  </a:lnTo>
                  <a:lnTo>
                    <a:pt x="26" y="16"/>
                  </a:lnTo>
                  <a:lnTo>
                    <a:pt x="19" y="3"/>
                  </a:lnTo>
                  <a:lnTo>
                    <a:pt x="45" y="13"/>
                  </a:lnTo>
                  <a:lnTo>
                    <a:pt x="48" y="35"/>
                  </a:lnTo>
                  <a:lnTo>
                    <a:pt x="58" y="11"/>
                  </a:lnTo>
                  <a:lnTo>
                    <a:pt x="74" y="19"/>
                  </a:lnTo>
                  <a:lnTo>
                    <a:pt x="84" y="8"/>
                  </a:lnTo>
                  <a:lnTo>
                    <a:pt x="92" y="24"/>
                  </a:lnTo>
                  <a:lnTo>
                    <a:pt x="89" y="11"/>
                  </a:lnTo>
                  <a:lnTo>
                    <a:pt x="119" y="11"/>
                  </a:lnTo>
                  <a:lnTo>
                    <a:pt x="121" y="0"/>
                  </a:lnTo>
                  <a:lnTo>
                    <a:pt x="131" y="8"/>
                  </a:lnTo>
                  <a:lnTo>
                    <a:pt x="147" y="5"/>
                  </a:lnTo>
                  <a:lnTo>
                    <a:pt x="136" y="11"/>
                  </a:lnTo>
                  <a:lnTo>
                    <a:pt x="160" y="37"/>
                  </a:lnTo>
                  <a:lnTo>
                    <a:pt x="142" y="55"/>
                  </a:lnTo>
                  <a:lnTo>
                    <a:pt x="79" y="76"/>
                  </a:lnTo>
                  <a:lnTo>
                    <a:pt x="26" y="69"/>
                  </a:lnTo>
                  <a:lnTo>
                    <a:pt x="40" y="47"/>
                  </a:lnTo>
                  <a:lnTo>
                    <a:pt x="8" y="42"/>
                  </a:lnTo>
                  <a:lnTo>
                    <a:pt x="37" y="37"/>
                  </a:lnTo>
                  <a:lnTo>
                    <a:pt x="29" y="35"/>
                  </a:lnTo>
                  <a:lnTo>
                    <a:pt x="40" y="29"/>
                  </a:lnTo>
                  <a:lnTo>
                    <a:pt x="0" y="2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51" name="Freeform 615"/>
            <p:cNvSpPr>
              <a:spLocks/>
            </p:cNvSpPr>
            <p:nvPr/>
          </p:nvSpPr>
          <p:spPr bwMode="auto">
            <a:xfrm>
              <a:off x="2402" y="1934"/>
              <a:ext cx="58" cy="71"/>
            </a:xfrm>
            <a:custGeom>
              <a:avLst/>
              <a:gdLst>
                <a:gd name="T0" fmla="*/ 0 w 65"/>
                <a:gd name="T1" fmla="*/ 60 h 71"/>
                <a:gd name="T2" fmla="*/ 11 w 65"/>
                <a:gd name="T3" fmla="*/ 68 h 71"/>
                <a:gd name="T4" fmla="*/ 4 w 65"/>
                <a:gd name="T5" fmla="*/ 70 h 71"/>
                <a:gd name="T6" fmla="*/ 48 w 65"/>
                <a:gd name="T7" fmla="*/ 62 h 71"/>
                <a:gd name="T8" fmla="*/ 51 w 65"/>
                <a:gd name="T9" fmla="*/ 23 h 71"/>
                <a:gd name="T10" fmla="*/ 46 w 65"/>
                <a:gd name="T11" fmla="*/ 15 h 71"/>
                <a:gd name="T12" fmla="*/ 32 w 65"/>
                <a:gd name="T13" fmla="*/ 20 h 71"/>
                <a:gd name="T14" fmla="*/ 28 w 65"/>
                <a:gd name="T15" fmla="*/ 15 h 71"/>
                <a:gd name="T16" fmla="*/ 33 w 65"/>
                <a:gd name="T17" fmla="*/ 5 h 71"/>
                <a:gd name="T18" fmla="*/ 28 w 65"/>
                <a:gd name="T19" fmla="*/ 0 h 71"/>
                <a:gd name="T20" fmla="*/ 23 w 65"/>
                <a:gd name="T21" fmla="*/ 18 h 71"/>
                <a:gd name="T22" fmla="*/ 4 w 65"/>
                <a:gd name="T23" fmla="*/ 26 h 71"/>
                <a:gd name="T24" fmla="*/ 11 w 65"/>
                <a:gd name="T25" fmla="*/ 28 h 71"/>
                <a:gd name="T26" fmla="*/ 6 w 65"/>
                <a:gd name="T27" fmla="*/ 37 h 71"/>
                <a:gd name="T28" fmla="*/ 19 w 65"/>
                <a:gd name="T29" fmla="*/ 39 h 71"/>
                <a:gd name="T30" fmla="*/ 6 w 65"/>
                <a:gd name="T31" fmla="*/ 55 h 71"/>
                <a:gd name="T32" fmla="*/ 21 w 65"/>
                <a:gd name="T33" fmla="*/ 52 h 71"/>
                <a:gd name="T34" fmla="*/ 0 w 65"/>
                <a:gd name="T35" fmla="*/ 60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71">
                  <a:moveTo>
                    <a:pt x="0" y="60"/>
                  </a:moveTo>
                  <a:lnTo>
                    <a:pt x="14" y="68"/>
                  </a:lnTo>
                  <a:lnTo>
                    <a:pt x="5" y="70"/>
                  </a:lnTo>
                  <a:lnTo>
                    <a:pt x="61" y="62"/>
                  </a:lnTo>
                  <a:lnTo>
                    <a:pt x="64" y="23"/>
                  </a:lnTo>
                  <a:lnTo>
                    <a:pt x="58" y="15"/>
                  </a:lnTo>
                  <a:lnTo>
                    <a:pt x="40" y="20"/>
                  </a:lnTo>
                  <a:lnTo>
                    <a:pt x="35" y="15"/>
                  </a:lnTo>
                  <a:lnTo>
                    <a:pt x="42" y="5"/>
                  </a:lnTo>
                  <a:lnTo>
                    <a:pt x="35" y="0"/>
                  </a:lnTo>
                  <a:lnTo>
                    <a:pt x="29" y="18"/>
                  </a:lnTo>
                  <a:lnTo>
                    <a:pt x="5" y="26"/>
                  </a:lnTo>
                  <a:lnTo>
                    <a:pt x="14" y="28"/>
                  </a:lnTo>
                  <a:lnTo>
                    <a:pt x="8" y="37"/>
                  </a:lnTo>
                  <a:lnTo>
                    <a:pt x="24" y="39"/>
                  </a:lnTo>
                  <a:lnTo>
                    <a:pt x="8" y="55"/>
                  </a:lnTo>
                  <a:lnTo>
                    <a:pt x="27" y="52"/>
                  </a:lnTo>
                  <a:lnTo>
                    <a:pt x="0" y="6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52" name="Freeform 616"/>
            <p:cNvSpPr>
              <a:spLocks/>
            </p:cNvSpPr>
            <p:nvPr/>
          </p:nvSpPr>
          <p:spPr bwMode="auto">
            <a:xfrm>
              <a:off x="2612" y="2033"/>
              <a:ext cx="8" cy="12"/>
            </a:xfrm>
            <a:custGeom>
              <a:avLst/>
              <a:gdLst>
                <a:gd name="T0" fmla="*/ 0 w 9"/>
                <a:gd name="T1" fmla="*/ 11 h 12"/>
                <a:gd name="T2" fmla="*/ 4 w 9"/>
                <a:gd name="T3" fmla="*/ 0 h 12"/>
                <a:gd name="T4" fmla="*/ 6 w 9"/>
                <a:gd name="T5" fmla="*/ 11 h 12"/>
                <a:gd name="T6" fmla="*/ 0 w 9"/>
                <a:gd name="T7" fmla="*/ 1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1"/>
                  </a:moveTo>
                  <a:lnTo>
                    <a:pt x="6" y="0"/>
                  </a:lnTo>
                  <a:lnTo>
                    <a:pt x="8" y="11"/>
                  </a:lnTo>
                  <a:lnTo>
                    <a:pt x="0" y="1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53" name="Freeform 617"/>
            <p:cNvSpPr>
              <a:spLocks/>
            </p:cNvSpPr>
            <p:nvPr/>
          </p:nvSpPr>
          <p:spPr bwMode="auto">
            <a:xfrm>
              <a:off x="1008" y="2342"/>
              <a:ext cx="397" cy="282"/>
            </a:xfrm>
            <a:custGeom>
              <a:avLst/>
              <a:gdLst>
                <a:gd name="T0" fmla="*/ 0 w 447"/>
                <a:gd name="T1" fmla="*/ 3 h 282"/>
                <a:gd name="T2" fmla="*/ 17 w 447"/>
                <a:gd name="T3" fmla="*/ 48 h 282"/>
                <a:gd name="T4" fmla="*/ 36 w 447"/>
                <a:gd name="T5" fmla="*/ 69 h 282"/>
                <a:gd name="T6" fmla="*/ 33 w 447"/>
                <a:gd name="T7" fmla="*/ 79 h 282"/>
                <a:gd name="T8" fmla="*/ 25 w 447"/>
                <a:gd name="T9" fmla="*/ 82 h 282"/>
                <a:gd name="T10" fmla="*/ 47 w 447"/>
                <a:gd name="T11" fmla="*/ 93 h 282"/>
                <a:gd name="T12" fmla="*/ 59 w 447"/>
                <a:gd name="T13" fmla="*/ 113 h 282"/>
                <a:gd name="T14" fmla="*/ 56 w 447"/>
                <a:gd name="T15" fmla="*/ 127 h 282"/>
                <a:gd name="T16" fmla="*/ 83 w 447"/>
                <a:gd name="T17" fmla="*/ 155 h 282"/>
                <a:gd name="T18" fmla="*/ 89 w 447"/>
                <a:gd name="T19" fmla="*/ 147 h 282"/>
                <a:gd name="T20" fmla="*/ 29 w 447"/>
                <a:gd name="T21" fmla="*/ 43 h 282"/>
                <a:gd name="T22" fmla="*/ 25 w 447"/>
                <a:gd name="T23" fmla="*/ 14 h 282"/>
                <a:gd name="T24" fmla="*/ 38 w 447"/>
                <a:gd name="T25" fmla="*/ 19 h 282"/>
                <a:gd name="T26" fmla="*/ 60 w 447"/>
                <a:gd name="T27" fmla="*/ 66 h 282"/>
                <a:gd name="T28" fmla="*/ 91 w 447"/>
                <a:gd name="T29" fmla="*/ 100 h 282"/>
                <a:gd name="T30" fmla="*/ 91 w 447"/>
                <a:gd name="T31" fmla="*/ 113 h 282"/>
                <a:gd name="T32" fmla="*/ 135 w 447"/>
                <a:gd name="T33" fmla="*/ 161 h 282"/>
                <a:gd name="T34" fmla="*/ 139 w 447"/>
                <a:gd name="T35" fmla="*/ 179 h 282"/>
                <a:gd name="T36" fmla="*/ 135 w 447"/>
                <a:gd name="T37" fmla="*/ 195 h 282"/>
                <a:gd name="T38" fmla="*/ 145 w 447"/>
                <a:gd name="T39" fmla="*/ 211 h 282"/>
                <a:gd name="T40" fmla="*/ 227 w 447"/>
                <a:gd name="T41" fmla="*/ 263 h 282"/>
                <a:gd name="T42" fmla="*/ 263 w 447"/>
                <a:gd name="T43" fmla="*/ 257 h 282"/>
                <a:gd name="T44" fmla="*/ 287 w 447"/>
                <a:gd name="T45" fmla="*/ 281 h 282"/>
                <a:gd name="T46" fmla="*/ 296 w 447"/>
                <a:gd name="T47" fmla="*/ 257 h 282"/>
                <a:gd name="T48" fmla="*/ 306 w 447"/>
                <a:gd name="T49" fmla="*/ 257 h 282"/>
                <a:gd name="T50" fmla="*/ 296 w 447"/>
                <a:gd name="T51" fmla="*/ 239 h 282"/>
                <a:gd name="T52" fmla="*/ 322 w 447"/>
                <a:gd name="T53" fmla="*/ 234 h 282"/>
                <a:gd name="T54" fmla="*/ 331 w 447"/>
                <a:gd name="T55" fmla="*/ 223 h 282"/>
                <a:gd name="T56" fmla="*/ 335 w 447"/>
                <a:gd name="T57" fmla="*/ 218 h 282"/>
                <a:gd name="T58" fmla="*/ 337 w 447"/>
                <a:gd name="T59" fmla="*/ 228 h 282"/>
                <a:gd name="T60" fmla="*/ 352 w 447"/>
                <a:gd name="T61" fmla="*/ 184 h 282"/>
                <a:gd name="T62" fmla="*/ 335 w 447"/>
                <a:gd name="T63" fmla="*/ 174 h 282"/>
                <a:gd name="T64" fmla="*/ 308 w 447"/>
                <a:gd name="T65" fmla="*/ 184 h 282"/>
                <a:gd name="T66" fmla="*/ 296 w 447"/>
                <a:gd name="T67" fmla="*/ 223 h 282"/>
                <a:gd name="T68" fmla="*/ 263 w 447"/>
                <a:gd name="T69" fmla="*/ 228 h 282"/>
                <a:gd name="T70" fmla="*/ 246 w 447"/>
                <a:gd name="T71" fmla="*/ 216 h 282"/>
                <a:gd name="T72" fmla="*/ 226 w 447"/>
                <a:gd name="T73" fmla="*/ 166 h 282"/>
                <a:gd name="T74" fmla="*/ 222 w 447"/>
                <a:gd name="T75" fmla="*/ 127 h 282"/>
                <a:gd name="T76" fmla="*/ 232 w 447"/>
                <a:gd name="T77" fmla="*/ 110 h 282"/>
                <a:gd name="T78" fmla="*/ 209 w 447"/>
                <a:gd name="T79" fmla="*/ 100 h 282"/>
                <a:gd name="T80" fmla="*/ 180 w 447"/>
                <a:gd name="T81" fmla="*/ 45 h 282"/>
                <a:gd name="T82" fmla="*/ 155 w 447"/>
                <a:gd name="T83" fmla="*/ 58 h 282"/>
                <a:gd name="T84" fmla="*/ 123 w 447"/>
                <a:gd name="T85" fmla="*/ 14 h 282"/>
                <a:gd name="T86" fmla="*/ 68 w 447"/>
                <a:gd name="T87" fmla="*/ 22 h 282"/>
                <a:gd name="T88" fmla="*/ 25 w 447"/>
                <a:gd name="T89" fmla="*/ 0 h 282"/>
                <a:gd name="T90" fmla="*/ 0 w 447"/>
                <a:gd name="T91" fmla="*/ 3 h 2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47" h="282">
                  <a:moveTo>
                    <a:pt x="0" y="3"/>
                  </a:moveTo>
                  <a:lnTo>
                    <a:pt x="21" y="48"/>
                  </a:lnTo>
                  <a:lnTo>
                    <a:pt x="45" y="69"/>
                  </a:lnTo>
                  <a:lnTo>
                    <a:pt x="42" y="79"/>
                  </a:lnTo>
                  <a:lnTo>
                    <a:pt x="32" y="82"/>
                  </a:lnTo>
                  <a:lnTo>
                    <a:pt x="60" y="93"/>
                  </a:lnTo>
                  <a:lnTo>
                    <a:pt x="74" y="113"/>
                  </a:lnTo>
                  <a:lnTo>
                    <a:pt x="71" y="127"/>
                  </a:lnTo>
                  <a:lnTo>
                    <a:pt x="105" y="155"/>
                  </a:lnTo>
                  <a:lnTo>
                    <a:pt x="113" y="147"/>
                  </a:lnTo>
                  <a:lnTo>
                    <a:pt x="37" y="43"/>
                  </a:lnTo>
                  <a:lnTo>
                    <a:pt x="32" y="14"/>
                  </a:lnTo>
                  <a:lnTo>
                    <a:pt x="48" y="19"/>
                  </a:lnTo>
                  <a:lnTo>
                    <a:pt x="76" y="66"/>
                  </a:lnTo>
                  <a:lnTo>
                    <a:pt x="116" y="100"/>
                  </a:lnTo>
                  <a:lnTo>
                    <a:pt x="116" y="113"/>
                  </a:lnTo>
                  <a:lnTo>
                    <a:pt x="171" y="161"/>
                  </a:lnTo>
                  <a:lnTo>
                    <a:pt x="176" y="179"/>
                  </a:lnTo>
                  <a:lnTo>
                    <a:pt x="171" y="195"/>
                  </a:lnTo>
                  <a:lnTo>
                    <a:pt x="184" y="211"/>
                  </a:lnTo>
                  <a:lnTo>
                    <a:pt x="288" y="263"/>
                  </a:lnTo>
                  <a:lnTo>
                    <a:pt x="333" y="257"/>
                  </a:lnTo>
                  <a:lnTo>
                    <a:pt x="364" y="281"/>
                  </a:lnTo>
                  <a:lnTo>
                    <a:pt x="375" y="257"/>
                  </a:lnTo>
                  <a:lnTo>
                    <a:pt x="388" y="257"/>
                  </a:lnTo>
                  <a:lnTo>
                    <a:pt x="375" y="239"/>
                  </a:lnTo>
                  <a:lnTo>
                    <a:pt x="409" y="234"/>
                  </a:lnTo>
                  <a:lnTo>
                    <a:pt x="420" y="223"/>
                  </a:lnTo>
                  <a:lnTo>
                    <a:pt x="425" y="218"/>
                  </a:lnTo>
                  <a:lnTo>
                    <a:pt x="428" y="228"/>
                  </a:lnTo>
                  <a:lnTo>
                    <a:pt x="446" y="184"/>
                  </a:lnTo>
                  <a:lnTo>
                    <a:pt x="425" y="174"/>
                  </a:lnTo>
                  <a:lnTo>
                    <a:pt x="391" y="184"/>
                  </a:lnTo>
                  <a:lnTo>
                    <a:pt x="375" y="223"/>
                  </a:lnTo>
                  <a:lnTo>
                    <a:pt x="333" y="228"/>
                  </a:lnTo>
                  <a:lnTo>
                    <a:pt x="312" y="216"/>
                  </a:lnTo>
                  <a:lnTo>
                    <a:pt x="286" y="166"/>
                  </a:lnTo>
                  <a:lnTo>
                    <a:pt x="281" y="127"/>
                  </a:lnTo>
                  <a:lnTo>
                    <a:pt x="294" y="110"/>
                  </a:lnTo>
                  <a:lnTo>
                    <a:pt x="265" y="100"/>
                  </a:lnTo>
                  <a:lnTo>
                    <a:pt x="229" y="45"/>
                  </a:lnTo>
                  <a:lnTo>
                    <a:pt x="197" y="58"/>
                  </a:lnTo>
                  <a:lnTo>
                    <a:pt x="155" y="14"/>
                  </a:lnTo>
                  <a:lnTo>
                    <a:pt x="87" y="22"/>
                  </a:lnTo>
                  <a:lnTo>
                    <a:pt x="32" y="0"/>
                  </a:lnTo>
                  <a:lnTo>
                    <a:pt x="0" y="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54" name="Freeform 618"/>
            <p:cNvSpPr>
              <a:spLocks/>
            </p:cNvSpPr>
            <p:nvPr/>
          </p:nvSpPr>
          <p:spPr bwMode="auto">
            <a:xfrm>
              <a:off x="2581" y="1973"/>
              <a:ext cx="51" cy="51"/>
            </a:xfrm>
            <a:custGeom>
              <a:avLst/>
              <a:gdLst>
                <a:gd name="T0" fmla="*/ 0 w 57"/>
                <a:gd name="T1" fmla="*/ 37 h 51"/>
                <a:gd name="T2" fmla="*/ 19 w 57"/>
                <a:gd name="T3" fmla="*/ 29 h 51"/>
                <a:gd name="T4" fmla="*/ 12 w 57"/>
                <a:gd name="T5" fmla="*/ 26 h 51"/>
                <a:gd name="T6" fmla="*/ 19 w 57"/>
                <a:gd name="T7" fmla="*/ 8 h 51"/>
                <a:gd name="T8" fmla="*/ 23 w 57"/>
                <a:gd name="T9" fmla="*/ 18 h 51"/>
                <a:gd name="T10" fmla="*/ 26 w 57"/>
                <a:gd name="T11" fmla="*/ 0 h 51"/>
                <a:gd name="T12" fmla="*/ 45 w 57"/>
                <a:gd name="T13" fmla="*/ 0 h 51"/>
                <a:gd name="T14" fmla="*/ 42 w 57"/>
                <a:gd name="T15" fmla="*/ 18 h 51"/>
                <a:gd name="T16" fmla="*/ 30 w 57"/>
                <a:gd name="T17" fmla="*/ 26 h 51"/>
                <a:gd name="T18" fmla="*/ 30 w 57"/>
                <a:gd name="T19" fmla="*/ 50 h 51"/>
                <a:gd name="T20" fmla="*/ 19 w 57"/>
                <a:gd name="T21" fmla="*/ 34 h 51"/>
                <a:gd name="T22" fmla="*/ 0 w 57"/>
                <a:gd name="T23" fmla="*/ 37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51">
                  <a:moveTo>
                    <a:pt x="0" y="37"/>
                  </a:moveTo>
                  <a:lnTo>
                    <a:pt x="24" y="29"/>
                  </a:lnTo>
                  <a:lnTo>
                    <a:pt x="14" y="26"/>
                  </a:lnTo>
                  <a:lnTo>
                    <a:pt x="24" y="8"/>
                  </a:lnTo>
                  <a:lnTo>
                    <a:pt x="29" y="18"/>
                  </a:lnTo>
                  <a:lnTo>
                    <a:pt x="32" y="0"/>
                  </a:lnTo>
                  <a:lnTo>
                    <a:pt x="56" y="0"/>
                  </a:lnTo>
                  <a:lnTo>
                    <a:pt x="53" y="18"/>
                  </a:lnTo>
                  <a:lnTo>
                    <a:pt x="37" y="26"/>
                  </a:lnTo>
                  <a:lnTo>
                    <a:pt x="37" y="50"/>
                  </a:lnTo>
                  <a:lnTo>
                    <a:pt x="24" y="34"/>
                  </a:lnTo>
                  <a:lnTo>
                    <a:pt x="0" y="3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55" name="Freeform 619"/>
            <p:cNvSpPr>
              <a:spLocks/>
            </p:cNvSpPr>
            <p:nvPr/>
          </p:nvSpPr>
          <p:spPr bwMode="auto">
            <a:xfrm>
              <a:off x="4715" y="3473"/>
              <a:ext cx="98" cy="108"/>
            </a:xfrm>
            <a:custGeom>
              <a:avLst/>
              <a:gdLst>
                <a:gd name="T0" fmla="*/ 0 w 111"/>
                <a:gd name="T1" fmla="*/ 94 h 108"/>
                <a:gd name="T2" fmla="*/ 17 w 111"/>
                <a:gd name="T3" fmla="*/ 60 h 108"/>
                <a:gd name="T4" fmla="*/ 49 w 111"/>
                <a:gd name="T5" fmla="*/ 36 h 108"/>
                <a:gd name="T6" fmla="*/ 67 w 111"/>
                <a:gd name="T7" fmla="*/ 0 h 108"/>
                <a:gd name="T8" fmla="*/ 76 w 111"/>
                <a:gd name="T9" fmla="*/ 10 h 108"/>
                <a:gd name="T10" fmla="*/ 84 w 111"/>
                <a:gd name="T11" fmla="*/ 7 h 108"/>
                <a:gd name="T12" fmla="*/ 86 w 111"/>
                <a:gd name="T13" fmla="*/ 18 h 108"/>
                <a:gd name="T14" fmla="*/ 72 w 111"/>
                <a:gd name="T15" fmla="*/ 44 h 108"/>
                <a:gd name="T16" fmla="*/ 73 w 111"/>
                <a:gd name="T17" fmla="*/ 57 h 108"/>
                <a:gd name="T18" fmla="*/ 56 w 111"/>
                <a:gd name="T19" fmla="*/ 60 h 108"/>
                <a:gd name="T20" fmla="*/ 47 w 111"/>
                <a:gd name="T21" fmla="*/ 94 h 108"/>
                <a:gd name="T22" fmla="*/ 26 w 111"/>
                <a:gd name="T23" fmla="*/ 107 h 108"/>
                <a:gd name="T24" fmla="*/ 0 w 111"/>
                <a:gd name="T25" fmla="*/ 94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1" h="108">
                  <a:moveTo>
                    <a:pt x="0" y="94"/>
                  </a:moveTo>
                  <a:lnTo>
                    <a:pt x="21" y="60"/>
                  </a:lnTo>
                  <a:lnTo>
                    <a:pt x="63" y="36"/>
                  </a:lnTo>
                  <a:lnTo>
                    <a:pt x="86" y="0"/>
                  </a:lnTo>
                  <a:lnTo>
                    <a:pt x="97" y="10"/>
                  </a:lnTo>
                  <a:lnTo>
                    <a:pt x="108" y="7"/>
                  </a:lnTo>
                  <a:lnTo>
                    <a:pt x="110" y="18"/>
                  </a:lnTo>
                  <a:lnTo>
                    <a:pt x="92" y="44"/>
                  </a:lnTo>
                  <a:lnTo>
                    <a:pt x="94" y="57"/>
                  </a:lnTo>
                  <a:lnTo>
                    <a:pt x="71" y="60"/>
                  </a:lnTo>
                  <a:lnTo>
                    <a:pt x="60" y="94"/>
                  </a:lnTo>
                  <a:lnTo>
                    <a:pt x="34" y="107"/>
                  </a:lnTo>
                  <a:lnTo>
                    <a:pt x="0" y="9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56" name="Freeform 620"/>
            <p:cNvSpPr>
              <a:spLocks/>
            </p:cNvSpPr>
            <p:nvPr/>
          </p:nvSpPr>
          <p:spPr bwMode="auto">
            <a:xfrm>
              <a:off x="4794" y="3368"/>
              <a:ext cx="75" cy="118"/>
            </a:xfrm>
            <a:custGeom>
              <a:avLst/>
              <a:gdLst>
                <a:gd name="T0" fmla="*/ 0 w 85"/>
                <a:gd name="T1" fmla="*/ 0 h 118"/>
                <a:gd name="T2" fmla="*/ 17 w 85"/>
                <a:gd name="T3" fmla="*/ 13 h 118"/>
                <a:gd name="T4" fmla="*/ 23 w 85"/>
                <a:gd name="T5" fmla="*/ 39 h 118"/>
                <a:gd name="T6" fmla="*/ 30 w 85"/>
                <a:gd name="T7" fmla="*/ 44 h 118"/>
                <a:gd name="T8" fmla="*/ 35 w 85"/>
                <a:gd name="T9" fmla="*/ 36 h 118"/>
                <a:gd name="T10" fmla="*/ 39 w 85"/>
                <a:gd name="T11" fmla="*/ 52 h 118"/>
                <a:gd name="T12" fmla="*/ 65 w 85"/>
                <a:gd name="T13" fmla="*/ 52 h 118"/>
                <a:gd name="T14" fmla="*/ 59 w 85"/>
                <a:gd name="T15" fmla="*/ 78 h 118"/>
                <a:gd name="T16" fmla="*/ 48 w 85"/>
                <a:gd name="T17" fmla="*/ 83 h 118"/>
                <a:gd name="T18" fmla="*/ 35 w 85"/>
                <a:gd name="T19" fmla="*/ 117 h 118"/>
                <a:gd name="T20" fmla="*/ 25 w 85"/>
                <a:gd name="T21" fmla="*/ 117 h 118"/>
                <a:gd name="T22" fmla="*/ 29 w 85"/>
                <a:gd name="T23" fmla="*/ 105 h 118"/>
                <a:gd name="T24" fmla="*/ 12 w 85"/>
                <a:gd name="T25" fmla="*/ 81 h 118"/>
                <a:gd name="T26" fmla="*/ 25 w 85"/>
                <a:gd name="T27" fmla="*/ 63 h 118"/>
                <a:gd name="T28" fmla="*/ 25 w 85"/>
                <a:gd name="T29" fmla="*/ 41 h 118"/>
                <a:gd name="T30" fmla="*/ 0 w 85"/>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5" h="118">
                  <a:moveTo>
                    <a:pt x="0" y="0"/>
                  </a:moveTo>
                  <a:lnTo>
                    <a:pt x="21" y="13"/>
                  </a:lnTo>
                  <a:lnTo>
                    <a:pt x="29" y="39"/>
                  </a:lnTo>
                  <a:lnTo>
                    <a:pt x="39" y="44"/>
                  </a:lnTo>
                  <a:lnTo>
                    <a:pt x="45" y="36"/>
                  </a:lnTo>
                  <a:lnTo>
                    <a:pt x="50" y="52"/>
                  </a:lnTo>
                  <a:lnTo>
                    <a:pt x="84" y="52"/>
                  </a:lnTo>
                  <a:lnTo>
                    <a:pt x="76" y="78"/>
                  </a:lnTo>
                  <a:lnTo>
                    <a:pt x="61" y="83"/>
                  </a:lnTo>
                  <a:lnTo>
                    <a:pt x="45" y="117"/>
                  </a:lnTo>
                  <a:lnTo>
                    <a:pt x="32" y="117"/>
                  </a:lnTo>
                  <a:lnTo>
                    <a:pt x="37" y="105"/>
                  </a:lnTo>
                  <a:lnTo>
                    <a:pt x="16" y="81"/>
                  </a:lnTo>
                  <a:lnTo>
                    <a:pt x="32" y="63"/>
                  </a:lnTo>
                  <a:lnTo>
                    <a:pt x="32" y="41"/>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57" name="Freeform 621"/>
            <p:cNvSpPr>
              <a:spLocks/>
            </p:cNvSpPr>
            <p:nvPr/>
          </p:nvSpPr>
          <p:spPr bwMode="auto">
            <a:xfrm>
              <a:off x="1395" y="2618"/>
              <a:ext cx="55" cy="61"/>
            </a:xfrm>
            <a:custGeom>
              <a:avLst/>
              <a:gdLst>
                <a:gd name="T0" fmla="*/ 0 w 62"/>
                <a:gd name="T1" fmla="*/ 31 h 61"/>
                <a:gd name="T2" fmla="*/ 19 w 62"/>
                <a:gd name="T3" fmla="*/ 58 h 61"/>
                <a:gd name="T4" fmla="*/ 44 w 62"/>
                <a:gd name="T5" fmla="*/ 60 h 61"/>
                <a:gd name="T6" fmla="*/ 48 w 62"/>
                <a:gd name="T7" fmla="*/ 0 h 61"/>
                <a:gd name="T8" fmla="*/ 29 w 62"/>
                <a:gd name="T9" fmla="*/ 3 h 61"/>
                <a:gd name="T10" fmla="*/ 0 w 62"/>
                <a:gd name="T11" fmla="*/ 31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61">
                  <a:moveTo>
                    <a:pt x="0" y="31"/>
                  </a:moveTo>
                  <a:lnTo>
                    <a:pt x="24" y="58"/>
                  </a:lnTo>
                  <a:lnTo>
                    <a:pt x="56" y="60"/>
                  </a:lnTo>
                  <a:lnTo>
                    <a:pt x="61" y="0"/>
                  </a:lnTo>
                  <a:lnTo>
                    <a:pt x="37" y="3"/>
                  </a:lnTo>
                  <a:lnTo>
                    <a:pt x="0" y="3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58" name="Freeform 622"/>
            <p:cNvSpPr>
              <a:spLocks/>
            </p:cNvSpPr>
            <p:nvPr/>
          </p:nvSpPr>
          <p:spPr bwMode="auto">
            <a:xfrm>
              <a:off x="2603" y="1564"/>
              <a:ext cx="341" cy="308"/>
            </a:xfrm>
            <a:custGeom>
              <a:avLst/>
              <a:gdLst>
                <a:gd name="T0" fmla="*/ 2 w 384"/>
                <a:gd name="T1" fmla="*/ 241 h 308"/>
                <a:gd name="T2" fmla="*/ 31 w 384"/>
                <a:gd name="T3" fmla="*/ 241 h 308"/>
                <a:gd name="T4" fmla="*/ 8 w 384"/>
                <a:gd name="T5" fmla="*/ 252 h 308"/>
                <a:gd name="T6" fmla="*/ 25 w 384"/>
                <a:gd name="T7" fmla="*/ 257 h 308"/>
                <a:gd name="T8" fmla="*/ 14 w 384"/>
                <a:gd name="T9" fmla="*/ 278 h 308"/>
                <a:gd name="T10" fmla="*/ 35 w 384"/>
                <a:gd name="T11" fmla="*/ 307 h 308"/>
                <a:gd name="T12" fmla="*/ 64 w 384"/>
                <a:gd name="T13" fmla="*/ 270 h 308"/>
                <a:gd name="T14" fmla="*/ 85 w 384"/>
                <a:gd name="T15" fmla="*/ 267 h 308"/>
                <a:gd name="T16" fmla="*/ 89 w 384"/>
                <a:gd name="T17" fmla="*/ 238 h 308"/>
                <a:gd name="T18" fmla="*/ 83 w 384"/>
                <a:gd name="T19" fmla="*/ 186 h 308"/>
                <a:gd name="T20" fmla="*/ 101 w 384"/>
                <a:gd name="T21" fmla="*/ 160 h 308"/>
                <a:gd name="T22" fmla="*/ 131 w 384"/>
                <a:gd name="T23" fmla="*/ 105 h 308"/>
                <a:gd name="T24" fmla="*/ 149 w 384"/>
                <a:gd name="T25" fmla="*/ 81 h 308"/>
                <a:gd name="T26" fmla="*/ 176 w 384"/>
                <a:gd name="T27" fmla="*/ 71 h 308"/>
                <a:gd name="T28" fmla="*/ 182 w 384"/>
                <a:gd name="T29" fmla="*/ 52 h 308"/>
                <a:gd name="T30" fmla="*/ 202 w 384"/>
                <a:gd name="T31" fmla="*/ 63 h 308"/>
                <a:gd name="T32" fmla="*/ 242 w 384"/>
                <a:gd name="T33" fmla="*/ 52 h 308"/>
                <a:gd name="T34" fmla="*/ 269 w 384"/>
                <a:gd name="T35" fmla="*/ 29 h 308"/>
                <a:gd name="T36" fmla="*/ 279 w 384"/>
                <a:gd name="T37" fmla="*/ 52 h 308"/>
                <a:gd name="T38" fmla="*/ 285 w 384"/>
                <a:gd name="T39" fmla="*/ 37 h 308"/>
                <a:gd name="T40" fmla="*/ 275 w 384"/>
                <a:gd name="T41" fmla="*/ 27 h 308"/>
                <a:gd name="T42" fmla="*/ 279 w 384"/>
                <a:gd name="T43" fmla="*/ 5 h 308"/>
                <a:gd name="T44" fmla="*/ 273 w 384"/>
                <a:gd name="T45" fmla="*/ 3 h 308"/>
                <a:gd name="T46" fmla="*/ 255 w 384"/>
                <a:gd name="T47" fmla="*/ 16 h 308"/>
                <a:gd name="T48" fmla="*/ 250 w 384"/>
                <a:gd name="T49" fmla="*/ 3 h 308"/>
                <a:gd name="T50" fmla="*/ 242 w 384"/>
                <a:gd name="T51" fmla="*/ 5 h 308"/>
                <a:gd name="T52" fmla="*/ 210 w 384"/>
                <a:gd name="T53" fmla="*/ 29 h 308"/>
                <a:gd name="T54" fmla="*/ 196 w 384"/>
                <a:gd name="T55" fmla="*/ 37 h 308"/>
                <a:gd name="T56" fmla="*/ 176 w 384"/>
                <a:gd name="T57" fmla="*/ 47 h 308"/>
                <a:gd name="T58" fmla="*/ 172 w 384"/>
                <a:gd name="T59" fmla="*/ 42 h 308"/>
                <a:gd name="T60" fmla="*/ 168 w 384"/>
                <a:gd name="T61" fmla="*/ 47 h 308"/>
                <a:gd name="T62" fmla="*/ 147 w 384"/>
                <a:gd name="T63" fmla="*/ 63 h 308"/>
                <a:gd name="T64" fmla="*/ 147 w 384"/>
                <a:gd name="T65" fmla="*/ 68 h 308"/>
                <a:gd name="T66" fmla="*/ 120 w 384"/>
                <a:gd name="T67" fmla="*/ 89 h 308"/>
                <a:gd name="T68" fmla="*/ 95 w 384"/>
                <a:gd name="T69" fmla="*/ 113 h 308"/>
                <a:gd name="T70" fmla="*/ 56 w 384"/>
                <a:gd name="T71" fmla="*/ 181 h 308"/>
                <a:gd name="T72" fmla="*/ 73 w 384"/>
                <a:gd name="T73" fmla="*/ 181 h 308"/>
                <a:gd name="T74" fmla="*/ 25 w 384"/>
                <a:gd name="T75" fmla="*/ 202 h 308"/>
                <a:gd name="T76" fmla="*/ 14 w 384"/>
                <a:gd name="T77" fmla="*/ 210 h 308"/>
                <a:gd name="T78" fmla="*/ 2 w 384"/>
                <a:gd name="T79" fmla="*/ 220 h 308"/>
                <a:gd name="T80" fmla="*/ 0 w 384"/>
                <a:gd name="T81" fmla="*/ 231 h 3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84" h="308">
                  <a:moveTo>
                    <a:pt x="0" y="231"/>
                  </a:moveTo>
                  <a:lnTo>
                    <a:pt x="2" y="241"/>
                  </a:lnTo>
                  <a:lnTo>
                    <a:pt x="37" y="233"/>
                  </a:lnTo>
                  <a:lnTo>
                    <a:pt x="39" y="241"/>
                  </a:lnTo>
                  <a:lnTo>
                    <a:pt x="2" y="246"/>
                  </a:lnTo>
                  <a:lnTo>
                    <a:pt x="10" y="252"/>
                  </a:lnTo>
                  <a:lnTo>
                    <a:pt x="8" y="270"/>
                  </a:lnTo>
                  <a:lnTo>
                    <a:pt x="32" y="257"/>
                  </a:lnTo>
                  <a:lnTo>
                    <a:pt x="2" y="278"/>
                  </a:lnTo>
                  <a:lnTo>
                    <a:pt x="18" y="278"/>
                  </a:lnTo>
                  <a:lnTo>
                    <a:pt x="10" y="302"/>
                  </a:lnTo>
                  <a:lnTo>
                    <a:pt x="44" y="307"/>
                  </a:lnTo>
                  <a:lnTo>
                    <a:pt x="76" y="288"/>
                  </a:lnTo>
                  <a:lnTo>
                    <a:pt x="81" y="270"/>
                  </a:lnTo>
                  <a:lnTo>
                    <a:pt x="89" y="286"/>
                  </a:lnTo>
                  <a:lnTo>
                    <a:pt x="108" y="267"/>
                  </a:lnTo>
                  <a:lnTo>
                    <a:pt x="105" y="246"/>
                  </a:lnTo>
                  <a:lnTo>
                    <a:pt x="113" y="238"/>
                  </a:lnTo>
                  <a:lnTo>
                    <a:pt x="105" y="228"/>
                  </a:lnTo>
                  <a:lnTo>
                    <a:pt x="105" y="186"/>
                  </a:lnTo>
                  <a:lnTo>
                    <a:pt x="134" y="173"/>
                  </a:lnTo>
                  <a:lnTo>
                    <a:pt x="128" y="160"/>
                  </a:lnTo>
                  <a:lnTo>
                    <a:pt x="142" y="126"/>
                  </a:lnTo>
                  <a:lnTo>
                    <a:pt x="165" y="105"/>
                  </a:lnTo>
                  <a:lnTo>
                    <a:pt x="171" y="84"/>
                  </a:lnTo>
                  <a:lnTo>
                    <a:pt x="189" y="81"/>
                  </a:lnTo>
                  <a:lnTo>
                    <a:pt x="196" y="68"/>
                  </a:lnTo>
                  <a:lnTo>
                    <a:pt x="223" y="71"/>
                  </a:lnTo>
                  <a:lnTo>
                    <a:pt x="223" y="52"/>
                  </a:lnTo>
                  <a:lnTo>
                    <a:pt x="231" y="52"/>
                  </a:lnTo>
                  <a:lnTo>
                    <a:pt x="238" y="44"/>
                  </a:lnTo>
                  <a:lnTo>
                    <a:pt x="257" y="63"/>
                  </a:lnTo>
                  <a:lnTo>
                    <a:pt x="289" y="63"/>
                  </a:lnTo>
                  <a:lnTo>
                    <a:pt x="307" y="52"/>
                  </a:lnTo>
                  <a:lnTo>
                    <a:pt x="309" y="34"/>
                  </a:lnTo>
                  <a:lnTo>
                    <a:pt x="341" y="29"/>
                  </a:lnTo>
                  <a:lnTo>
                    <a:pt x="354" y="37"/>
                  </a:lnTo>
                  <a:lnTo>
                    <a:pt x="354" y="52"/>
                  </a:lnTo>
                  <a:lnTo>
                    <a:pt x="380" y="34"/>
                  </a:lnTo>
                  <a:lnTo>
                    <a:pt x="362" y="37"/>
                  </a:lnTo>
                  <a:lnTo>
                    <a:pt x="365" y="32"/>
                  </a:lnTo>
                  <a:lnTo>
                    <a:pt x="349" y="27"/>
                  </a:lnTo>
                  <a:lnTo>
                    <a:pt x="383" y="16"/>
                  </a:lnTo>
                  <a:lnTo>
                    <a:pt x="354" y="5"/>
                  </a:lnTo>
                  <a:lnTo>
                    <a:pt x="338" y="16"/>
                  </a:lnTo>
                  <a:lnTo>
                    <a:pt x="346" y="3"/>
                  </a:lnTo>
                  <a:lnTo>
                    <a:pt x="331" y="0"/>
                  </a:lnTo>
                  <a:lnTo>
                    <a:pt x="323" y="16"/>
                  </a:lnTo>
                  <a:lnTo>
                    <a:pt x="317" y="21"/>
                  </a:lnTo>
                  <a:lnTo>
                    <a:pt x="317" y="3"/>
                  </a:lnTo>
                  <a:lnTo>
                    <a:pt x="291" y="29"/>
                  </a:lnTo>
                  <a:lnTo>
                    <a:pt x="307" y="5"/>
                  </a:lnTo>
                  <a:lnTo>
                    <a:pt x="296" y="3"/>
                  </a:lnTo>
                  <a:lnTo>
                    <a:pt x="267" y="29"/>
                  </a:lnTo>
                  <a:lnTo>
                    <a:pt x="244" y="24"/>
                  </a:lnTo>
                  <a:lnTo>
                    <a:pt x="249" y="37"/>
                  </a:lnTo>
                  <a:lnTo>
                    <a:pt x="238" y="29"/>
                  </a:lnTo>
                  <a:lnTo>
                    <a:pt x="223" y="47"/>
                  </a:lnTo>
                  <a:lnTo>
                    <a:pt x="226" y="32"/>
                  </a:lnTo>
                  <a:lnTo>
                    <a:pt x="218" y="42"/>
                  </a:lnTo>
                  <a:lnTo>
                    <a:pt x="207" y="37"/>
                  </a:lnTo>
                  <a:lnTo>
                    <a:pt x="213" y="47"/>
                  </a:lnTo>
                  <a:lnTo>
                    <a:pt x="194" y="42"/>
                  </a:lnTo>
                  <a:lnTo>
                    <a:pt x="186" y="63"/>
                  </a:lnTo>
                  <a:lnTo>
                    <a:pt x="168" y="68"/>
                  </a:lnTo>
                  <a:lnTo>
                    <a:pt x="186" y="68"/>
                  </a:lnTo>
                  <a:lnTo>
                    <a:pt x="157" y="79"/>
                  </a:lnTo>
                  <a:lnTo>
                    <a:pt x="152" y="89"/>
                  </a:lnTo>
                  <a:lnTo>
                    <a:pt x="157" y="89"/>
                  </a:lnTo>
                  <a:lnTo>
                    <a:pt x="120" y="113"/>
                  </a:lnTo>
                  <a:lnTo>
                    <a:pt x="110" y="150"/>
                  </a:lnTo>
                  <a:lnTo>
                    <a:pt x="71" y="181"/>
                  </a:lnTo>
                  <a:lnTo>
                    <a:pt x="76" y="189"/>
                  </a:lnTo>
                  <a:lnTo>
                    <a:pt x="92" y="181"/>
                  </a:lnTo>
                  <a:lnTo>
                    <a:pt x="52" y="191"/>
                  </a:lnTo>
                  <a:lnTo>
                    <a:pt x="32" y="202"/>
                  </a:lnTo>
                  <a:lnTo>
                    <a:pt x="37" y="210"/>
                  </a:lnTo>
                  <a:lnTo>
                    <a:pt x="18" y="210"/>
                  </a:lnTo>
                  <a:lnTo>
                    <a:pt x="24" y="220"/>
                  </a:lnTo>
                  <a:lnTo>
                    <a:pt x="2" y="220"/>
                  </a:lnTo>
                  <a:lnTo>
                    <a:pt x="18" y="226"/>
                  </a:lnTo>
                  <a:lnTo>
                    <a:pt x="0" y="23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59" name="Freeform 623"/>
            <p:cNvSpPr>
              <a:spLocks/>
            </p:cNvSpPr>
            <p:nvPr/>
          </p:nvSpPr>
          <p:spPr bwMode="auto">
            <a:xfrm>
              <a:off x="1453" y="2699"/>
              <a:ext cx="73" cy="35"/>
            </a:xfrm>
            <a:custGeom>
              <a:avLst/>
              <a:gdLst>
                <a:gd name="T0" fmla="*/ 0 w 82"/>
                <a:gd name="T1" fmla="*/ 16 h 35"/>
                <a:gd name="T2" fmla="*/ 4 w 82"/>
                <a:gd name="T3" fmla="*/ 0 h 35"/>
                <a:gd name="T4" fmla="*/ 19 w 82"/>
                <a:gd name="T5" fmla="*/ 11 h 35"/>
                <a:gd name="T6" fmla="*/ 41 w 82"/>
                <a:gd name="T7" fmla="*/ 0 h 35"/>
                <a:gd name="T8" fmla="*/ 64 w 82"/>
                <a:gd name="T9" fmla="*/ 13 h 35"/>
                <a:gd name="T10" fmla="*/ 59 w 82"/>
                <a:gd name="T11" fmla="*/ 34 h 35"/>
                <a:gd name="T12" fmla="*/ 59 w 82"/>
                <a:gd name="T13" fmla="*/ 16 h 35"/>
                <a:gd name="T14" fmla="*/ 41 w 82"/>
                <a:gd name="T15" fmla="*/ 8 h 35"/>
                <a:gd name="T16" fmla="*/ 29 w 82"/>
                <a:gd name="T17" fmla="*/ 18 h 35"/>
                <a:gd name="T18" fmla="*/ 33 w 82"/>
                <a:gd name="T19" fmla="*/ 32 h 35"/>
                <a:gd name="T20" fmla="*/ 27 w 82"/>
                <a:gd name="T21" fmla="*/ 34 h 35"/>
                <a:gd name="T22" fmla="*/ 0 w 82"/>
                <a:gd name="T23" fmla="*/ 16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2" h="35">
                  <a:moveTo>
                    <a:pt x="0" y="16"/>
                  </a:moveTo>
                  <a:lnTo>
                    <a:pt x="5" y="0"/>
                  </a:lnTo>
                  <a:lnTo>
                    <a:pt x="24" y="11"/>
                  </a:lnTo>
                  <a:lnTo>
                    <a:pt x="52" y="0"/>
                  </a:lnTo>
                  <a:lnTo>
                    <a:pt x="81" y="13"/>
                  </a:lnTo>
                  <a:lnTo>
                    <a:pt x="74" y="34"/>
                  </a:lnTo>
                  <a:lnTo>
                    <a:pt x="74" y="16"/>
                  </a:lnTo>
                  <a:lnTo>
                    <a:pt x="52" y="8"/>
                  </a:lnTo>
                  <a:lnTo>
                    <a:pt x="37" y="18"/>
                  </a:lnTo>
                  <a:lnTo>
                    <a:pt x="42" y="32"/>
                  </a:lnTo>
                  <a:lnTo>
                    <a:pt x="34" y="34"/>
                  </a:lnTo>
                  <a:lnTo>
                    <a:pt x="0" y="1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60" name="Freeform 624"/>
            <p:cNvSpPr>
              <a:spLocks/>
            </p:cNvSpPr>
            <p:nvPr/>
          </p:nvSpPr>
          <p:spPr bwMode="auto">
            <a:xfrm>
              <a:off x="1719" y="3127"/>
              <a:ext cx="109" cy="126"/>
            </a:xfrm>
            <a:custGeom>
              <a:avLst/>
              <a:gdLst>
                <a:gd name="T0" fmla="*/ 0 w 122"/>
                <a:gd name="T1" fmla="*/ 47 h 126"/>
                <a:gd name="T2" fmla="*/ 9 w 122"/>
                <a:gd name="T3" fmla="*/ 7 h 126"/>
                <a:gd name="T4" fmla="*/ 41 w 122"/>
                <a:gd name="T5" fmla="*/ 0 h 126"/>
                <a:gd name="T6" fmla="*/ 53 w 122"/>
                <a:gd name="T7" fmla="*/ 12 h 126"/>
                <a:gd name="T8" fmla="*/ 55 w 122"/>
                <a:gd name="T9" fmla="*/ 41 h 126"/>
                <a:gd name="T10" fmla="*/ 80 w 122"/>
                <a:gd name="T11" fmla="*/ 47 h 126"/>
                <a:gd name="T12" fmla="*/ 84 w 122"/>
                <a:gd name="T13" fmla="*/ 71 h 126"/>
                <a:gd name="T14" fmla="*/ 96 w 122"/>
                <a:gd name="T15" fmla="*/ 73 h 126"/>
                <a:gd name="T16" fmla="*/ 96 w 122"/>
                <a:gd name="T17" fmla="*/ 96 h 126"/>
                <a:gd name="T18" fmla="*/ 81 w 122"/>
                <a:gd name="T19" fmla="*/ 125 h 126"/>
                <a:gd name="T20" fmla="*/ 48 w 122"/>
                <a:gd name="T21" fmla="*/ 123 h 126"/>
                <a:gd name="T22" fmla="*/ 55 w 122"/>
                <a:gd name="T23" fmla="*/ 91 h 126"/>
                <a:gd name="T24" fmla="*/ 0 w 122"/>
                <a:gd name="T25" fmla="*/ 47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 h="126">
                  <a:moveTo>
                    <a:pt x="0" y="47"/>
                  </a:moveTo>
                  <a:lnTo>
                    <a:pt x="11" y="7"/>
                  </a:lnTo>
                  <a:lnTo>
                    <a:pt x="52" y="0"/>
                  </a:lnTo>
                  <a:lnTo>
                    <a:pt x="66" y="12"/>
                  </a:lnTo>
                  <a:lnTo>
                    <a:pt x="68" y="41"/>
                  </a:lnTo>
                  <a:lnTo>
                    <a:pt x="100" y="47"/>
                  </a:lnTo>
                  <a:lnTo>
                    <a:pt x="105" y="71"/>
                  </a:lnTo>
                  <a:lnTo>
                    <a:pt x="121" y="73"/>
                  </a:lnTo>
                  <a:lnTo>
                    <a:pt x="121" y="96"/>
                  </a:lnTo>
                  <a:lnTo>
                    <a:pt x="102" y="125"/>
                  </a:lnTo>
                  <a:lnTo>
                    <a:pt x="60" y="123"/>
                  </a:lnTo>
                  <a:lnTo>
                    <a:pt x="68" y="91"/>
                  </a:lnTo>
                  <a:lnTo>
                    <a:pt x="0" y="4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61" name="Freeform 625"/>
            <p:cNvSpPr>
              <a:spLocks/>
            </p:cNvSpPr>
            <p:nvPr/>
          </p:nvSpPr>
          <p:spPr bwMode="auto">
            <a:xfrm>
              <a:off x="2677" y="1294"/>
              <a:ext cx="141" cy="114"/>
            </a:xfrm>
            <a:custGeom>
              <a:avLst/>
              <a:gdLst>
                <a:gd name="T0" fmla="*/ 0 w 158"/>
                <a:gd name="T1" fmla="*/ 16 h 114"/>
                <a:gd name="T2" fmla="*/ 2 w 158"/>
                <a:gd name="T3" fmla="*/ 26 h 114"/>
                <a:gd name="T4" fmla="*/ 17 w 158"/>
                <a:gd name="T5" fmla="*/ 29 h 114"/>
                <a:gd name="T6" fmla="*/ 12 w 158"/>
                <a:gd name="T7" fmla="*/ 34 h 114"/>
                <a:gd name="T8" fmla="*/ 21 w 158"/>
                <a:gd name="T9" fmla="*/ 39 h 114"/>
                <a:gd name="T10" fmla="*/ 6 w 158"/>
                <a:gd name="T11" fmla="*/ 37 h 114"/>
                <a:gd name="T12" fmla="*/ 29 w 158"/>
                <a:gd name="T13" fmla="*/ 50 h 114"/>
                <a:gd name="T14" fmla="*/ 21 w 158"/>
                <a:gd name="T15" fmla="*/ 55 h 114"/>
                <a:gd name="T16" fmla="*/ 27 w 158"/>
                <a:gd name="T17" fmla="*/ 63 h 114"/>
                <a:gd name="T18" fmla="*/ 48 w 158"/>
                <a:gd name="T19" fmla="*/ 58 h 114"/>
                <a:gd name="T20" fmla="*/ 46 w 158"/>
                <a:gd name="T21" fmla="*/ 44 h 114"/>
                <a:gd name="T22" fmla="*/ 56 w 158"/>
                <a:gd name="T23" fmla="*/ 42 h 114"/>
                <a:gd name="T24" fmla="*/ 58 w 158"/>
                <a:gd name="T25" fmla="*/ 55 h 114"/>
                <a:gd name="T26" fmla="*/ 70 w 158"/>
                <a:gd name="T27" fmla="*/ 44 h 114"/>
                <a:gd name="T28" fmla="*/ 67 w 158"/>
                <a:gd name="T29" fmla="*/ 55 h 114"/>
                <a:gd name="T30" fmla="*/ 79 w 158"/>
                <a:gd name="T31" fmla="*/ 58 h 114"/>
                <a:gd name="T32" fmla="*/ 33 w 158"/>
                <a:gd name="T33" fmla="*/ 68 h 114"/>
                <a:gd name="T34" fmla="*/ 37 w 158"/>
                <a:gd name="T35" fmla="*/ 76 h 114"/>
                <a:gd name="T36" fmla="*/ 71 w 158"/>
                <a:gd name="T37" fmla="*/ 71 h 114"/>
                <a:gd name="T38" fmla="*/ 50 w 158"/>
                <a:gd name="T39" fmla="*/ 79 h 114"/>
                <a:gd name="T40" fmla="*/ 61 w 158"/>
                <a:gd name="T41" fmla="*/ 84 h 114"/>
                <a:gd name="T42" fmla="*/ 37 w 158"/>
                <a:gd name="T43" fmla="*/ 86 h 114"/>
                <a:gd name="T44" fmla="*/ 76 w 158"/>
                <a:gd name="T45" fmla="*/ 113 h 114"/>
                <a:gd name="T46" fmla="*/ 96 w 158"/>
                <a:gd name="T47" fmla="*/ 55 h 114"/>
                <a:gd name="T48" fmla="*/ 125 w 158"/>
                <a:gd name="T49" fmla="*/ 42 h 114"/>
                <a:gd name="T50" fmla="*/ 94 w 158"/>
                <a:gd name="T51" fmla="*/ 32 h 114"/>
                <a:gd name="T52" fmla="*/ 89 w 158"/>
                <a:gd name="T53" fmla="*/ 18 h 114"/>
                <a:gd name="T54" fmla="*/ 81 w 158"/>
                <a:gd name="T55" fmla="*/ 26 h 114"/>
                <a:gd name="T56" fmla="*/ 85 w 158"/>
                <a:gd name="T57" fmla="*/ 10 h 114"/>
                <a:gd name="T58" fmla="*/ 64 w 158"/>
                <a:gd name="T59" fmla="*/ 0 h 114"/>
                <a:gd name="T60" fmla="*/ 58 w 158"/>
                <a:gd name="T61" fmla="*/ 10 h 114"/>
                <a:gd name="T62" fmla="*/ 67 w 158"/>
                <a:gd name="T63" fmla="*/ 39 h 114"/>
                <a:gd name="T64" fmla="*/ 46 w 158"/>
                <a:gd name="T65" fmla="*/ 8 h 114"/>
                <a:gd name="T66" fmla="*/ 37 w 158"/>
                <a:gd name="T67" fmla="*/ 18 h 114"/>
                <a:gd name="T68" fmla="*/ 40 w 158"/>
                <a:gd name="T69" fmla="*/ 29 h 114"/>
                <a:gd name="T70" fmla="*/ 19 w 158"/>
                <a:gd name="T71" fmla="*/ 18 h 114"/>
                <a:gd name="T72" fmla="*/ 35 w 158"/>
                <a:gd name="T73" fmla="*/ 8 h 114"/>
                <a:gd name="T74" fmla="*/ 0 w 158"/>
                <a:gd name="T75" fmla="*/ 16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8" h="114">
                  <a:moveTo>
                    <a:pt x="0" y="16"/>
                  </a:moveTo>
                  <a:lnTo>
                    <a:pt x="2" y="26"/>
                  </a:lnTo>
                  <a:lnTo>
                    <a:pt x="21" y="29"/>
                  </a:lnTo>
                  <a:lnTo>
                    <a:pt x="16" y="34"/>
                  </a:lnTo>
                  <a:lnTo>
                    <a:pt x="26" y="39"/>
                  </a:lnTo>
                  <a:lnTo>
                    <a:pt x="8" y="37"/>
                  </a:lnTo>
                  <a:lnTo>
                    <a:pt x="36" y="50"/>
                  </a:lnTo>
                  <a:lnTo>
                    <a:pt x="26" y="55"/>
                  </a:lnTo>
                  <a:lnTo>
                    <a:pt x="34" y="63"/>
                  </a:lnTo>
                  <a:lnTo>
                    <a:pt x="60" y="58"/>
                  </a:lnTo>
                  <a:lnTo>
                    <a:pt x="58" y="44"/>
                  </a:lnTo>
                  <a:lnTo>
                    <a:pt x="71" y="42"/>
                  </a:lnTo>
                  <a:lnTo>
                    <a:pt x="73" y="55"/>
                  </a:lnTo>
                  <a:lnTo>
                    <a:pt x="87" y="44"/>
                  </a:lnTo>
                  <a:lnTo>
                    <a:pt x="84" y="55"/>
                  </a:lnTo>
                  <a:lnTo>
                    <a:pt x="100" y="58"/>
                  </a:lnTo>
                  <a:lnTo>
                    <a:pt x="42" y="68"/>
                  </a:lnTo>
                  <a:lnTo>
                    <a:pt x="47" y="76"/>
                  </a:lnTo>
                  <a:lnTo>
                    <a:pt x="89" y="71"/>
                  </a:lnTo>
                  <a:lnTo>
                    <a:pt x="63" y="79"/>
                  </a:lnTo>
                  <a:lnTo>
                    <a:pt x="76" y="84"/>
                  </a:lnTo>
                  <a:lnTo>
                    <a:pt x="47" y="86"/>
                  </a:lnTo>
                  <a:lnTo>
                    <a:pt x="95" y="113"/>
                  </a:lnTo>
                  <a:lnTo>
                    <a:pt x="121" y="55"/>
                  </a:lnTo>
                  <a:lnTo>
                    <a:pt x="157" y="42"/>
                  </a:lnTo>
                  <a:lnTo>
                    <a:pt x="118" y="32"/>
                  </a:lnTo>
                  <a:lnTo>
                    <a:pt x="112" y="18"/>
                  </a:lnTo>
                  <a:lnTo>
                    <a:pt x="102" y="26"/>
                  </a:lnTo>
                  <a:lnTo>
                    <a:pt x="107" y="10"/>
                  </a:lnTo>
                  <a:lnTo>
                    <a:pt x="81" y="0"/>
                  </a:lnTo>
                  <a:lnTo>
                    <a:pt x="73" y="10"/>
                  </a:lnTo>
                  <a:lnTo>
                    <a:pt x="84" y="39"/>
                  </a:lnTo>
                  <a:lnTo>
                    <a:pt x="58" y="8"/>
                  </a:lnTo>
                  <a:lnTo>
                    <a:pt x="47" y="18"/>
                  </a:lnTo>
                  <a:lnTo>
                    <a:pt x="50" y="29"/>
                  </a:lnTo>
                  <a:lnTo>
                    <a:pt x="24" y="18"/>
                  </a:lnTo>
                  <a:lnTo>
                    <a:pt x="44" y="8"/>
                  </a:lnTo>
                  <a:lnTo>
                    <a:pt x="0" y="1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62" name="Freeform 626"/>
            <p:cNvSpPr>
              <a:spLocks/>
            </p:cNvSpPr>
            <p:nvPr/>
          </p:nvSpPr>
          <p:spPr bwMode="auto">
            <a:xfrm>
              <a:off x="2768" y="1281"/>
              <a:ext cx="125" cy="46"/>
            </a:xfrm>
            <a:custGeom>
              <a:avLst/>
              <a:gdLst>
                <a:gd name="T0" fmla="*/ 0 w 140"/>
                <a:gd name="T1" fmla="*/ 10 h 46"/>
                <a:gd name="T2" fmla="*/ 15 w 140"/>
                <a:gd name="T3" fmla="*/ 16 h 46"/>
                <a:gd name="T4" fmla="*/ 6 w 140"/>
                <a:gd name="T5" fmla="*/ 18 h 46"/>
                <a:gd name="T6" fmla="*/ 11 w 140"/>
                <a:gd name="T7" fmla="*/ 23 h 46"/>
                <a:gd name="T8" fmla="*/ 50 w 140"/>
                <a:gd name="T9" fmla="*/ 21 h 46"/>
                <a:gd name="T10" fmla="*/ 26 w 140"/>
                <a:gd name="T11" fmla="*/ 31 h 46"/>
                <a:gd name="T12" fmla="*/ 67 w 140"/>
                <a:gd name="T13" fmla="*/ 45 h 46"/>
                <a:gd name="T14" fmla="*/ 94 w 140"/>
                <a:gd name="T15" fmla="*/ 37 h 46"/>
                <a:gd name="T16" fmla="*/ 111 w 140"/>
                <a:gd name="T17" fmla="*/ 18 h 46"/>
                <a:gd name="T18" fmla="*/ 107 w 140"/>
                <a:gd name="T19" fmla="*/ 10 h 46"/>
                <a:gd name="T20" fmla="*/ 79 w 140"/>
                <a:gd name="T21" fmla="*/ 10 h 46"/>
                <a:gd name="T22" fmla="*/ 84 w 140"/>
                <a:gd name="T23" fmla="*/ 5 h 46"/>
                <a:gd name="T24" fmla="*/ 63 w 140"/>
                <a:gd name="T25" fmla="*/ 13 h 46"/>
                <a:gd name="T26" fmla="*/ 61 w 140"/>
                <a:gd name="T27" fmla="*/ 0 h 46"/>
                <a:gd name="T28" fmla="*/ 56 w 140"/>
                <a:gd name="T29" fmla="*/ 16 h 46"/>
                <a:gd name="T30" fmla="*/ 26 w 140"/>
                <a:gd name="T31" fmla="*/ 0 h 46"/>
                <a:gd name="T32" fmla="*/ 26 w 140"/>
                <a:gd name="T33" fmla="*/ 10 h 46"/>
                <a:gd name="T34" fmla="*/ 17 w 140"/>
                <a:gd name="T35" fmla="*/ 5 h 46"/>
                <a:gd name="T36" fmla="*/ 21 w 140"/>
                <a:gd name="T37" fmla="*/ 16 h 46"/>
                <a:gd name="T38" fmla="*/ 0 w 140"/>
                <a:gd name="T39" fmla="*/ 10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0" h="46">
                  <a:moveTo>
                    <a:pt x="0" y="10"/>
                  </a:moveTo>
                  <a:lnTo>
                    <a:pt x="19" y="16"/>
                  </a:lnTo>
                  <a:lnTo>
                    <a:pt x="8" y="18"/>
                  </a:lnTo>
                  <a:lnTo>
                    <a:pt x="13" y="23"/>
                  </a:lnTo>
                  <a:lnTo>
                    <a:pt x="63" y="21"/>
                  </a:lnTo>
                  <a:lnTo>
                    <a:pt x="32" y="31"/>
                  </a:lnTo>
                  <a:lnTo>
                    <a:pt x="84" y="45"/>
                  </a:lnTo>
                  <a:lnTo>
                    <a:pt x="118" y="37"/>
                  </a:lnTo>
                  <a:lnTo>
                    <a:pt x="139" y="18"/>
                  </a:lnTo>
                  <a:lnTo>
                    <a:pt x="134" y="10"/>
                  </a:lnTo>
                  <a:lnTo>
                    <a:pt x="100" y="10"/>
                  </a:lnTo>
                  <a:lnTo>
                    <a:pt x="105" y="5"/>
                  </a:lnTo>
                  <a:lnTo>
                    <a:pt x="79" y="13"/>
                  </a:lnTo>
                  <a:lnTo>
                    <a:pt x="76" y="0"/>
                  </a:lnTo>
                  <a:lnTo>
                    <a:pt x="71" y="16"/>
                  </a:lnTo>
                  <a:lnTo>
                    <a:pt x="32" y="0"/>
                  </a:lnTo>
                  <a:lnTo>
                    <a:pt x="32" y="10"/>
                  </a:lnTo>
                  <a:lnTo>
                    <a:pt x="21" y="5"/>
                  </a:lnTo>
                  <a:lnTo>
                    <a:pt x="27" y="16"/>
                  </a:lnTo>
                  <a:lnTo>
                    <a:pt x="0" y="1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63" name="Freeform 627"/>
            <p:cNvSpPr>
              <a:spLocks/>
            </p:cNvSpPr>
            <p:nvPr/>
          </p:nvSpPr>
          <p:spPr bwMode="auto">
            <a:xfrm>
              <a:off x="2810" y="1354"/>
              <a:ext cx="52" cy="30"/>
            </a:xfrm>
            <a:custGeom>
              <a:avLst/>
              <a:gdLst>
                <a:gd name="T0" fmla="*/ 0 w 59"/>
                <a:gd name="T1" fmla="*/ 24 h 30"/>
                <a:gd name="T2" fmla="*/ 3 w 59"/>
                <a:gd name="T3" fmla="*/ 11 h 30"/>
                <a:gd name="T4" fmla="*/ 25 w 59"/>
                <a:gd name="T5" fmla="*/ 0 h 30"/>
                <a:gd name="T6" fmla="*/ 26 w 59"/>
                <a:gd name="T7" fmla="*/ 11 h 30"/>
                <a:gd name="T8" fmla="*/ 45 w 59"/>
                <a:gd name="T9" fmla="*/ 16 h 30"/>
                <a:gd name="T10" fmla="*/ 21 w 59"/>
                <a:gd name="T11" fmla="*/ 29 h 30"/>
                <a:gd name="T12" fmla="*/ 25 w 59"/>
                <a:gd name="T13" fmla="*/ 21 h 30"/>
                <a:gd name="T14" fmla="*/ 0 w 59"/>
                <a:gd name="T15" fmla="*/ 24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30">
                  <a:moveTo>
                    <a:pt x="0" y="24"/>
                  </a:moveTo>
                  <a:lnTo>
                    <a:pt x="3" y="11"/>
                  </a:lnTo>
                  <a:lnTo>
                    <a:pt x="32" y="0"/>
                  </a:lnTo>
                  <a:lnTo>
                    <a:pt x="34" y="11"/>
                  </a:lnTo>
                  <a:lnTo>
                    <a:pt x="58" y="16"/>
                  </a:lnTo>
                  <a:lnTo>
                    <a:pt x="27" y="29"/>
                  </a:lnTo>
                  <a:lnTo>
                    <a:pt x="32" y="21"/>
                  </a:lnTo>
                  <a:lnTo>
                    <a:pt x="0"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64" name="Freeform 628"/>
            <p:cNvSpPr>
              <a:spLocks/>
            </p:cNvSpPr>
            <p:nvPr/>
          </p:nvSpPr>
          <p:spPr bwMode="auto">
            <a:xfrm>
              <a:off x="2682" y="1616"/>
              <a:ext cx="171" cy="313"/>
            </a:xfrm>
            <a:custGeom>
              <a:avLst/>
              <a:gdLst>
                <a:gd name="T0" fmla="*/ 0 w 193"/>
                <a:gd name="T1" fmla="*/ 234 h 313"/>
                <a:gd name="T2" fmla="*/ 11 w 193"/>
                <a:gd name="T3" fmla="*/ 270 h 313"/>
                <a:gd name="T4" fmla="*/ 20 w 193"/>
                <a:gd name="T5" fmla="*/ 291 h 313"/>
                <a:gd name="T6" fmla="*/ 20 w 193"/>
                <a:gd name="T7" fmla="*/ 312 h 313"/>
                <a:gd name="T8" fmla="*/ 56 w 193"/>
                <a:gd name="T9" fmla="*/ 299 h 313"/>
                <a:gd name="T10" fmla="*/ 65 w 193"/>
                <a:gd name="T11" fmla="*/ 250 h 313"/>
                <a:gd name="T12" fmla="*/ 58 w 193"/>
                <a:gd name="T13" fmla="*/ 247 h 313"/>
                <a:gd name="T14" fmla="*/ 84 w 193"/>
                <a:gd name="T15" fmla="*/ 228 h 313"/>
                <a:gd name="T16" fmla="*/ 59 w 193"/>
                <a:gd name="T17" fmla="*/ 226 h 313"/>
                <a:gd name="T18" fmla="*/ 79 w 193"/>
                <a:gd name="T19" fmla="*/ 228 h 313"/>
                <a:gd name="T20" fmla="*/ 89 w 193"/>
                <a:gd name="T21" fmla="*/ 218 h 313"/>
                <a:gd name="T22" fmla="*/ 74 w 193"/>
                <a:gd name="T23" fmla="*/ 200 h 313"/>
                <a:gd name="T24" fmla="*/ 58 w 193"/>
                <a:gd name="T25" fmla="*/ 213 h 313"/>
                <a:gd name="T26" fmla="*/ 73 w 193"/>
                <a:gd name="T27" fmla="*/ 205 h 313"/>
                <a:gd name="T28" fmla="*/ 73 w 193"/>
                <a:gd name="T29" fmla="*/ 158 h 313"/>
                <a:gd name="T30" fmla="*/ 121 w 193"/>
                <a:gd name="T31" fmla="*/ 116 h 313"/>
                <a:gd name="T32" fmla="*/ 115 w 193"/>
                <a:gd name="T33" fmla="*/ 105 h 313"/>
                <a:gd name="T34" fmla="*/ 124 w 193"/>
                <a:gd name="T35" fmla="*/ 82 h 313"/>
                <a:gd name="T36" fmla="*/ 151 w 193"/>
                <a:gd name="T37" fmla="*/ 79 h 313"/>
                <a:gd name="T38" fmla="*/ 144 w 193"/>
                <a:gd name="T39" fmla="*/ 29 h 313"/>
                <a:gd name="T40" fmla="*/ 112 w 193"/>
                <a:gd name="T41" fmla="*/ 0 h 313"/>
                <a:gd name="T42" fmla="*/ 105 w 193"/>
                <a:gd name="T43" fmla="*/ 0 h 313"/>
                <a:gd name="T44" fmla="*/ 105 w 193"/>
                <a:gd name="T45" fmla="*/ 19 h 313"/>
                <a:gd name="T46" fmla="*/ 84 w 193"/>
                <a:gd name="T47" fmla="*/ 16 h 313"/>
                <a:gd name="T48" fmla="*/ 79 w 193"/>
                <a:gd name="T49" fmla="*/ 29 h 313"/>
                <a:gd name="T50" fmla="*/ 65 w 193"/>
                <a:gd name="T51" fmla="*/ 32 h 313"/>
                <a:gd name="T52" fmla="*/ 59 w 193"/>
                <a:gd name="T53" fmla="*/ 53 h 313"/>
                <a:gd name="T54" fmla="*/ 42 w 193"/>
                <a:gd name="T55" fmla="*/ 74 h 313"/>
                <a:gd name="T56" fmla="*/ 31 w 193"/>
                <a:gd name="T57" fmla="*/ 108 h 313"/>
                <a:gd name="T58" fmla="*/ 35 w 193"/>
                <a:gd name="T59" fmla="*/ 121 h 313"/>
                <a:gd name="T60" fmla="*/ 12 w 193"/>
                <a:gd name="T61" fmla="*/ 134 h 313"/>
                <a:gd name="T62" fmla="*/ 12 w 193"/>
                <a:gd name="T63" fmla="*/ 176 h 313"/>
                <a:gd name="T64" fmla="*/ 19 w 193"/>
                <a:gd name="T65" fmla="*/ 186 h 313"/>
                <a:gd name="T66" fmla="*/ 12 w 193"/>
                <a:gd name="T67" fmla="*/ 194 h 313"/>
                <a:gd name="T68" fmla="*/ 15 w 193"/>
                <a:gd name="T69" fmla="*/ 215 h 313"/>
                <a:gd name="T70" fmla="*/ 0 w 193"/>
                <a:gd name="T71" fmla="*/ 234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3" h="313">
                  <a:moveTo>
                    <a:pt x="0" y="234"/>
                  </a:moveTo>
                  <a:lnTo>
                    <a:pt x="14" y="270"/>
                  </a:lnTo>
                  <a:lnTo>
                    <a:pt x="26" y="291"/>
                  </a:lnTo>
                  <a:lnTo>
                    <a:pt x="26" y="312"/>
                  </a:lnTo>
                  <a:lnTo>
                    <a:pt x="71" y="299"/>
                  </a:lnTo>
                  <a:lnTo>
                    <a:pt x="82" y="250"/>
                  </a:lnTo>
                  <a:lnTo>
                    <a:pt x="73" y="247"/>
                  </a:lnTo>
                  <a:lnTo>
                    <a:pt x="107" y="228"/>
                  </a:lnTo>
                  <a:lnTo>
                    <a:pt x="76" y="226"/>
                  </a:lnTo>
                  <a:lnTo>
                    <a:pt x="100" y="228"/>
                  </a:lnTo>
                  <a:lnTo>
                    <a:pt x="113" y="218"/>
                  </a:lnTo>
                  <a:lnTo>
                    <a:pt x="95" y="200"/>
                  </a:lnTo>
                  <a:lnTo>
                    <a:pt x="73" y="213"/>
                  </a:lnTo>
                  <a:lnTo>
                    <a:pt x="92" y="205"/>
                  </a:lnTo>
                  <a:lnTo>
                    <a:pt x="92" y="158"/>
                  </a:lnTo>
                  <a:lnTo>
                    <a:pt x="155" y="116"/>
                  </a:lnTo>
                  <a:lnTo>
                    <a:pt x="147" y="105"/>
                  </a:lnTo>
                  <a:lnTo>
                    <a:pt x="158" y="82"/>
                  </a:lnTo>
                  <a:lnTo>
                    <a:pt x="192" y="79"/>
                  </a:lnTo>
                  <a:lnTo>
                    <a:pt x="183" y="29"/>
                  </a:lnTo>
                  <a:lnTo>
                    <a:pt x="142" y="0"/>
                  </a:lnTo>
                  <a:lnTo>
                    <a:pt x="134" y="0"/>
                  </a:lnTo>
                  <a:lnTo>
                    <a:pt x="134" y="19"/>
                  </a:lnTo>
                  <a:lnTo>
                    <a:pt x="107" y="16"/>
                  </a:lnTo>
                  <a:lnTo>
                    <a:pt x="100" y="29"/>
                  </a:lnTo>
                  <a:lnTo>
                    <a:pt x="82" y="32"/>
                  </a:lnTo>
                  <a:lnTo>
                    <a:pt x="76" y="53"/>
                  </a:lnTo>
                  <a:lnTo>
                    <a:pt x="53" y="74"/>
                  </a:lnTo>
                  <a:lnTo>
                    <a:pt x="39" y="108"/>
                  </a:lnTo>
                  <a:lnTo>
                    <a:pt x="45" y="121"/>
                  </a:lnTo>
                  <a:lnTo>
                    <a:pt x="16" y="134"/>
                  </a:lnTo>
                  <a:lnTo>
                    <a:pt x="16" y="176"/>
                  </a:lnTo>
                  <a:lnTo>
                    <a:pt x="24" y="186"/>
                  </a:lnTo>
                  <a:lnTo>
                    <a:pt x="16" y="194"/>
                  </a:lnTo>
                  <a:lnTo>
                    <a:pt x="19" y="215"/>
                  </a:lnTo>
                  <a:lnTo>
                    <a:pt x="0" y="23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65" name="Freeform 629"/>
            <p:cNvSpPr>
              <a:spLocks/>
            </p:cNvSpPr>
            <p:nvPr/>
          </p:nvSpPr>
          <p:spPr bwMode="auto">
            <a:xfrm>
              <a:off x="2614" y="2080"/>
              <a:ext cx="60" cy="35"/>
            </a:xfrm>
            <a:custGeom>
              <a:avLst/>
              <a:gdLst>
                <a:gd name="T0" fmla="*/ 0 w 67"/>
                <a:gd name="T1" fmla="*/ 24 h 35"/>
                <a:gd name="T2" fmla="*/ 13 w 67"/>
                <a:gd name="T3" fmla="*/ 34 h 35"/>
                <a:gd name="T4" fmla="*/ 30 w 67"/>
                <a:gd name="T5" fmla="*/ 24 h 35"/>
                <a:gd name="T6" fmla="*/ 39 w 67"/>
                <a:gd name="T7" fmla="*/ 32 h 35"/>
                <a:gd name="T8" fmla="*/ 53 w 67"/>
                <a:gd name="T9" fmla="*/ 16 h 35"/>
                <a:gd name="T10" fmla="*/ 44 w 67"/>
                <a:gd name="T11" fmla="*/ 14 h 35"/>
                <a:gd name="T12" fmla="*/ 44 w 67"/>
                <a:gd name="T13" fmla="*/ 6 h 35"/>
                <a:gd name="T14" fmla="*/ 42 w 67"/>
                <a:gd name="T15" fmla="*/ 3 h 35"/>
                <a:gd name="T16" fmla="*/ 19 w 67"/>
                <a:gd name="T17" fmla="*/ 0 h 35"/>
                <a:gd name="T18" fmla="*/ 0 w 67"/>
                <a:gd name="T19" fmla="*/ 24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35">
                  <a:moveTo>
                    <a:pt x="0" y="24"/>
                  </a:moveTo>
                  <a:lnTo>
                    <a:pt x="16" y="34"/>
                  </a:lnTo>
                  <a:lnTo>
                    <a:pt x="37" y="24"/>
                  </a:lnTo>
                  <a:lnTo>
                    <a:pt x="48" y="32"/>
                  </a:lnTo>
                  <a:lnTo>
                    <a:pt x="66" y="16"/>
                  </a:lnTo>
                  <a:lnTo>
                    <a:pt x="55" y="14"/>
                  </a:lnTo>
                  <a:lnTo>
                    <a:pt x="55" y="6"/>
                  </a:lnTo>
                  <a:lnTo>
                    <a:pt x="53" y="3"/>
                  </a:lnTo>
                  <a:lnTo>
                    <a:pt x="24" y="0"/>
                  </a:lnTo>
                  <a:lnTo>
                    <a:pt x="0"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66" name="Freeform 630"/>
            <p:cNvSpPr>
              <a:spLocks/>
            </p:cNvSpPr>
            <p:nvPr/>
          </p:nvSpPr>
          <p:spPr bwMode="auto">
            <a:xfrm>
              <a:off x="2433" y="1931"/>
              <a:ext cx="33" cy="27"/>
            </a:xfrm>
            <a:custGeom>
              <a:avLst/>
              <a:gdLst>
                <a:gd name="T0" fmla="*/ 0 w 37"/>
                <a:gd name="T1" fmla="*/ 18 h 27"/>
                <a:gd name="T2" fmla="*/ 4 w 37"/>
                <a:gd name="T3" fmla="*/ 23 h 27"/>
                <a:gd name="T4" fmla="*/ 19 w 37"/>
                <a:gd name="T5" fmla="*/ 18 h 27"/>
                <a:gd name="T6" fmla="*/ 23 w 37"/>
                <a:gd name="T7" fmla="*/ 26 h 27"/>
                <a:gd name="T8" fmla="*/ 29 w 37"/>
                <a:gd name="T9" fmla="*/ 18 h 27"/>
                <a:gd name="T10" fmla="*/ 23 w 37"/>
                <a:gd name="T11" fmla="*/ 3 h 27"/>
                <a:gd name="T12" fmla="*/ 8 w 37"/>
                <a:gd name="T13" fmla="*/ 0 h 27"/>
                <a:gd name="T14" fmla="*/ 5 w 37"/>
                <a:gd name="T15" fmla="*/ 8 h 27"/>
                <a:gd name="T16" fmla="*/ 0 w 37"/>
                <a:gd name="T17" fmla="*/ 18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7">
                  <a:moveTo>
                    <a:pt x="0" y="18"/>
                  </a:moveTo>
                  <a:lnTo>
                    <a:pt x="5" y="23"/>
                  </a:lnTo>
                  <a:lnTo>
                    <a:pt x="23" y="18"/>
                  </a:lnTo>
                  <a:lnTo>
                    <a:pt x="29" y="26"/>
                  </a:lnTo>
                  <a:lnTo>
                    <a:pt x="36" y="18"/>
                  </a:lnTo>
                  <a:lnTo>
                    <a:pt x="29" y="3"/>
                  </a:lnTo>
                  <a:lnTo>
                    <a:pt x="10" y="0"/>
                  </a:lnTo>
                  <a:lnTo>
                    <a:pt x="7" y="8"/>
                  </a:lnTo>
                  <a:lnTo>
                    <a:pt x="0" y="1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67" name="Freeform 631"/>
            <p:cNvSpPr>
              <a:spLocks/>
            </p:cNvSpPr>
            <p:nvPr/>
          </p:nvSpPr>
          <p:spPr bwMode="auto">
            <a:xfrm>
              <a:off x="2449" y="1871"/>
              <a:ext cx="8" cy="11"/>
            </a:xfrm>
            <a:custGeom>
              <a:avLst/>
              <a:gdLst>
                <a:gd name="T0" fmla="*/ 0 w 9"/>
                <a:gd name="T1" fmla="*/ 10 h 11"/>
                <a:gd name="T2" fmla="*/ 0 w 9"/>
                <a:gd name="T3" fmla="*/ 0 h 11"/>
                <a:gd name="T4" fmla="*/ 6 w 9"/>
                <a:gd name="T5" fmla="*/ 0 h 11"/>
                <a:gd name="T6" fmla="*/ 0 w 9"/>
                <a:gd name="T7" fmla="*/ 1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1">
                  <a:moveTo>
                    <a:pt x="0" y="10"/>
                  </a:moveTo>
                  <a:lnTo>
                    <a:pt x="0" y="0"/>
                  </a:lnTo>
                  <a:lnTo>
                    <a:pt x="8" y="0"/>
                  </a:lnTo>
                  <a:lnTo>
                    <a:pt x="0" y="1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68" name="Freeform 632"/>
            <p:cNvSpPr>
              <a:spLocks/>
            </p:cNvSpPr>
            <p:nvPr/>
          </p:nvSpPr>
          <p:spPr bwMode="auto">
            <a:xfrm>
              <a:off x="2452" y="1881"/>
              <a:ext cx="9" cy="9"/>
            </a:xfrm>
            <a:custGeom>
              <a:avLst/>
              <a:gdLst>
                <a:gd name="T0" fmla="*/ 0 w 11"/>
                <a:gd name="T1" fmla="*/ 5 h 9"/>
                <a:gd name="T2" fmla="*/ 3 w 11"/>
                <a:gd name="T3" fmla="*/ 0 h 9"/>
                <a:gd name="T4" fmla="*/ 7 w 11"/>
                <a:gd name="T5" fmla="*/ 8 h 9"/>
                <a:gd name="T6" fmla="*/ 0 w 11"/>
                <a:gd name="T7" fmla="*/ 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0" y="5"/>
                  </a:moveTo>
                  <a:lnTo>
                    <a:pt x="5" y="0"/>
                  </a:lnTo>
                  <a:lnTo>
                    <a:pt x="10" y="8"/>
                  </a:lnTo>
                  <a:lnTo>
                    <a:pt x="0" y="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69" name="Freeform 633"/>
            <p:cNvSpPr>
              <a:spLocks/>
            </p:cNvSpPr>
            <p:nvPr/>
          </p:nvSpPr>
          <p:spPr bwMode="auto">
            <a:xfrm>
              <a:off x="2461" y="1863"/>
              <a:ext cx="101" cy="174"/>
            </a:xfrm>
            <a:custGeom>
              <a:avLst/>
              <a:gdLst>
                <a:gd name="T0" fmla="*/ 0 w 114"/>
                <a:gd name="T1" fmla="*/ 42 h 174"/>
                <a:gd name="T2" fmla="*/ 3 w 114"/>
                <a:gd name="T3" fmla="*/ 15 h 174"/>
                <a:gd name="T4" fmla="*/ 12 w 114"/>
                <a:gd name="T5" fmla="*/ 3 h 174"/>
                <a:gd name="T6" fmla="*/ 33 w 114"/>
                <a:gd name="T7" fmla="*/ 0 h 174"/>
                <a:gd name="T8" fmla="*/ 23 w 114"/>
                <a:gd name="T9" fmla="*/ 21 h 174"/>
                <a:gd name="T10" fmla="*/ 47 w 114"/>
                <a:gd name="T11" fmla="*/ 23 h 174"/>
                <a:gd name="T12" fmla="*/ 31 w 114"/>
                <a:gd name="T13" fmla="*/ 55 h 174"/>
                <a:gd name="T14" fmla="*/ 51 w 114"/>
                <a:gd name="T15" fmla="*/ 63 h 174"/>
                <a:gd name="T16" fmla="*/ 70 w 114"/>
                <a:gd name="T17" fmla="*/ 99 h 174"/>
                <a:gd name="T18" fmla="*/ 66 w 114"/>
                <a:gd name="T19" fmla="*/ 99 h 174"/>
                <a:gd name="T20" fmla="*/ 73 w 114"/>
                <a:gd name="T21" fmla="*/ 110 h 174"/>
                <a:gd name="T22" fmla="*/ 67 w 114"/>
                <a:gd name="T23" fmla="*/ 120 h 174"/>
                <a:gd name="T24" fmla="*/ 89 w 114"/>
                <a:gd name="T25" fmla="*/ 123 h 174"/>
                <a:gd name="T26" fmla="*/ 76 w 114"/>
                <a:gd name="T27" fmla="*/ 144 h 174"/>
                <a:gd name="T28" fmla="*/ 86 w 114"/>
                <a:gd name="T29" fmla="*/ 150 h 174"/>
                <a:gd name="T30" fmla="*/ 4 w 114"/>
                <a:gd name="T31" fmla="*/ 173 h 174"/>
                <a:gd name="T32" fmla="*/ 39 w 114"/>
                <a:gd name="T33" fmla="*/ 141 h 174"/>
                <a:gd name="T34" fmla="*/ 31 w 114"/>
                <a:gd name="T35" fmla="*/ 147 h 174"/>
                <a:gd name="T36" fmla="*/ 8 w 114"/>
                <a:gd name="T37" fmla="*/ 136 h 174"/>
                <a:gd name="T38" fmla="*/ 25 w 114"/>
                <a:gd name="T39" fmla="*/ 126 h 174"/>
                <a:gd name="T40" fmla="*/ 14 w 114"/>
                <a:gd name="T41" fmla="*/ 120 h 174"/>
                <a:gd name="T42" fmla="*/ 35 w 114"/>
                <a:gd name="T43" fmla="*/ 108 h 174"/>
                <a:gd name="T44" fmla="*/ 37 w 114"/>
                <a:gd name="T45" fmla="*/ 91 h 174"/>
                <a:gd name="T46" fmla="*/ 27 w 114"/>
                <a:gd name="T47" fmla="*/ 86 h 174"/>
                <a:gd name="T48" fmla="*/ 33 w 114"/>
                <a:gd name="T49" fmla="*/ 76 h 174"/>
                <a:gd name="T50" fmla="*/ 11 w 114"/>
                <a:gd name="T51" fmla="*/ 81 h 174"/>
                <a:gd name="T52" fmla="*/ 11 w 114"/>
                <a:gd name="T53" fmla="*/ 55 h 174"/>
                <a:gd name="T54" fmla="*/ 3 w 114"/>
                <a:gd name="T55" fmla="*/ 68 h 174"/>
                <a:gd name="T56" fmla="*/ 8 w 114"/>
                <a:gd name="T57" fmla="*/ 44 h 174"/>
                <a:gd name="T58" fmla="*/ 0 w 114"/>
                <a:gd name="T59" fmla="*/ 42 h 1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4" h="174">
                  <a:moveTo>
                    <a:pt x="0" y="42"/>
                  </a:moveTo>
                  <a:lnTo>
                    <a:pt x="3" y="15"/>
                  </a:lnTo>
                  <a:lnTo>
                    <a:pt x="16" y="3"/>
                  </a:lnTo>
                  <a:lnTo>
                    <a:pt x="42" y="0"/>
                  </a:lnTo>
                  <a:lnTo>
                    <a:pt x="29" y="21"/>
                  </a:lnTo>
                  <a:lnTo>
                    <a:pt x="60" y="23"/>
                  </a:lnTo>
                  <a:lnTo>
                    <a:pt x="39" y="55"/>
                  </a:lnTo>
                  <a:lnTo>
                    <a:pt x="66" y="63"/>
                  </a:lnTo>
                  <a:lnTo>
                    <a:pt x="89" y="99"/>
                  </a:lnTo>
                  <a:lnTo>
                    <a:pt x="84" y="99"/>
                  </a:lnTo>
                  <a:lnTo>
                    <a:pt x="92" y="110"/>
                  </a:lnTo>
                  <a:lnTo>
                    <a:pt x="86" y="120"/>
                  </a:lnTo>
                  <a:lnTo>
                    <a:pt x="113" y="123"/>
                  </a:lnTo>
                  <a:lnTo>
                    <a:pt x="97" y="144"/>
                  </a:lnTo>
                  <a:lnTo>
                    <a:pt x="110" y="150"/>
                  </a:lnTo>
                  <a:lnTo>
                    <a:pt x="5" y="173"/>
                  </a:lnTo>
                  <a:lnTo>
                    <a:pt x="50" y="141"/>
                  </a:lnTo>
                  <a:lnTo>
                    <a:pt x="39" y="147"/>
                  </a:lnTo>
                  <a:lnTo>
                    <a:pt x="10" y="136"/>
                  </a:lnTo>
                  <a:lnTo>
                    <a:pt x="32" y="126"/>
                  </a:lnTo>
                  <a:lnTo>
                    <a:pt x="18" y="120"/>
                  </a:lnTo>
                  <a:lnTo>
                    <a:pt x="45" y="108"/>
                  </a:lnTo>
                  <a:lnTo>
                    <a:pt x="47" y="91"/>
                  </a:lnTo>
                  <a:lnTo>
                    <a:pt x="34" y="86"/>
                  </a:lnTo>
                  <a:lnTo>
                    <a:pt x="42" y="76"/>
                  </a:lnTo>
                  <a:lnTo>
                    <a:pt x="13" y="81"/>
                  </a:lnTo>
                  <a:lnTo>
                    <a:pt x="13" y="55"/>
                  </a:lnTo>
                  <a:lnTo>
                    <a:pt x="3" y="68"/>
                  </a:lnTo>
                  <a:lnTo>
                    <a:pt x="10" y="44"/>
                  </a:lnTo>
                  <a:lnTo>
                    <a:pt x="0" y="4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70" name="Freeform 634"/>
            <p:cNvSpPr>
              <a:spLocks/>
            </p:cNvSpPr>
            <p:nvPr/>
          </p:nvSpPr>
          <p:spPr bwMode="auto">
            <a:xfrm>
              <a:off x="909" y="2047"/>
              <a:ext cx="752" cy="415"/>
            </a:xfrm>
            <a:custGeom>
              <a:avLst/>
              <a:gdLst>
                <a:gd name="T0" fmla="*/ 8 w 847"/>
                <a:gd name="T1" fmla="*/ 59 h 415"/>
                <a:gd name="T2" fmla="*/ 11 w 847"/>
                <a:gd name="T3" fmla="*/ 62 h 415"/>
                <a:gd name="T4" fmla="*/ 20 w 847"/>
                <a:gd name="T5" fmla="*/ 206 h 415"/>
                <a:gd name="T6" fmla="*/ 27 w 847"/>
                <a:gd name="T7" fmla="*/ 219 h 415"/>
                <a:gd name="T8" fmla="*/ 72 w 847"/>
                <a:gd name="T9" fmla="*/ 272 h 415"/>
                <a:gd name="T10" fmla="*/ 114 w 847"/>
                <a:gd name="T11" fmla="*/ 295 h 415"/>
                <a:gd name="T12" fmla="*/ 210 w 847"/>
                <a:gd name="T13" fmla="*/ 309 h 415"/>
                <a:gd name="T14" fmla="*/ 269 w 847"/>
                <a:gd name="T15" fmla="*/ 340 h 415"/>
                <a:gd name="T16" fmla="*/ 320 w 847"/>
                <a:gd name="T17" fmla="*/ 405 h 415"/>
                <a:gd name="T18" fmla="*/ 341 w 847"/>
                <a:gd name="T19" fmla="*/ 356 h 415"/>
                <a:gd name="T20" fmla="*/ 380 w 847"/>
                <a:gd name="T21" fmla="*/ 340 h 415"/>
                <a:gd name="T22" fmla="*/ 409 w 847"/>
                <a:gd name="T23" fmla="*/ 338 h 415"/>
                <a:gd name="T24" fmla="*/ 422 w 847"/>
                <a:gd name="T25" fmla="*/ 332 h 415"/>
                <a:gd name="T26" fmla="*/ 425 w 847"/>
                <a:gd name="T27" fmla="*/ 335 h 415"/>
                <a:gd name="T28" fmla="*/ 486 w 847"/>
                <a:gd name="T29" fmla="*/ 351 h 415"/>
                <a:gd name="T30" fmla="*/ 503 w 847"/>
                <a:gd name="T31" fmla="*/ 414 h 415"/>
                <a:gd name="T32" fmla="*/ 515 w 847"/>
                <a:gd name="T33" fmla="*/ 388 h 415"/>
                <a:gd name="T34" fmla="*/ 510 w 847"/>
                <a:gd name="T35" fmla="*/ 298 h 415"/>
                <a:gd name="T36" fmla="*/ 556 w 847"/>
                <a:gd name="T37" fmla="*/ 243 h 415"/>
                <a:gd name="T38" fmla="*/ 558 w 847"/>
                <a:gd name="T39" fmla="*/ 222 h 415"/>
                <a:gd name="T40" fmla="*/ 550 w 847"/>
                <a:gd name="T41" fmla="*/ 196 h 415"/>
                <a:gd name="T42" fmla="*/ 558 w 847"/>
                <a:gd name="T43" fmla="*/ 186 h 415"/>
                <a:gd name="T44" fmla="*/ 568 w 847"/>
                <a:gd name="T45" fmla="*/ 219 h 415"/>
                <a:gd name="T46" fmla="*/ 570 w 847"/>
                <a:gd name="T47" fmla="*/ 180 h 415"/>
                <a:gd name="T48" fmla="*/ 587 w 847"/>
                <a:gd name="T49" fmla="*/ 157 h 415"/>
                <a:gd name="T50" fmla="*/ 624 w 847"/>
                <a:gd name="T51" fmla="*/ 133 h 415"/>
                <a:gd name="T52" fmla="*/ 667 w 847"/>
                <a:gd name="T53" fmla="*/ 91 h 415"/>
                <a:gd name="T54" fmla="*/ 659 w 847"/>
                <a:gd name="T55" fmla="*/ 70 h 415"/>
                <a:gd name="T56" fmla="*/ 640 w 847"/>
                <a:gd name="T57" fmla="*/ 39 h 415"/>
                <a:gd name="T58" fmla="*/ 568 w 847"/>
                <a:gd name="T59" fmla="*/ 94 h 415"/>
                <a:gd name="T60" fmla="*/ 526 w 847"/>
                <a:gd name="T61" fmla="*/ 115 h 415"/>
                <a:gd name="T62" fmla="*/ 495 w 847"/>
                <a:gd name="T63" fmla="*/ 146 h 415"/>
                <a:gd name="T64" fmla="*/ 481 w 847"/>
                <a:gd name="T65" fmla="*/ 138 h 415"/>
                <a:gd name="T66" fmla="*/ 487 w 847"/>
                <a:gd name="T67" fmla="*/ 128 h 415"/>
                <a:gd name="T68" fmla="*/ 483 w 847"/>
                <a:gd name="T69" fmla="*/ 99 h 415"/>
                <a:gd name="T70" fmla="*/ 477 w 847"/>
                <a:gd name="T71" fmla="*/ 78 h 415"/>
                <a:gd name="T72" fmla="*/ 447 w 847"/>
                <a:gd name="T73" fmla="*/ 91 h 415"/>
                <a:gd name="T74" fmla="*/ 430 w 847"/>
                <a:gd name="T75" fmla="*/ 141 h 415"/>
                <a:gd name="T76" fmla="*/ 433 w 847"/>
                <a:gd name="T77" fmla="*/ 78 h 415"/>
                <a:gd name="T78" fmla="*/ 442 w 847"/>
                <a:gd name="T79" fmla="*/ 67 h 415"/>
                <a:gd name="T80" fmla="*/ 464 w 847"/>
                <a:gd name="T81" fmla="*/ 57 h 415"/>
                <a:gd name="T82" fmla="*/ 425 w 847"/>
                <a:gd name="T83" fmla="*/ 36 h 415"/>
                <a:gd name="T84" fmla="*/ 380 w 847"/>
                <a:gd name="T85" fmla="*/ 54 h 415"/>
                <a:gd name="T86" fmla="*/ 348 w 847"/>
                <a:gd name="T87" fmla="*/ 15 h 415"/>
                <a:gd name="T88" fmla="*/ 341 w 847"/>
                <a:gd name="T89" fmla="*/ 10 h 415"/>
                <a:gd name="T90" fmla="*/ 27 w 847"/>
                <a:gd name="T91" fmla="*/ 25 h 415"/>
                <a:gd name="T92" fmla="*/ 22 w 847"/>
                <a:gd name="T93" fmla="*/ 25 h 4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47" h="415">
                  <a:moveTo>
                    <a:pt x="0" y="25"/>
                  </a:moveTo>
                  <a:lnTo>
                    <a:pt x="10" y="59"/>
                  </a:lnTo>
                  <a:lnTo>
                    <a:pt x="20" y="62"/>
                  </a:lnTo>
                  <a:lnTo>
                    <a:pt x="13" y="62"/>
                  </a:lnTo>
                  <a:lnTo>
                    <a:pt x="7" y="167"/>
                  </a:lnTo>
                  <a:lnTo>
                    <a:pt x="25" y="206"/>
                  </a:lnTo>
                  <a:lnTo>
                    <a:pt x="39" y="206"/>
                  </a:lnTo>
                  <a:lnTo>
                    <a:pt x="34" y="219"/>
                  </a:lnTo>
                  <a:lnTo>
                    <a:pt x="62" y="264"/>
                  </a:lnTo>
                  <a:lnTo>
                    <a:pt x="91" y="272"/>
                  </a:lnTo>
                  <a:lnTo>
                    <a:pt x="112" y="298"/>
                  </a:lnTo>
                  <a:lnTo>
                    <a:pt x="144" y="295"/>
                  </a:lnTo>
                  <a:lnTo>
                    <a:pt x="199" y="317"/>
                  </a:lnTo>
                  <a:lnTo>
                    <a:pt x="267" y="309"/>
                  </a:lnTo>
                  <a:lnTo>
                    <a:pt x="309" y="353"/>
                  </a:lnTo>
                  <a:lnTo>
                    <a:pt x="341" y="340"/>
                  </a:lnTo>
                  <a:lnTo>
                    <a:pt x="377" y="395"/>
                  </a:lnTo>
                  <a:lnTo>
                    <a:pt x="406" y="405"/>
                  </a:lnTo>
                  <a:lnTo>
                    <a:pt x="403" y="374"/>
                  </a:lnTo>
                  <a:lnTo>
                    <a:pt x="432" y="356"/>
                  </a:lnTo>
                  <a:lnTo>
                    <a:pt x="437" y="343"/>
                  </a:lnTo>
                  <a:lnTo>
                    <a:pt x="482" y="340"/>
                  </a:lnTo>
                  <a:lnTo>
                    <a:pt x="519" y="353"/>
                  </a:lnTo>
                  <a:lnTo>
                    <a:pt x="519" y="338"/>
                  </a:lnTo>
                  <a:lnTo>
                    <a:pt x="503" y="332"/>
                  </a:lnTo>
                  <a:lnTo>
                    <a:pt x="535" y="332"/>
                  </a:lnTo>
                  <a:lnTo>
                    <a:pt x="537" y="324"/>
                  </a:lnTo>
                  <a:lnTo>
                    <a:pt x="540" y="335"/>
                  </a:lnTo>
                  <a:lnTo>
                    <a:pt x="600" y="338"/>
                  </a:lnTo>
                  <a:lnTo>
                    <a:pt x="616" y="351"/>
                  </a:lnTo>
                  <a:lnTo>
                    <a:pt x="618" y="380"/>
                  </a:lnTo>
                  <a:lnTo>
                    <a:pt x="639" y="414"/>
                  </a:lnTo>
                  <a:lnTo>
                    <a:pt x="650" y="414"/>
                  </a:lnTo>
                  <a:lnTo>
                    <a:pt x="653" y="388"/>
                  </a:lnTo>
                  <a:lnTo>
                    <a:pt x="634" y="324"/>
                  </a:lnTo>
                  <a:lnTo>
                    <a:pt x="647" y="298"/>
                  </a:lnTo>
                  <a:lnTo>
                    <a:pt x="721" y="246"/>
                  </a:lnTo>
                  <a:lnTo>
                    <a:pt x="705" y="243"/>
                  </a:lnTo>
                  <a:lnTo>
                    <a:pt x="721" y="238"/>
                  </a:lnTo>
                  <a:lnTo>
                    <a:pt x="707" y="222"/>
                  </a:lnTo>
                  <a:lnTo>
                    <a:pt x="713" y="209"/>
                  </a:lnTo>
                  <a:lnTo>
                    <a:pt x="697" y="196"/>
                  </a:lnTo>
                  <a:lnTo>
                    <a:pt x="713" y="204"/>
                  </a:lnTo>
                  <a:lnTo>
                    <a:pt x="707" y="186"/>
                  </a:lnTo>
                  <a:lnTo>
                    <a:pt x="718" y="180"/>
                  </a:lnTo>
                  <a:lnTo>
                    <a:pt x="721" y="219"/>
                  </a:lnTo>
                  <a:lnTo>
                    <a:pt x="731" y="196"/>
                  </a:lnTo>
                  <a:lnTo>
                    <a:pt x="723" y="180"/>
                  </a:lnTo>
                  <a:lnTo>
                    <a:pt x="731" y="188"/>
                  </a:lnTo>
                  <a:lnTo>
                    <a:pt x="744" y="157"/>
                  </a:lnTo>
                  <a:lnTo>
                    <a:pt x="805" y="141"/>
                  </a:lnTo>
                  <a:lnTo>
                    <a:pt x="792" y="133"/>
                  </a:lnTo>
                  <a:lnTo>
                    <a:pt x="802" y="107"/>
                  </a:lnTo>
                  <a:lnTo>
                    <a:pt x="846" y="91"/>
                  </a:lnTo>
                  <a:lnTo>
                    <a:pt x="846" y="78"/>
                  </a:lnTo>
                  <a:lnTo>
                    <a:pt x="836" y="70"/>
                  </a:lnTo>
                  <a:lnTo>
                    <a:pt x="836" y="47"/>
                  </a:lnTo>
                  <a:lnTo>
                    <a:pt x="812" y="39"/>
                  </a:lnTo>
                  <a:lnTo>
                    <a:pt x="797" y="76"/>
                  </a:lnTo>
                  <a:lnTo>
                    <a:pt x="721" y="94"/>
                  </a:lnTo>
                  <a:lnTo>
                    <a:pt x="715" y="110"/>
                  </a:lnTo>
                  <a:lnTo>
                    <a:pt x="668" y="115"/>
                  </a:lnTo>
                  <a:lnTo>
                    <a:pt x="673" y="120"/>
                  </a:lnTo>
                  <a:lnTo>
                    <a:pt x="629" y="146"/>
                  </a:lnTo>
                  <a:lnTo>
                    <a:pt x="611" y="143"/>
                  </a:lnTo>
                  <a:lnTo>
                    <a:pt x="611" y="138"/>
                  </a:lnTo>
                  <a:lnTo>
                    <a:pt x="613" y="130"/>
                  </a:lnTo>
                  <a:lnTo>
                    <a:pt x="618" y="128"/>
                  </a:lnTo>
                  <a:lnTo>
                    <a:pt x="621" y="118"/>
                  </a:lnTo>
                  <a:lnTo>
                    <a:pt x="613" y="99"/>
                  </a:lnTo>
                  <a:lnTo>
                    <a:pt x="600" y="107"/>
                  </a:lnTo>
                  <a:lnTo>
                    <a:pt x="605" y="78"/>
                  </a:lnTo>
                  <a:lnTo>
                    <a:pt x="582" y="70"/>
                  </a:lnTo>
                  <a:lnTo>
                    <a:pt x="566" y="91"/>
                  </a:lnTo>
                  <a:lnTo>
                    <a:pt x="558" y="138"/>
                  </a:lnTo>
                  <a:lnTo>
                    <a:pt x="545" y="141"/>
                  </a:lnTo>
                  <a:lnTo>
                    <a:pt x="540" y="115"/>
                  </a:lnTo>
                  <a:lnTo>
                    <a:pt x="550" y="78"/>
                  </a:lnTo>
                  <a:lnTo>
                    <a:pt x="540" y="89"/>
                  </a:lnTo>
                  <a:lnTo>
                    <a:pt x="561" y="67"/>
                  </a:lnTo>
                  <a:lnTo>
                    <a:pt x="597" y="65"/>
                  </a:lnTo>
                  <a:lnTo>
                    <a:pt x="589" y="57"/>
                  </a:lnTo>
                  <a:lnTo>
                    <a:pt x="532" y="52"/>
                  </a:lnTo>
                  <a:lnTo>
                    <a:pt x="540" y="36"/>
                  </a:lnTo>
                  <a:lnTo>
                    <a:pt x="506" y="54"/>
                  </a:lnTo>
                  <a:lnTo>
                    <a:pt x="482" y="54"/>
                  </a:lnTo>
                  <a:lnTo>
                    <a:pt x="511" y="28"/>
                  </a:lnTo>
                  <a:lnTo>
                    <a:pt x="442" y="15"/>
                  </a:lnTo>
                  <a:lnTo>
                    <a:pt x="432" y="0"/>
                  </a:lnTo>
                  <a:lnTo>
                    <a:pt x="432" y="10"/>
                  </a:lnTo>
                  <a:lnTo>
                    <a:pt x="28" y="10"/>
                  </a:lnTo>
                  <a:lnTo>
                    <a:pt x="34" y="25"/>
                  </a:lnTo>
                  <a:lnTo>
                    <a:pt x="25" y="39"/>
                  </a:lnTo>
                  <a:lnTo>
                    <a:pt x="28" y="25"/>
                  </a:lnTo>
                  <a:lnTo>
                    <a:pt x="0" y="2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71" name="Freeform 635"/>
            <p:cNvSpPr>
              <a:spLocks/>
            </p:cNvSpPr>
            <p:nvPr/>
          </p:nvSpPr>
          <p:spPr bwMode="auto">
            <a:xfrm>
              <a:off x="1773" y="3294"/>
              <a:ext cx="71" cy="82"/>
            </a:xfrm>
            <a:custGeom>
              <a:avLst/>
              <a:gdLst>
                <a:gd name="T0" fmla="*/ 0 w 80"/>
                <a:gd name="T1" fmla="*/ 66 h 82"/>
                <a:gd name="T2" fmla="*/ 9 w 80"/>
                <a:gd name="T3" fmla="*/ 3 h 82"/>
                <a:gd name="T4" fmla="*/ 19 w 80"/>
                <a:gd name="T5" fmla="*/ 0 h 82"/>
                <a:gd name="T6" fmla="*/ 53 w 80"/>
                <a:gd name="T7" fmla="*/ 32 h 82"/>
                <a:gd name="T8" fmla="*/ 62 w 80"/>
                <a:gd name="T9" fmla="*/ 45 h 82"/>
                <a:gd name="T10" fmla="*/ 59 w 80"/>
                <a:gd name="T11" fmla="*/ 63 h 82"/>
                <a:gd name="T12" fmla="*/ 44 w 80"/>
                <a:gd name="T13" fmla="*/ 81 h 82"/>
                <a:gd name="T14" fmla="*/ 0 w 80"/>
                <a:gd name="T15" fmla="*/ 66 h 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82">
                  <a:moveTo>
                    <a:pt x="0" y="66"/>
                  </a:moveTo>
                  <a:lnTo>
                    <a:pt x="11" y="3"/>
                  </a:lnTo>
                  <a:lnTo>
                    <a:pt x="24" y="0"/>
                  </a:lnTo>
                  <a:lnTo>
                    <a:pt x="68" y="32"/>
                  </a:lnTo>
                  <a:lnTo>
                    <a:pt x="79" y="45"/>
                  </a:lnTo>
                  <a:lnTo>
                    <a:pt x="74" y="63"/>
                  </a:lnTo>
                  <a:lnTo>
                    <a:pt x="56" y="81"/>
                  </a:lnTo>
                  <a:lnTo>
                    <a:pt x="0" y="6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72" name="Freeform 636"/>
            <p:cNvSpPr>
              <a:spLocks/>
            </p:cNvSpPr>
            <p:nvPr/>
          </p:nvSpPr>
          <p:spPr bwMode="auto">
            <a:xfrm>
              <a:off x="1426" y="2497"/>
              <a:ext cx="140" cy="46"/>
            </a:xfrm>
            <a:custGeom>
              <a:avLst/>
              <a:gdLst>
                <a:gd name="T0" fmla="*/ 0 w 158"/>
                <a:gd name="T1" fmla="*/ 24 h 46"/>
                <a:gd name="T2" fmla="*/ 20 w 158"/>
                <a:gd name="T3" fmla="*/ 14 h 46"/>
                <a:gd name="T4" fmla="*/ 31 w 158"/>
                <a:gd name="T5" fmla="*/ 14 h 46"/>
                <a:gd name="T6" fmla="*/ 31 w 158"/>
                <a:gd name="T7" fmla="*/ 19 h 46"/>
                <a:gd name="T8" fmla="*/ 64 w 158"/>
                <a:gd name="T9" fmla="*/ 26 h 46"/>
                <a:gd name="T10" fmla="*/ 72 w 158"/>
                <a:gd name="T11" fmla="*/ 37 h 46"/>
                <a:gd name="T12" fmla="*/ 86 w 158"/>
                <a:gd name="T13" fmla="*/ 37 h 46"/>
                <a:gd name="T14" fmla="*/ 76 w 158"/>
                <a:gd name="T15" fmla="*/ 45 h 46"/>
                <a:gd name="T16" fmla="*/ 115 w 158"/>
                <a:gd name="T17" fmla="*/ 45 h 46"/>
                <a:gd name="T18" fmla="*/ 123 w 158"/>
                <a:gd name="T19" fmla="*/ 37 h 46"/>
                <a:gd name="T20" fmla="*/ 88 w 158"/>
                <a:gd name="T21" fmla="*/ 26 h 46"/>
                <a:gd name="T22" fmla="*/ 38 w 158"/>
                <a:gd name="T23" fmla="*/ 0 h 46"/>
                <a:gd name="T24" fmla="*/ 24 w 158"/>
                <a:gd name="T25" fmla="*/ 0 h 46"/>
                <a:gd name="T26" fmla="*/ 2 w 158"/>
                <a:gd name="T27" fmla="*/ 14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8" h="46">
                  <a:moveTo>
                    <a:pt x="0" y="24"/>
                  </a:moveTo>
                  <a:lnTo>
                    <a:pt x="26" y="14"/>
                  </a:lnTo>
                  <a:lnTo>
                    <a:pt x="39" y="14"/>
                  </a:lnTo>
                  <a:lnTo>
                    <a:pt x="39" y="19"/>
                  </a:lnTo>
                  <a:lnTo>
                    <a:pt x="81" y="26"/>
                  </a:lnTo>
                  <a:lnTo>
                    <a:pt x="91" y="37"/>
                  </a:lnTo>
                  <a:lnTo>
                    <a:pt x="110" y="37"/>
                  </a:lnTo>
                  <a:lnTo>
                    <a:pt x="97" y="45"/>
                  </a:lnTo>
                  <a:lnTo>
                    <a:pt x="147" y="45"/>
                  </a:lnTo>
                  <a:lnTo>
                    <a:pt x="157" y="37"/>
                  </a:lnTo>
                  <a:lnTo>
                    <a:pt x="112" y="26"/>
                  </a:lnTo>
                  <a:lnTo>
                    <a:pt x="49" y="0"/>
                  </a:lnTo>
                  <a:lnTo>
                    <a:pt x="31" y="0"/>
                  </a:lnTo>
                  <a:lnTo>
                    <a:pt x="2" y="1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73" name="Freeform 637"/>
            <p:cNvSpPr>
              <a:spLocks/>
            </p:cNvSpPr>
            <p:nvPr/>
          </p:nvSpPr>
          <p:spPr bwMode="auto">
            <a:xfrm>
              <a:off x="1486" y="1490"/>
              <a:ext cx="55" cy="25"/>
            </a:xfrm>
            <a:custGeom>
              <a:avLst/>
              <a:gdLst>
                <a:gd name="T0" fmla="*/ 0 w 61"/>
                <a:gd name="T1" fmla="*/ 16 h 25"/>
                <a:gd name="T2" fmla="*/ 11 w 61"/>
                <a:gd name="T3" fmla="*/ 0 h 25"/>
                <a:gd name="T4" fmla="*/ 42 w 61"/>
                <a:gd name="T5" fmla="*/ 3 h 25"/>
                <a:gd name="T6" fmla="*/ 49 w 61"/>
                <a:gd name="T7" fmla="*/ 24 h 25"/>
                <a:gd name="T8" fmla="*/ 0 w 61"/>
                <a:gd name="T9" fmla="*/ 1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25">
                  <a:moveTo>
                    <a:pt x="0" y="16"/>
                  </a:moveTo>
                  <a:lnTo>
                    <a:pt x="13" y="0"/>
                  </a:lnTo>
                  <a:lnTo>
                    <a:pt x="52" y="3"/>
                  </a:lnTo>
                  <a:lnTo>
                    <a:pt x="60" y="24"/>
                  </a:lnTo>
                  <a:lnTo>
                    <a:pt x="0" y="1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74" name="Freeform 638"/>
            <p:cNvSpPr>
              <a:spLocks/>
            </p:cNvSpPr>
            <p:nvPr/>
          </p:nvSpPr>
          <p:spPr bwMode="auto">
            <a:xfrm>
              <a:off x="3328" y="2243"/>
              <a:ext cx="187" cy="153"/>
            </a:xfrm>
            <a:custGeom>
              <a:avLst/>
              <a:gdLst>
                <a:gd name="T0" fmla="*/ 0 w 210"/>
                <a:gd name="T1" fmla="*/ 74 h 153"/>
                <a:gd name="T2" fmla="*/ 4 w 210"/>
                <a:gd name="T3" fmla="*/ 113 h 153"/>
                <a:gd name="T4" fmla="*/ 14 w 210"/>
                <a:gd name="T5" fmla="*/ 126 h 153"/>
                <a:gd name="T6" fmla="*/ 4 w 210"/>
                <a:gd name="T7" fmla="*/ 144 h 153"/>
                <a:gd name="T8" fmla="*/ 25 w 210"/>
                <a:gd name="T9" fmla="*/ 152 h 153"/>
                <a:gd name="T10" fmla="*/ 67 w 210"/>
                <a:gd name="T11" fmla="*/ 144 h 153"/>
                <a:gd name="T12" fmla="*/ 72 w 210"/>
                <a:gd name="T13" fmla="*/ 121 h 153"/>
                <a:gd name="T14" fmla="*/ 102 w 210"/>
                <a:gd name="T15" fmla="*/ 110 h 153"/>
                <a:gd name="T16" fmla="*/ 105 w 210"/>
                <a:gd name="T17" fmla="*/ 92 h 153"/>
                <a:gd name="T18" fmla="*/ 116 w 210"/>
                <a:gd name="T19" fmla="*/ 89 h 153"/>
                <a:gd name="T20" fmla="*/ 110 w 210"/>
                <a:gd name="T21" fmla="*/ 76 h 153"/>
                <a:gd name="T22" fmla="*/ 123 w 210"/>
                <a:gd name="T23" fmla="*/ 76 h 153"/>
                <a:gd name="T24" fmla="*/ 131 w 210"/>
                <a:gd name="T25" fmla="*/ 57 h 153"/>
                <a:gd name="T26" fmla="*/ 126 w 210"/>
                <a:gd name="T27" fmla="*/ 40 h 153"/>
                <a:gd name="T28" fmla="*/ 164 w 210"/>
                <a:gd name="T29" fmla="*/ 26 h 153"/>
                <a:gd name="T30" fmla="*/ 166 w 210"/>
                <a:gd name="T31" fmla="*/ 23 h 153"/>
                <a:gd name="T32" fmla="*/ 151 w 210"/>
                <a:gd name="T33" fmla="*/ 18 h 153"/>
                <a:gd name="T34" fmla="*/ 131 w 210"/>
                <a:gd name="T35" fmla="*/ 32 h 153"/>
                <a:gd name="T36" fmla="*/ 123 w 210"/>
                <a:gd name="T37" fmla="*/ 0 h 153"/>
                <a:gd name="T38" fmla="*/ 104 w 210"/>
                <a:gd name="T39" fmla="*/ 23 h 153"/>
                <a:gd name="T40" fmla="*/ 52 w 210"/>
                <a:gd name="T41" fmla="*/ 23 h 153"/>
                <a:gd name="T42" fmla="*/ 27 w 210"/>
                <a:gd name="T43" fmla="*/ 57 h 153"/>
                <a:gd name="T44" fmla="*/ 11 w 210"/>
                <a:gd name="T45" fmla="*/ 47 h 153"/>
                <a:gd name="T46" fmla="*/ 0 w 210"/>
                <a:gd name="T47" fmla="*/ 74 h 1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53">
                  <a:moveTo>
                    <a:pt x="0" y="74"/>
                  </a:moveTo>
                  <a:lnTo>
                    <a:pt x="5" y="113"/>
                  </a:lnTo>
                  <a:lnTo>
                    <a:pt x="18" y="126"/>
                  </a:lnTo>
                  <a:lnTo>
                    <a:pt x="5" y="144"/>
                  </a:lnTo>
                  <a:lnTo>
                    <a:pt x="31" y="152"/>
                  </a:lnTo>
                  <a:lnTo>
                    <a:pt x="84" y="144"/>
                  </a:lnTo>
                  <a:lnTo>
                    <a:pt x="91" y="121"/>
                  </a:lnTo>
                  <a:lnTo>
                    <a:pt x="128" y="110"/>
                  </a:lnTo>
                  <a:lnTo>
                    <a:pt x="133" y="92"/>
                  </a:lnTo>
                  <a:lnTo>
                    <a:pt x="146" y="89"/>
                  </a:lnTo>
                  <a:lnTo>
                    <a:pt x="138" y="76"/>
                  </a:lnTo>
                  <a:lnTo>
                    <a:pt x="155" y="76"/>
                  </a:lnTo>
                  <a:lnTo>
                    <a:pt x="165" y="57"/>
                  </a:lnTo>
                  <a:lnTo>
                    <a:pt x="160" y="40"/>
                  </a:lnTo>
                  <a:lnTo>
                    <a:pt x="207" y="26"/>
                  </a:lnTo>
                  <a:lnTo>
                    <a:pt x="209" y="23"/>
                  </a:lnTo>
                  <a:lnTo>
                    <a:pt x="191" y="18"/>
                  </a:lnTo>
                  <a:lnTo>
                    <a:pt x="165" y="32"/>
                  </a:lnTo>
                  <a:lnTo>
                    <a:pt x="155" y="0"/>
                  </a:lnTo>
                  <a:lnTo>
                    <a:pt x="131" y="23"/>
                  </a:lnTo>
                  <a:lnTo>
                    <a:pt x="65" y="23"/>
                  </a:lnTo>
                  <a:lnTo>
                    <a:pt x="34" y="57"/>
                  </a:lnTo>
                  <a:lnTo>
                    <a:pt x="13" y="47"/>
                  </a:lnTo>
                  <a:lnTo>
                    <a:pt x="0" y="7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75" name="Freeform 639"/>
            <p:cNvSpPr>
              <a:spLocks/>
            </p:cNvSpPr>
            <p:nvPr/>
          </p:nvSpPr>
          <p:spPr bwMode="auto">
            <a:xfrm>
              <a:off x="2789" y="2175"/>
              <a:ext cx="24" cy="50"/>
            </a:xfrm>
            <a:custGeom>
              <a:avLst/>
              <a:gdLst>
                <a:gd name="T0" fmla="*/ 0 w 27"/>
                <a:gd name="T1" fmla="*/ 37 h 50"/>
                <a:gd name="T2" fmla="*/ 0 w 27"/>
                <a:gd name="T3" fmla="*/ 10 h 50"/>
                <a:gd name="T4" fmla="*/ 11 w 27"/>
                <a:gd name="T5" fmla="*/ 0 h 50"/>
                <a:gd name="T6" fmla="*/ 20 w 27"/>
                <a:gd name="T7" fmla="*/ 29 h 50"/>
                <a:gd name="T8" fmla="*/ 12 w 27"/>
                <a:gd name="T9" fmla="*/ 49 h 50"/>
                <a:gd name="T10" fmla="*/ 0 w 27"/>
                <a:gd name="T11" fmla="*/ 37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50">
                  <a:moveTo>
                    <a:pt x="0" y="37"/>
                  </a:moveTo>
                  <a:lnTo>
                    <a:pt x="0" y="10"/>
                  </a:lnTo>
                  <a:lnTo>
                    <a:pt x="13" y="0"/>
                  </a:lnTo>
                  <a:lnTo>
                    <a:pt x="26" y="29"/>
                  </a:lnTo>
                  <a:lnTo>
                    <a:pt x="16" y="49"/>
                  </a:lnTo>
                  <a:lnTo>
                    <a:pt x="0" y="3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76" name="Freeform 640"/>
            <p:cNvSpPr>
              <a:spLocks/>
            </p:cNvSpPr>
            <p:nvPr/>
          </p:nvSpPr>
          <p:spPr bwMode="auto">
            <a:xfrm>
              <a:off x="2426" y="2272"/>
              <a:ext cx="267" cy="287"/>
            </a:xfrm>
            <a:custGeom>
              <a:avLst/>
              <a:gdLst>
                <a:gd name="T0" fmla="*/ 0 w 300"/>
                <a:gd name="T1" fmla="*/ 149 h 287"/>
                <a:gd name="T2" fmla="*/ 0 w 300"/>
                <a:gd name="T3" fmla="*/ 157 h 287"/>
                <a:gd name="T4" fmla="*/ 41 w 300"/>
                <a:gd name="T5" fmla="*/ 194 h 287"/>
                <a:gd name="T6" fmla="*/ 137 w 300"/>
                <a:gd name="T7" fmla="*/ 273 h 287"/>
                <a:gd name="T8" fmla="*/ 137 w 300"/>
                <a:gd name="T9" fmla="*/ 286 h 287"/>
                <a:gd name="T10" fmla="*/ 150 w 300"/>
                <a:gd name="T11" fmla="*/ 281 h 287"/>
                <a:gd name="T12" fmla="*/ 164 w 300"/>
                <a:gd name="T13" fmla="*/ 278 h 287"/>
                <a:gd name="T14" fmla="*/ 237 w 300"/>
                <a:gd name="T15" fmla="*/ 217 h 287"/>
                <a:gd name="T16" fmla="*/ 207 w 300"/>
                <a:gd name="T17" fmla="*/ 175 h 287"/>
                <a:gd name="T18" fmla="*/ 210 w 300"/>
                <a:gd name="T19" fmla="*/ 110 h 287"/>
                <a:gd name="T20" fmla="*/ 206 w 300"/>
                <a:gd name="T21" fmla="*/ 79 h 287"/>
                <a:gd name="T22" fmla="*/ 184 w 300"/>
                <a:gd name="T23" fmla="*/ 47 h 287"/>
                <a:gd name="T24" fmla="*/ 195 w 300"/>
                <a:gd name="T25" fmla="*/ 39 h 287"/>
                <a:gd name="T26" fmla="*/ 201 w 300"/>
                <a:gd name="T27" fmla="*/ 0 h 287"/>
                <a:gd name="T28" fmla="*/ 118 w 300"/>
                <a:gd name="T29" fmla="*/ 5 h 287"/>
                <a:gd name="T30" fmla="*/ 75 w 300"/>
                <a:gd name="T31" fmla="*/ 31 h 287"/>
                <a:gd name="T32" fmla="*/ 87 w 300"/>
                <a:gd name="T33" fmla="*/ 79 h 287"/>
                <a:gd name="T34" fmla="*/ 67 w 300"/>
                <a:gd name="T35" fmla="*/ 79 h 287"/>
                <a:gd name="T36" fmla="*/ 56 w 300"/>
                <a:gd name="T37" fmla="*/ 84 h 287"/>
                <a:gd name="T38" fmla="*/ 58 w 300"/>
                <a:gd name="T39" fmla="*/ 99 h 287"/>
                <a:gd name="T40" fmla="*/ 4 w 300"/>
                <a:gd name="T41" fmla="*/ 126 h 287"/>
                <a:gd name="T42" fmla="*/ 0 w 300"/>
                <a:gd name="T43" fmla="*/ 149 h 2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0" h="287">
                  <a:moveTo>
                    <a:pt x="0" y="149"/>
                  </a:moveTo>
                  <a:lnTo>
                    <a:pt x="0" y="157"/>
                  </a:lnTo>
                  <a:lnTo>
                    <a:pt x="52" y="194"/>
                  </a:lnTo>
                  <a:lnTo>
                    <a:pt x="173" y="273"/>
                  </a:lnTo>
                  <a:lnTo>
                    <a:pt x="173" y="286"/>
                  </a:lnTo>
                  <a:lnTo>
                    <a:pt x="189" y="281"/>
                  </a:lnTo>
                  <a:lnTo>
                    <a:pt x="207" y="278"/>
                  </a:lnTo>
                  <a:lnTo>
                    <a:pt x="299" y="217"/>
                  </a:lnTo>
                  <a:lnTo>
                    <a:pt x="262" y="175"/>
                  </a:lnTo>
                  <a:lnTo>
                    <a:pt x="265" y="110"/>
                  </a:lnTo>
                  <a:lnTo>
                    <a:pt x="260" y="79"/>
                  </a:lnTo>
                  <a:lnTo>
                    <a:pt x="233" y="47"/>
                  </a:lnTo>
                  <a:lnTo>
                    <a:pt x="246" y="39"/>
                  </a:lnTo>
                  <a:lnTo>
                    <a:pt x="254" y="0"/>
                  </a:lnTo>
                  <a:lnTo>
                    <a:pt x="149" y="5"/>
                  </a:lnTo>
                  <a:lnTo>
                    <a:pt x="94" y="31"/>
                  </a:lnTo>
                  <a:lnTo>
                    <a:pt x="110" y="79"/>
                  </a:lnTo>
                  <a:lnTo>
                    <a:pt x="84" y="79"/>
                  </a:lnTo>
                  <a:lnTo>
                    <a:pt x="71" y="84"/>
                  </a:lnTo>
                  <a:lnTo>
                    <a:pt x="73" y="99"/>
                  </a:lnTo>
                  <a:lnTo>
                    <a:pt x="5" y="126"/>
                  </a:lnTo>
                  <a:lnTo>
                    <a:pt x="0" y="14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77" name="Freeform 641"/>
            <p:cNvSpPr>
              <a:spLocks/>
            </p:cNvSpPr>
            <p:nvPr/>
          </p:nvSpPr>
          <p:spPr bwMode="auto">
            <a:xfrm>
              <a:off x="3685" y="2440"/>
              <a:ext cx="64" cy="90"/>
            </a:xfrm>
            <a:custGeom>
              <a:avLst/>
              <a:gdLst>
                <a:gd name="T0" fmla="*/ 0 w 72"/>
                <a:gd name="T1" fmla="*/ 29 h 90"/>
                <a:gd name="T2" fmla="*/ 8 w 72"/>
                <a:gd name="T3" fmla="*/ 34 h 90"/>
                <a:gd name="T4" fmla="*/ 12 w 72"/>
                <a:gd name="T5" fmla="*/ 76 h 90"/>
                <a:gd name="T6" fmla="*/ 28 w 72"/>
                <a:gd name="T7" fmla="*/ 73 h 90"/>
                <a:gd name="T8" fmla="*/ 35 w 72"/>
                <a:gd name="T9" fmla="*/ 57 h 90"/>
                <a:gd name="T10" fmla="*/ 44 w 72"/>
                <a:gd name="T11" fmla="*/ 60 h 90"/>
                <a:gd name="T12" fmla="*/ 53 w 72"/>
                <a:gd name="T13" fmla="*/ 89 h 90"/>
                <a:gd name="T14" fmla="*/ 56 w 72"/>
                <a:gd name="T15" fmla="*/ 73 h 90"/>
                <a:gd name="T16" fmla="*/ 52 w 72"/>
                <a:gd name="T17" fmla="*/ 42 h 90"/>
                <a:gd name="T18" fmla="*/ 44 w 72"/>
                <a:gd name="T19" fmla="*/ 54 h 90"/>
                <a:gd name="T20" fmla="*/ 37 w 72"/>
                <a:gd name="T21" fmla="*/ 42 h 90"/>
                <a:gd name="T22" fmla="*/ 52 w 72"/>
                <a:gd name="T23" fmla="*/ 23 h 90"/>
                <a:gd name="T24" fmla="*/ 27 w 72"/>
                <a:gd name="T25" fmla="*/ 21 h 90"/>
                <a:gd name="T26" fmla="*/ 8 w 72"/>
                <a:gd name="T27" fmla="*/ 0 h 90"/>
                <a:gd name="T28" fmla="*/ 2 w 72"/>
                <a:gd name="T29" fmla="*/ 12 h 90"/>
                <a:gd name="T30" fmla="*/ 8 w 72"/>
                <a:gd name="T31" fmla="*/ 21 h 90"/>
                <a:gd name="T32" fmla="*/ 0 w 72"/>
                <a:gd name="T33" fmla="*/ 29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90">
                  <a:moveTo>
                    <a:pt x="0" y="29"/>
                  </a:moveTo>
                  <a:lnTo>
                    <a:pt x="10" y="34"/>
                  </a:lnTo>
                  <a:lnTo>
                    <a:pt x="16" y="76"/>
                  </a:lnTo>
                  <a:lnTo>
                    <a:pt x="36" y="73"/>
                  </a:lnTo>
                  <a:lnTo>
                    <a:pt x="44" y="57"/>
                  </a:lnTo>
                  <a:lnTo>
                    <a:pt x="55" y="60"/>
                  </a:lnTo>
                  <a:lnTo>
                    <a:pt x="68" y="89"/>
                  </a:lnTo>
                  <a:lnTo>
                    <a:pt x="71" y="73"/>
                  </a:lnTo>
                  <a:lnTo>
                    <a:pt x="65" y="42"/>
                  </a:lnTo>
                  <a:lnTo>
                    <a:pt x="55" y="54"/>
                  </a:lnTo>
                  <a:lnTo>
                    <a:pt x="47" y="42"/>
                  </a:lnTo>
                  <a:lnTo>
                    <a:pt x="65" y="23"/>
                  </a:lnTo>
                  <a:lnTo>
                    <a:pt x="34" y="21"/>
                  </a:lnTo>
                  <a:lnTo>
                    <a:pt x="10" y="0"/>
                  </a:lnTo>
                  <a:lnTo>
                    <a:pt x="2" y="12"/>
                  </a:lnTo>
                  <a:lnTo>
                    <a:pt x="10" y="21"/>
                  </a:lnTo>
                  <a:lnTo>
                    <a:pt x="0" y="2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78" name="Freeform 642"/>
            <p:cNvSpPr>
              <a:spLocks/>
            </p:cNvSpPr>
            <p:nvPr/>
          </p:nvSpPr>
          <p:spPr bwMode="auto">
            <a:xfrm>
              <a:off x="3699" y="2413"/>
              <a:ext cx="42" cy="25"/>
            </a:xfrm>
            <a:custGeom>
              <a:avLst/>
              <a:gdLst>
                <a:gd name="T0" fmla="*/ 0 w 48"/>
                <a:gd name="T1" fmla="*/ 16 h 25"/>
                <a:gd name="T2" fmla="*/ 6 w 48"/>
                <a:gd name="T3" fmla="*/ 24 h 25"/>
                <a:gd name="T4" fmla="*/ 36 w 48"/>
                <a:gd name="T5" fmla="*/ 22 h 25"/>
                <a:gd name="T6" fmla="*/ 34 w 48"/>
                <a:gd name="T7" fmla="*/ 8 h 25"/>
                <a:gd name="T8" fmla="*/ 11 w 48"/>
                <a:gd name="T9" fmla="*/ 0 h 25"/>
                <a:gd name="T10" fmla="*/ 0 w 48"/>
                <a:gd name="T11" fmla="*/ 16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5">
                  <a:moveTo>
                    <a:pt x="0" y="16"/>
                  </a:moveTo>
                  <a:lnTo>
                    <a:pt x="8" y="24"/>
                  </a:lnTo>
                  <a:lnTo>
                    <a:pt x="47" y="22"/>
                  </a:lnTo>
                  <a:lnTo>
                    <a:pt x="44" y="8"/>
                  </a:lnTo>
                  <a:lnTo>
                    <a:pt x="15" y="0"/>
                  </a:lnTo>
                  <a:lnTo>
                    <a:pt x="0" y="1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79" name="Freeform 643"/>
            <p:cNvSpPr>
              <a:spLocks/>
            </p:cNvSpPr>
            <p:nvPr/>
          </p:nvSpPr>
          <p:spPr bwMode="auto">
            <a:xfrm>
              <a:off x="1573" y="2765"/>
              <a:ext cx="509" cy="593"/>
            </a:xfrm>
            <a:custGeom>
              <a:avLst/>
              <a:gdLst>
                <a:gd name="T0" fmla="*/ 11 w 573"/>
                <a:gd name="T1" fmla="*/ 212 h 593"/>
                <a:gd name="T2" fmla="*/ 39 w 573"/>
                <a:gd name="T3" fmla="*/ 212 h 593"/>
                <a:gd name="T4" fmla="*/ 47 w 573"/>
                <a:gd name="T5" fmla="*/ 236 h 593"/>
                <a:gd name="T6" fmla="*/ 97 w 573"/>
                <a:gd name="T7" fmla="*/ 217 h 593"/>
                <a:gd name="T8" fmla="*/ 151 w 573"/>
                <a:gd name="T9" fmla="*/ 278 h 593"/>
                <a:gd name="T10" fmla="*/ 178 w 573"/>
                <a:gd name="T11" fmla="*/ 320 h 593"/>
                <a:gd name="T12" fmla="*/ 182 w 573"/>
                <a:gd name="T13" fmla="*/ 374 h 593"/>
                <a:gd name="T14" fmla="*/ 209 w 573"/>
                <a:gd name="T15" fmla="*/ 409 h 593"/>
                <a:gd name="T16" fmla="*/ 226 w 573"/>
                <a:gd name="T17" fmla="*/ 435 h 593"/>
                <a:gd name="T18" fmla="*/ 231 w 573"/>
                <a:gd name="T19" fmla="*/ 458 h 593"/>
                <a:gd name="T20" fmla="*/ 187 w 573"/>
                <a:gd name="T21" fmla="*/ 532 h 593"/>
                <a:gd name="T22" fmla="*/ 231 w 573"/>
                <a:gd name="T23" fmla="*/ 561 h 593"/>
                <a:gd name="T24" fmla="*/ 236 w 573"/>
                <a:gd name="T25" fmla="*/ 592 h 593"/>
                <a:gd name="T26" fmla="*/ 296 w 573"/>
                <a:gd name="T27" fmla="*/ 456 h 593"/>
                <a:gd name="T28" fmla="*/ 366 w 573"/>
                <a:gd name="T29" fmla="*/ 416 h 593"/>
                <a:gd name="T30" fmla="*/ 399 w 573"/>
                <a:gd name="T31" fmla="*/ 335 h 593"/>
                <a:gd name="T32" fmla="*/ 447 w 573"/>
                <a:gd name="T33" fmla="*/ 207 h 593"/>
                <a:gd name="T34" fmla="*/ 444 w 573"/>
                <a:gd name="T35" fmla="*/ 154 h 593"/>
                <a:gd name="T36" fmla="*/ 398 w 573"/>
                <a:gd name="T37" fmla="*/ 120 h 593"/>
                <a:gd name="T38" fmla="*/ 336 w 573"/>
                <a:gd name="T39" fmla="*/ 97 h 593"/>
                <a:gd name="T40" fmla="*/ 300 w 573"/>
                <a:gd name="T41" fmla="*/ 86 h 593"/>
                <a:gd name="T42" fmla="*/ 286 w 573"/>
                <a:gd name="T43" fmla="*/ 102 h 593"/>
                <a:gd name="T44" fmla="*/ 269 w 573"/>
                <a:gd name="T45" fmla="*/ 99 h 593"/>
                <a:gd name="T46" fmla="*/ 278 w 573"/>
                <a:gd name="T47" fmla="*/ 52 h 593"/>
                <a:gd name="T48" fmla="*/ 243 w 573"/>
                <a:gd name="T49" fmla="*/ 44 h 593"/>
                <a:gd name="T50" fmla="*/ 203 w 573"/>
                <a:gd name="T51" fmla="*/ 47 h 593"/>
                <a:gd name="T52" fmla="*/ 163 w 573"/>
                <a:gd name="T53" fmla="*/ 39 h 593"/>
                <a:gd name="T54" fmla="*/ 153 w 573"/>
                <a:gd name="T55" fmla="*/ 0 h 593"/>
                <a:gd name="T56" fmla="*/ 106 w 573"/>
                <a:gd name="T57" fmla="*/ 13 h 593"/>
                <a:gd name="T58" fmla="*/ 120 w 573"/>
                <a:gd name="T59" fmla="*/ 44 h 593"/>
                <a:gd name="T60" fmla="*/ 81 w 573"/>
                <a:gd name="T61" fmla="*/ 55 h 593"/>
                <a:gd name="T62" fmla="*/ 46 w 573"/>
                <a:gd name="T63" fmla="*/ 50 h 593"/>
                <a:gd name="T64" fmla="*/ 44 w 573"/>
                <a:gd name="T65" fmla="*/ 68 h 593"/>
                <a:gd name="T66" fmla="*/ 46 w 573"/>
                <a:gd name="T67" fmla="*/ 136 h 593"/>
                <a:gd name="T68" fmla="*/ 0 w 573"/>
                <a:gd name="T69" fmla="*/ 186 h 5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3" h="593">
                  <a:moveTo>
                    <a:pt x="0" y="186"/>
                  </a:moveTo>
                  <a:lnTo>
                    <a:pt x="13" y="212"/>
                  </a:lnTo>
                  <a:lnTo>
                    <a:pt x="31" y="222"/>
                  </a:lnTo>
                  <a:lnTo>
                    <a:pt x="50" y="212"/>
                  </a:lnTo>
                  <a:lnTo>
                    <a:pt x="50" y="236"/>
                  </a:lnTo>
                  <a:lnTo>
                    <a:pt x="60" y="236"/>
                  </a:lnTo>
                  <a:lnTo>
                    <a:pt x="79" y="238"/>
                  </a:lnTo>
                  <a:lnTo>
                    <a:pt x="123" y="217"/>
                  </a:lnTo>
                  <a:lnTo>
                    <a:pt x="129" y="251"/>
                  </a:lnTo>
                  <a:lnTo>
                    <a:pt x="191" y="278"/>
                  </a:lnTo>
                  <a:lnTo>
                    <a:pt x="202" y="317"/>
                  </a:lnTo>
                  <a:lnTo>
                    <a:pt x="225" y="320"/>
                  </a:lnTo>
                  <a:lnTo>
                    <a:pt x="236" y="343"/>
                  </a:lnTo>
                  <a:lnTo>
                    <a:pt x="231" y="374"/>
                  </a:lnTo>
                  <a:lnTo>
                    <a:pt x="233" y="403"/>
                  </a:lnTo>
                  <a:lnTo>
                    <a:pt x="265" y="409"/>
                  </a:lnTo>
                  <a:lnTo>
                    <a:pt x="270" y="433"/>
                  </a:lnTo>
                  <a:lnTo>
                    <a:pt x="286" y="435"/>
                  </a:lnTo>
                  <a:lnTo>
                    <a:pt x="286" y="458"/>
                  </a:lnTo>
                  <a:lnTo>
                    <a:pt x="293" y="458"/>
                  </a:lnTo>
                  <a:lnTo>
                    <a:pt x="296" y="482"/>
                  </a:lnTo>
                  <a:lnTo>
                    <a:pt x="236" y="532"/>
                  </a:lnTo>
                  <a:lnTo>
                    <a:pt x="249" y="529"/>
                  </a:lnTo>
                  <a:lnTo>
                    <a:pt x="293" y="561"/>
                  </a:lnTo>
                  <a:lnTo>
                    <a:pt x="304" y="574"/>
                  </a:lnTo>
                  <a:lnTo>
                    <a:pt x="299" y="592"/>
                  </a:lnTo>
                  <a:lnTo>
                    <a:pt x="369" y="500"/>
                  </a:lnTo>
                  <a:lnTo>
                    <a:pt x="375" y="456"/>
                  </a:lnTo>
                  <a:lnTo>
                    <a:pt x="430" y="416"/>
                  </a:lnTo>
                  <a:lnTo>
                    <a:pt x="464" y="416"/>
                  </a:lnTo>
                  <a:lnTo>
                    <a:pt x="480" y="403"/>
                  </a:lnTo>
                  <a:lnTo>
                    <a:pt x="506" y="335"/>
                  </a:lnTo>
                  <a:lnTo>
                    <a:pt x="514" y="270"/>
                  </a:lnTo>
                  <a:lnTo>
                    <a:pt x="566" y="207"/>
                  </a:lnTo>
                  <a:lnTo>
                    <a:pt x="572" y="178"/>
                  </a:lnTo>
                  <a:lnTo>
                    <a:pt x="563" y="154"/>
                  </a:lnTo>
                  <a:lnTo>
                    <a:pt x="540" y="146"/>
                  </a:lnTo>
                  <a:lnTo>
                    <a:pt x="504" y="120"/>
                  </a:lnTo>
                  <a:lnTo>
                    <a:pt x="435" y="115"/>
                  </a:lnTo>
                  <a:lnTo>
                    <a:pt x="425" y="97"/>
                  </a:lnTo>
                  <a:lnTo>
                    <a:pt x="396" y="86"/>
                  </a:lnTo>
                  <a:lnTo>
                    <a:pt x="380" y="86"/>
                  </a:lnTo>
                  <a:lnTo>
                    <a:pt x="362" y="110"/>
                  </a:lnTo>
                  <a:lnTo>
                    <a:pt x="362" y="102"/>
                  </a:lnTo>
                  <a:lnTo>
                    <a:pt x="330" y="104"/>
                  </a:lnTo>
                  <a:lnTo>
                    <a:pt x="341" y="99"/>
                  </a:lnTo>
                  <a:lnTo>
                    <a:pt x="330" y="84"/>
                  </a:lnTo>
                  <a:lnTo>
                    <a:pt x="352" y="52"/>
                  </a:lnTo>
                  <a:lnTo>
                    <a:pt x="328" y="16"/>
                  </a:lnTo>
                  <a:lnTo>
                    <a:pt x="307" y="44"/>
                  </a:lnTo>
                  <a:lnTo>
                    <a:pt x="286" y="42"/>
                  </a:lnTo>
                  <a:lnTo>
                    <a:pt x="257" y="47"/>
                  </a:lnTo>
                  <a:lnTo>
                    <a:pt x="215" y="52"/>
                  </a:lnTo>
                  <a:lnTo>
                    <a:pt x="207" y="39"/>
                  </a:lnTo>
                  <a:lnTo>
                    <a:pt x="210" y="10"/>
                  </a:lnTo>
                  <a:lnTo>
                    <a:pt x="194" y="0"/>
                  </a:lnTo>
                  <a:lnTo>
                    <a:pt x="157" y="18"/>
                  </a:lnTo>
                  <a:lnTo>
                    <a:pt x="134" y="13"/>
                  </a:lnTo>
                  <a:lnTo>
                    <a:pt x="141" y="42"/>
                  </a:lnTo>
                  <a:lnTo>
                    <a:pt x="152" y="44"/>
                  </a:lnTo>
                  <a:lnTo>
                    <a:pt x="118" y="63"/>
                  </a:lnTo>
                  <a:lnTo>
                    <a:pt x="102" y="55"/>
                  </a:lnTo>
                  <a:lnTo>
                    <a:pt x="94" y="47"/>
                  </a:lnTo>
                  <a:lnTo>
                    <a:pt x="58" y="50"/>
                  </a:lnTo>
                  <a:lnTo>
                    <a:pt x="68" y="65"/>
                  </a:lnTo>
                  <a:lnTo>
                    <a:pt x="55" y="68"/>
                  </a:lnTo>
                  <a:lnTo>
                    <a:pt x="65" y="94"/>
                  </a:lnTo>
                  <a:lnTo>
                    <a:pt x="58" y="136"/>
                  </a:lnTo>
                  <a:lnTo>
                    <a:pt x="21" y="152"/>
                  </a:lnTo>
                  <a:lnTo>
                    <a:pt x="0" y="186"/>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80" name="Freeform 644"/>
            <p:cNvSpPr>
              <a:spLocks/>
            </p:cNvSpPr>
            <p:nvPr/>
          </p:nvSpPr>
          <p:spPr bwMode="auto">
            <a:xfrm>
              <a:off x="3581" y="2697"/>
              <a:ext cx="25" cy="56"/>
            </a:xfrm>
            <a:custGeom>
              <a:avLst/>
              <a:gdLst>
                <a:gd name="T0" fmla="*/ 0 w 28"/>
                <a:gd name="T1" fmla="*/ 0 h 56"/>
                <a:gd name="T2" fmla="*/ 4 w 28"/>
                <a:gd name="T3" fmla="*/ 55 h 56"/>
                <a:gd name="T4" fmla="*/ 21 w 28"/>
                <a:gd name="T5" fmla="*/ 44 h 56"/>
                <a:gd name="T6" fmla="*/ 12 w 28"/>
                <a:gd name="T7" fmla="*/ 10 h 56"/>
                <a:gd name="T8" fmla="*/ 0 w 28"/>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56">
                  <a:moveTo>
                    <a:pt x="0" y="0"/>
                  </a:moveTo>
                  <a:lnTo>
                    <a:pt x="5" y="55"/>
                  </a:lnTo>
                  <a:lnTo>
                    <a:pt x="27" y="44"/>
                  </a:lnTo>
                  <a:lnTo>
                    <a:pt x="14" y="10"/>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81" name="Freeform 645"/>
            <p:cNvSpPr>
              <a:spLocks/>
            </p:cNvSpPr>
            <p:nvPr/>
          </p:nvSpPr>
          <p:spPr bwMode="auto">
            <a:xfrm>
              <a:off x="2694" y="2013"/>
              <a:ext cx="75" cy="50"/>
            </a:xfrm>
            <a:custGeom>
              <a:avLst/>
              <a:gdLst>
                <a:gd name="T0" fmla="*/ 0 w 84"/>
                <a:gd name="T1" fmla="*/ 17 h 50"/>
                <a:gd name="T2" fmla="*/ 20 w 84"/>
                <a:gd name="T3" fmla="*/ 49 h 50"/>
                <a:gd name="T4" fmla="*/ 54 w 84"/>
                <a:gd name="T5" fmla="*/ 47 h 50"/>
                <a:gd name="T6" fmla="*/ 63 w 84"/>
                <a:gd name="T7" fmla="*/ 36 h 50"/>
                <a:gd name="T8" fmla="*/ 66 w 84"/>
                <a:gd name="T9" fmla="*/ 23 h 50"/>
                <a:gd name="T10" fmla="*/ 33 w 84"/>
                <a:gd name="T11" fmla="*/ 7 h 50"/>
                <a:gd name="T12" fmla="*/ 25 w 84"/>
                <a:gd name="T13" fmla="*/ 0 h 50"/>
                <a:gd name="T14" fmla="*/ 0 w 84"/>
                <a:gd name="T15" fmla="*/ 1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50">
                  <a:moveTo>
                    <a:pt x="0" y="17"/>
                  </a:moveTo>
                  <a:lnTo>
                    <a:pt x="25" y="49"/>
                  </a:lnTo>
                  <a:lnTo>
                    <a:pt x="68" y="47"/>
                  </a:lnTo>
                  <a:lnTo>
                    <a:pt x="78" y="36"/>
                  </a:lnTo>
                  <a:lnTo>
                    <a:pt x="83" y="23"/>
                  </a:lnTo>
                  <a:lnTo>
                    <a:pt x="41" y="7"/>
                  </a:lnTo>
                  <a:lnTo>
                    <a:pt x="31" y="0"/>
                  </a:lnTo>
                  <a:lnTo>
                    <a:pt x="0" y="1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82" name="Freeform 646"/>
            <p:cNvSpPr>
              <a:spLocks/>
            </p:cNvSpPr>
            <p:nvPr/>
          </p:nvSpPr>
          <p:spPr bwMode="auto">
            <a:xfrm>
              <a:off x="1482" y="2820"/>
              <a:ext cx="73" cy="92"/>
            </a:xfrm>
            <a:custGeom>
              <a:avLst/>
              <a:gdLst>
                <a:gd name="T0" fmla="*/ 0 w 82"/>
                <a:gd name="T1" fmla="*/ 37 h 92"/>
                <a:gd name="T2" fmla="*/ 0 w 82"/>
                <a:gd name="T3" fmla="*/ 52 h 92"/>
                <a:gd name="T4" fmla="*/ 12 w 82"/>
                <a:gd name="T5" fmla="*/ 60 h 92"/>
                <a:gd name="T6" fmla="*/ 4 w 82"/>
                <a:gd name="T7" fmla="*/ 71 h 92"/>
                <a:gd name="T8" fmla="*/ 4 w 82"/>
                <a:gd name="T9" fmla="*/ 86 h 92"/>
                <a:gd name="T10" fmla="*/ 18 w 82"/>
                <a:gd name="T11" fmla="*/ 91 h 92"/>
                <a:gd name="T12" fmla="*/ 33 w 82"/>
                <a:gd name="T13" fmla="*/ 68 h 92"/>
                <a:gd name="T14" fmla="*/ 61 w 82"/>
                <a:gd name="T15" fmla="*/ 44 h 92"/>
                <a:gd name="T16" fmla="*/ 64 w 82"/>
                <a:gd name="T17" fmla="*/ 23 h 92"/>
                <a:gd name="T18" fmla="*/ 41 w 82"/>
                <a:gd name="T19" fmla="*/ 15 h 92"/>
                <a:gd name="T20" fmla="*/ 22 w 82"/>
                <a:gd name="T21" fmla="*/ 0 h 92"/>
                <a:gd name="T22" fmla="*/ 8 w 82"/>
                <a:gd name="T23" fmla="*/ 8 h 92"/>
                <a:gd name="T24" fmla="*/ 0 w 82"/>
                <a:gd name="T25" fmla="*/ 37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92">
                  <a:moveTo>
                    <a:pt x="0" y="37"/>
                  </a:moveTo>
                  <a:lnTo>
                    <a:pt x="0" y="52"/>
                  </a:lnTo>
                  <a:lnTo>
                    <a:pt x="15" y="60"/>
                  </a:lnTo>
                  <a:lnTo>
                    <a:pt x="5" y="71"/>
                  </a:lnTo>
                  <a:lnTo>
                    <a:pt x="5" y="86"/>
                  </a:lnTo>
                  <a:lnTo>
                    <a:pt x="23" y="91"/>
                  </a:lnTo>
                  <a:lnTo>
                    <a:pt x="42" y="68"/>
                  </a:lnTo>
                  <a:lnTo>
                    <a:pt x="76" y="44"/>
                  </a:lnTo>
                  <a:lnTo>
                    <a:pt x="81" y="23"/>
                  </a:lnTo>
                  <a:lnTo>
                    <a:pt x="52" y="15"/>
                  </a:lnTo>
                  <a:lnTo>
                    <a:pt x="28" y="0"/>
                  </a:lnTo>
                  <a:lnTo>
                    <a:pt x="10" y="8"/>
                  </a:lnTo>
                  <a:lnTo>
                    <a:pt x="0" y="3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83" name="Freeform 647"/>
            <p:cNvSpPr>
              <a:spLocks/>
            </p:cNvSpPr>
            <p:nvPr/>
          </p:nvSpPr>
          <p:spPr bwMode="auto">
            <a:xfrm>
              <a:off x="1827" y="2757"/>
              <a:ext cx="38" cy="53"/>
            </a:xfrm>
            <a:custGeom>
              <a:avLst/>
              <a:gdLst>
                <a:gd name="T0" fmla="*/ 0 w 43"/>
                <a:gd name="T1" fmla="*/ 50 h 53"/>
                <a:gd name="T2" fmla="*/ 4 w 43"/>
                <a:gd name="T3" fmla="*/ 0 h 53"/>
                <a:gd name="T4" fmla="*/ 33 w 43"/>
                <a:gd name="T5" fmla="*/ 24 h 53"/>
                <a:gd name="T6" fmla="*/ 17 w 43"/>
                <a:gd name="T7" fmla="*/ 52 h 53"/>
                <a:gd name="T8" fmla="*/ 0 w 43"/>
                <a:gd name="T9" fmla="*/ 5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53">
                  <a:moveTo>
                    <a:pt x="0" y="50"/>
                  </a:moveTo>
                  <a:lnTo>
                    <a:pt x="5" y="0"/>
                  </a:lnTo>
                  <a:lnTo>
                    <a:pt x="42" y="24"/>
                  </a:lnTo>
                  <a:lnTo>
                    <a:pt x="21" y="52"/>
                  </a:lnTo>
                  <a:lnTo>
                    <a:pt x="0" y="5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84" name="Freeform 648"/>
            <p:cNvSpPr>
              <a:spLocks/>
            </p:cNvSpPr>
            <p:nvPr/>
          </p:nvSpPr>
          <p:spPr bwMode="auto">
            <a:xfrm>
              <a:off x="3085" y="2652"/>
              <a:ext cx="20" cy="27"/>
            </a:xfrm>
            <a:custGeom>
              <a:avLst/>
              <a:gdLst>
                <a:gd name="T0" fmla="*/ 0 w 22"/>
                <a:gd name="T1" fmla="*/ 21 h 27"/>
                <a:gd name="T2" fmla="*/ 11 w 22"/>
                <a:gd name="T3" fmla="*/ 26 h 27"/>
                <a:gd name="T4" fmla="*/ 15 w 22"/>
                <a:gd name="T5" fmla="*/ 18 h 27"/>
                <a:gd name="T6" fmla="*/ 6 w 22"/>
                <a:gd name="T7" fmla="*/ 18 h 27"/>
                <a:gd name="T8" fmla="*/ 17 w 22"/>
                <a:gd name="T9" fmla="*/ 11 h 27"/>
                <a:gd name="T10" fmla="*/ 14 w 22"/>
                <a:gd name="T11" fmla="*/ 0 h 27"/>
                <a:gd name="T12" fmla="*/ 0 w 22"/>
                <a:gd name="T13" fmla="*/ 21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27">
                  <a:moveTo>
                    <a:pt x="0" y="21"/>
                  </a:moveTo>
                  <a:lnTo>
                    <a:pt x="13" y="26"/>
                  </a:lnTo>
                  <a:lnTo>
                    <a:pt x="18" y="18"/>
                  </a:lnTo>
                  <a:lnTo>
                    <a:pt x="8" y="18"/>
                  </a:lnTo>
                  <a:lnTo>
                    <a:pt x="21" y="11"/>
                  </a:lnTo>
                  <a:lnTo>
                    <a:pt x="16" y="0"/>
                  </a:lnTo>
                  <a:lnTo>
                    <a:pt x="0" y="2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85" name="Freeform 649"/>
            <p:cNvSpPr>
              <a:spLocks/>
            </p:cNvSpPr>
            <p:nvPr/>
          </p:nvSpPr>
          <p:spPr bwMode="auto">
            <a:xfrm>
              <a:off x="2804" y="2188"/>
              <a:ext cx="80" cy="93"/>
            </a:xfrm>
            <a:custGeom>
              <a:avLst/>
              <a:gdLst>
                <a:gd name="T0" fmla="*/ 0 w 90"/>
                <a:gd name="T1" fmla="*/ 36 h 93"/>
                <a:gd name="T2" fmla="*/ 8 w 90"/>
                <a:gd name="T3" fmla="*/ 16 h 93"/>
                <a:gd name="T4" fmla="*/ 31 w 90"/>
                <a:gd name="T5" fmla="*/ 5 h 93"/>
                <a:gd name="T6" fmla="*/ 60 w 90"/>
                <a:gd name="T7" fmla="*/ 8 h 93"/>
                <a:gd name="T8" fmla="*/ 70 w 90"/>
                <a:gd name="T9" fmla="*/ 0 h 93"/>
                <a:gd name="T10" fmla="*/ 66 w 90"/>
                <a:gd name="T11" fmla="*/ 18 h 93"/>
                <a:gd name="T12" fmla="*/ 47 w 90"/>
                <a:gd name="T13" fmla="*/ 13 h 93"/>
                <a:gd name="T14" fmla="*/ 36 w 90"/>
                <a:gd name="T15" fmla="*/ 31 h 93"/>
                <a:gd name="T16" fmla="*/ 27 w 90"/>
                <a:gd name="T17" fmla="*/ 24 h 93"/>
                <a:gd name="T18" fmla="*/ 35 w 90"/>
                <a:gd name="T19" fmla="*/ 45 h 93"/>
                <a:gd name="T20" fmla="*/ 27 w 90"/>
                <a:gd name="T21" fmla="*/ 50 h 93"/>
                <a:gd name="T22" fmla="*/ 44 w 90"/>
                <a:gd name="T23" fmla="*/ 63 h 93"/>
                <a:gd name="T24" fmla="*/ 44 w 90"/>
                <a:gd name="T25" fmla="*/ 71 h 93"/>
                <a:gd name="T26" fmla="*/ 28 w 90"/>
                <a:gd name="T27" fmla="*/ 73 h 93"/>
                <a:gd name="T28" fmla="*/ 32 w 90"/>
                <a:gd name="T29" fmla="*/ 92 h 93"/>
                <a:gd name="T30" fmla="*/ 14 w 90"/>
                <a:gd name="T31" fmla="*/ 87 h 93"/>
                <a:gd name="T32" fmla="*/ 8 w 90"/>
                <a:gd name="T33" fmla="*/ 71 h 93"/>
                <a:gd name="T34" fmla="*/ 32 w 90"/>
                <a:gd name="T35" fmla="*/ 63 h 93"/>
                <a:gd name="T36" fmla="*/ 10 w 90"/>
                <a:gd name="T37" fmla="*/ 58 h 93"/>
                <a:gd name="T38" fmla="*/ 0 w 90"/>
                <a:gd name="T39" fmla="*/ 36 h 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0" h="93">
                  <a:moveTo>
                    <a:pt x="0" y="36"/>
                  </a:moveTo>
                  <a:lnTo>
                    <a:pt x="10" y="16"/>
                  </a:lnTo>
                  <a:lnTo>
                    <a:pt x="39" y="5"/>
                  </a:lnTo>
                  <a:lnTo>
                    <a:pt x="76" y="8"/>
                  </a:lnTo>
                  <a:lnTo>
                    <a:pt x="89" y="0"/>
                  </a:lnTo>
                  <a:lnTo>
                    <a:pt x="83" y="18"/>
                  </a:lnTo>
                  <a:lnTo>
                    <a:pt x="60" y="13"/>
                  </a:lnTo>
                  <a:lnTo>
                    <a:pt x="46" y="31"/>
                  </a:lnTo>
                  <a:lnTo>
                    <a:pt x="34" y="24"/>
                  </a:lnTo>
                  <a:lnTo>
                    <a:pt x="44" y="45"/>
                  </a:lnTo>
                  <a:lnTo>
                    <a:pt x="34" y="50"/>
                  </a:lnTo>
                  <a:lnTo>
                    <a:pt x="55" y="63"/>
                  </a:lnTo>
                  <a:lnTo>
                    <a:pt x="55" y="71"/>
                  </a:lnTo>
                  <a:lnTo>
                    <a:pt x="36" y="73"/>
                  </a:lnTo>
                  <a:lnTo>
                    <a:pt x="41" y="92"/>
                  </a:lnTo>
                  <a:lnTo>
                    <a:pt x="18" y="87"/>
                  </a:lnTo>
                  <a:lnTo>
                    <a:pt x="10" y="71"/>
                  </a:lnTo>
                  <a:lnTo>
                    <a:pt x="41" y="63"/>
                  </a:lnTo>
                  <a:lnTo>
                    <a:pt x="12" y="58"/>
                  </a:lnTo>
                  <a:lnTo>
                    <a:pt x="0" y="3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86" name="Freeform 650"/>
            <p:cNvSpPr>
              <a:spLocks/>
            </p:cNvSpPr>
            <p:nvPr/>
          </p:nvSpPr>
          <p:spPr bwMode="auto">
            <a:xfrm>
              <a:off x="1332" y="2576"/>
              <a:ext cx="53" cy="61"/>
            </a:xfrm>
            <a:custGeom>
              <a:avLst/>
              <a:gdLst>
                <a:gd name="T0" fmla="*/ 0 w 60"/>
                <a:gd name="T1" fmla="*/ 47 h 61"/>
                <a:gd name="T2" fmla="*/ 9 w 60"/>
                <a:gd name="T3" fmla="*/ 23 h 61"/>
                <a:gd name="T4" fmla="*/ 19 w 60"/>
                <a:gd name="T5" fmla="*/ 23 h 61"/>
                <a:gd name="T6" fmla="*/ 9 w 60"/>
                <a:gd name="T7" fmla="*/ 5 h 61"/>
                <a:gd name="T8" fmla="*/ 35 w 60"/>
                <a:gd name="T9" fmla="*/ 0 h 61"/>
                <a:gd name="T10" fmla="*/ 40 w 60"/>
                <a:gd name="T11" fmla="*/ 29 h 61"/>
                <a:gd name="T12" fmla="*/ 46 w 60"/>
                <a:gd name="T13" fmla="*/ 31 h 61"/>
                <a:gd name="T14" fmla="*/ 34 w 60"/>
                <a:gd name="T15" fmla="*/ 50 h 61"/>
                <a:gd name="T16" fmla="*/ 25 w 60"/>
                <a:gd name="T17" fmla="*/ 60 h 61"/>
                <a:gd name="T18" fmla="*/ 0 w 60"/>
                <a:gd name="T19" fmla="*/ 47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61">
                  <a:moveTo>
                    <a:pt x="0" y="47"/>
                  </a:moveTo>
                  <a:lnTo>
                    <a:pt x="11" y="23"/>
                  </a:lnTo>
                  <a:lnTo>
                    <a:pt x="24" y="23"/>
                  </a:lnTo>
                  <a:lnTo>
                    <a:pt x="11" y="5"/>
                  </a:lnTo>
                  <a:lnTo>
                    <a:pt x="45" y="0"/>
                  </a:lnTo>
                  <a:lnTo>
                    <a:pt x="51" y="29"/>
                  </a:lnTo>
                  <a:lnTo>
                    <a:pt x="59" y="31"/>
                  </a:lnTo>
                  <a:lnTo>
                    <a:pt x="43" y="50"/>
                  </a:lnTo>
                  <a:lnTo>
                    <a:pt x="32" y="60"/>
                  </a:lnTo>
                  <a:lnTo>
                    <a:pt x="0" y="4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87" name="Freeform 651"/>
            <p:cNvSpPr>
              <a:spLocks/>
            </p:cNvSpPr>
            <p:nvPr/>
          </p:nvSpPr>
          <p:spPr bwMode="auto">
            <a:xfrm>
              <a:off x="1735" y="2717"/>
              <a:ext cx="67" cy="101"/>
            </a:xfrm>
            <a:custGeom>
              <a:avLst/>
              <a:gdLst>
                <a:gd name="T0" fmla="*/ 0 w 75"/>
                <a:gd name="T1" fmla="*/ 32 h 101"/>
                <a:gd name="T2" fmla="*/ 9 w 75"/>
                <a:gd name="T3" fmla="*/ 48 h 101"/>
                <a:gd name="T4" fmla="*/ 21 w 75"/>
                <a:gd name="T5" fmla="*/ 58 h 101"/>
                <a:gd name="T6" fmla="*/ 19 w 75"/>
                <a:gd name="T7" fmla="*/ 87 h 101"/>
                <a:gd name="T8" fmla="*/ 26 w 75"/>
                <a:gd name="T9" fmla="*/ 100 h 101"/>
                <a:gd name="T10" fmla="*/ 59 w 75"/>
                <a:gd name="T11" fmla="*/ 95 h 101"/>
                <a:gd name="T12" fmla="*/ 38 w 75"/>
                <a:gd name="T13" fmla="*/ 64 h 101"/>
                <a:gd name="T14" fmla="*/ 53 w 75"/>
                <a:gd name="T15" fmla="*/ 37 h 101"/>
                <a:gd name="T16" fmla="*/ 19 w 75"/>
                <a:gd name="T17" fmla="*/ 0 h 101"/>
                <a:gd name="T18" fmla="*/ 6 w 75"/>
                <a:gd name="T19" fmla="*/ 11 h 101"/>
                <a:gd name="T20" fmla="*/ 12 w 75"/>
                <a:gd name="T21" fmla="*/ 19 h 101"/>
                <a:gd name="T22" fmla="*/ 0 w 75"/>
                <a:gd name="T23" fmla="*/ 32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 h="101">
                  <a:moveTo>
                    <a:pt x="0" y="32"/>
                  </a:moveTo>
                  <a:lnTo>
                    <a:pt x="11" y="48"/>
                  </a:lnTo>
                  <a:lnTo>
                    <a:pt x="27" y="58"/>
                  </a:lnTo>
                  <a:lnTo>
                    <a:pt x="24" y="87"/>
                  </a:lnTo>
                  <a:lnTo>
                    <a:pt x="32" y="100"/>
                  </a:lnTo>
                  <a:lnTo>
                    <a:pt x="74" y="95"/>
                  </a:lnTo>
                  <a:lnTo>
                    <a:pt x="48" y="64"/>
                  </a:lnTo>
                  <a:lnTo>
                    <a:pt x="66" y="37"/>
                  </a:lnTo>
                  <a:lnTo>
                    <a:pt x="24" y="0"/>
                  </a:lnTo>
                  <a:lnTo>
                    <a:pt x="8" y="11"/>
                  </a:lnTo>
                  <a:lnTo>
                    <a:pt x="14" y="19"/>
                  </a:lnTo>
                  <a:lnTo>
                    <a:pt x="0" y="3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88" name="Freeform 652"/>
            <p:cNvSpPr>
              <a:spLocks/>
            </p:cNvSpPr>
            <p:nvPr/>
          </p:nvSpPr>
          <p:spPr bwMode="auto">
            <a:xfrm>
              <a:off x="1370" y="2605"/>
              <a:ext cx="80" cy="45"/>
            </a:xfrm>
            <a:custGeom>
              <a:avLst/>
              <a:gdLst>
                <a:gd name="T0" fmla="*/ 0 w 90"/>
                <a:gd name="T1" fmla="*/ 21 h 45"/>
                <a:gd name="T2" fmla="*/ 12 w 90"/>
                <a:gd name="T3" fmla="*/ 2 h 45"/>
                <a:gd name="T4" fmla="*/ 50 w 90"/>
                <a:gd name="T5" fmla="*/ 0 h 45"/>
                <a:gd name="T6" fmla="*/ 70 w 90"/>
                <a:gd name="T7" fmla="*/ 13 h 45"/>
                <a:gd name="T8" fmla="*/ 52 w 90"/>
                <a:gd name="T9" fmla="*/ 16 h 45"/>
                <a:gd name="T10" fmla="*/ 22 w 90"/>
                <a:gd name="T11" fmla="*/ 44 h 45"/>
                <a:gd name="T12" fmla="*/ 18 w 90"/>
                <a:gd name="T13" fmla="*/ 39 h 45"/>
                <a:gd name="T14" fmla="*/ 0 w 90"/>
                <a:gd name="T15" fmla="*/ 21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45">
                  <a:moveTo>
                    <a:pt x="0" y="21"/>
                  </a:moveTo>
                  <a:lnTo>
                    <a:pt x="16" y="2"/>
                  </a:lnTo>
                  <a:lnTo>
                    <a:pt x="63" y="0"/>
                  </a:lnTo>
                  <a:lnTo>
                    <a:pt x="89" y="13"/>
                  </a:lnTo>
                  <a:lnTo>
                    <a:pt x="65" y="16"/>
                  </a:lnTo>
                  <a:lnTo>
                    <a:pt x="28" y="44"/>
                  </a:lnTo>
                  <a:lnTo>
                    <a:pt x="23" y="39"/>
                  </a:lnTo>
                  <a:lnTo>
                    <a:pt x="0" y="2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89" name="Freeform 653"/>
            <p:cNvSpPr>
              <a:spLocks/>
            </p:cNvSpPr>
            <p:nvPr/>
          </p:nvSpPr>
          <p:spPr bwMode="auto">
            <a:xfrm>
              <a:off x="3429" y="2285"/>
              <a:ext cx="384" cy="439"/>
            </a:xfrm>
            <a:custGeom>
              <a:avLst/>
              <a:gdLst>
                <a:gd name="T0" fmla="*/ 0 w 433"/>
                <a:gd name="T1" fmla="*/ 202 h 439"/>
                <a:gd name="T2" fmla="*/ 8 w 433"/>
                <a:gd name="T3" fmla="*/ 189 h 439"/>
                <a:gd name="T4" fmla="*/ 35 w 433"/>
                <a:gd name="T5" fmla="*/ 189 h 439"/>
                <a:gd name="T6" fmla="*/ 16 w 433"/>
                <a:gd name="T7" fmla="*/ 144 h 439"/>
                <a:gd name="T8" fmla="*/ 26 w 433"/>
                <a:gd name="T9" fmla="*/ 133 h 439"/>
                <a:gd name="T10" fmla="*/ 41 w 433"/>
                <a:gd name="T11" fmla="*/ 133 h 439"/>
                <a:gd name="T12" fmla="*/ 75 w 433"/>
                <a:gd name="T13" fmla="*/ 86 h 439"/>
                <a:gd name="T14" fmla="*/ 74 w 433"/>
                <a:gd name="T15" fmla="*/ 71 h 439"/>
                <a:gd name="T16" fmla="*/ 82 w 433"/>
                <a:gd name="T17" fmla="*/ 63 h 439"/>
                <a:gd name="T18" fmla="*/ 67 w 433"/>
                <a:gd name="T19" fmla="*/ 47 h 439"/>
                <a:gd name="T20" fmla="*/ 66 w 433"/>
                <a:gd name="T21" fmla="*/ 24 h 439"/>
                <a:gd name="T22" fmla="*/ 101 w 433"/>
                <a:gd name="T23" fmla="*/ 24 h 439"/>
                <a:gd name="T24" fmla="*/ 108 w 433"/>
                <a:gd name="T25" fmla="*/ 13 h 439"/>
                <a:gd name="T26" fmla="*/ 129 w 433"/>
                <a:gd name="T27" fmla="*/ 0 h 439"/>
                <a:gd name="T28" fmla="*/ 139 w 433"/>
                <a:gd name="T29" fmla="*/ 10 h 439"/>
                <a:gd name="T30" fmla="*/ 125 w 433"/>
                <a:gd name="T31" fmla="*/ 34 h 439"/>
                <a:gd name="T32" fmla="*/ 131 w 433"/>
                <a:gd name="T33" fmla="*/ 57 h 439"/>
                <a:gd name="T34" fmla="*/ 120 w 433"/>
                <a:gd name="T35" fmla="*/ 60 h 439"/>
                <a:gd name="T36" fmla="*/ 125 w 433"/>
                <a:gd name="T37" fmla="*/ 86 h 439"/>
                <a:gd name="T38" fmla="*/ 150 w 433"/>
                <a:gd name="T39" fmla="*/ 97 h 439"/>
                <a:gd name="T40" fmla="*/ 137 w 433"/>
                <a:gd name="T41" fmla="*/ 123 h 439"/>
                <a:gd name="T42" fmla="*/ 168 w 433"/>
                <a:gd name="T43" fmla="*/ 142 h 439"/>
                <a:gd name="T44" fmla="*/ 228 w 433"/>
                <a:gd name="T45" fmla="*/ 157 h 439"/>
                <a:gd name="T46" fmla="*/ 231 w 433"/>
                <a:gd name="T47" fmla="*/ 136 h 439"/>
                <a:gd name="T48" fmla="*/ 237 w 433"/>
                <a:gd name="T49" fmla="*/ 131 h 439"/>
                <a:gd name="T50" fmla="*/ 239 w 433"/>
                <a:gd name="T51" fmla="*/ 144 h 439"/>
                <a:gd name="T52" fmla="*/ 246 w 433"/>
                <a:gd name="T53" fmla="*/ 152 h 439"/>
                <a:gd name="T54" fmla="*/ 276 w 433"/>
                <a:gd name="T55" fmla="*/ 150 h 439"/>
                <a:gd name="T56" fmla="*/ 274 w 433"/>
                <a:gd name="T57" fmla="*/ 136 h 439"/>
                <a:gd name="T58" fmla="*/ 321 w 433"/>
                <a:gd name="T59" fmla="*/ 108 h 439"/>
                <a:gd name="T60" fmla="*/ 325 w 433"/>
                <a:gd name="T61" fmla="*/ 126 h 439"/>
                <a:gd name="T62" fmla="*/ 340 w 433"/>
                <a:gd name="T63" fmla="*/ 131 h 439"/>
                <a:gd name="T64" fmla="*/ 332 w 433"/>
                <a:gd name="T65" fmla="*/ 144 h 439"/>
                <a:gd name="T66" fmla="*/ 313 w 433"/>
                <a:gd name="T67" fmla="*/ 155 h 439"/>
                <a:gd name="T68" fmla="*/ 282 w 433"/>
                <a:gd name="T69" fmla="*/ 228 h 439"/>
                <a:gd name="T70" fmla="*/ 278 w 433"/>
                <a:gd name="T71" fmla="*/ 197 h 439"/>
                <a:gd name="T72" fmla="*/ 270 w 433"/>
                <a:gd name="T73" fmla="*/ 209 h 439"/>
                <a:gd name="T74" fmla="*/ 263 w 433"/>
                <a:gd name="T75" fmla="*/ 197 h 439"/>
                <a:gd name="T76" fmla="*/ 278 w 433"/>
                <a:gd name="T77" fmla="*/ 178 h 439"/>
                <a:gd name="T78" fmla="*/ 254 w 433"/>
                <a:gd name="T79" fmla="*/ 176 h 439"/>
                <a:gd name="T80" fmla="*/ 234 w 433"/>
                <a:gd name="T81" fmla="*/ 155 h 439"/>
                <a:gd name="T82" fmla="*/ 228 w 433"/>
                <a:gd name="T83" fmla="*/ 167 h 439"/>
                <a:gd name="T84" fmla="*/ 234 w 433"/>
                <a:gd name="T85" fmla="*/ 176 h 439"/>
                <a:gd name="T86" fmla="*/ 226 w 433"/>
                <a:gd name="T87" fmla="*/ 184 h 439"/>
                <a:gd name="T88" fmla="*/ 234 w 433"/>
                <a:gd name="T89" fmla="*/ 189 h 439"/>
                <a:gd name="T90" fmla="*/ 239 w 433"/>
                <a:gd name="T91" fmla="*/ 231 h 439"/>
                <a:gd name="T92" fmla="*/ 228 w 433"/>
                <a:gd name="T93" fmla="*/ 223 h 439"/>
                <a:gd name="T94" fmla="*/ 208 w 433"/>
                <a:gd name="T95" fmla="*/ 260 h 439"/>
                <a:gd name="T96" fmla="*/ 139 w 433"/>
                <a:gd name="T97" fmla="*/ 322 h 439"/>
                <a:gd name="T98" fmla="*/ 134 w 433"/>
                <a:gd name="T99" fmla="*/ 404 h 439"/>
                <a:gd name="T100" fmla="*/ 105 w 433"/>
                <a:gd name="T101" fmla="*/ 438 h 439"/>
                <a:gd name="T102" fmla="*/ 78 w 433"/>
                <a:gd name="T103" fmla="*/ 375 h 439"/>
                <a:gd name="T104" fmla="*/ 70 w 433"/>
                <a:gd name="T105" fmla="*/ 325 h 439"/>
                <a:gd name="T106" fmla="*/ 59 w 433"/>
                <a:gd name="T107" fmla="*/ 312 h 439"/>
                <a:gd name="T108" fmla="*/ 52 w 433"/>
                <a:gd name="T109" fmla="*/ 223 h 439"/>
                <a:gd name="T110" fmla="*/ 45 w 433"/>
                <a:gd name="T111" fmla="*/ 220 h 439"/>
                <a:gd name="T112" fmla="*/ 43 w 433"/>
                <a:gd name="T113" fmla="*/ 241 h 439"/>
                <a:gd name="T114" fmla="*/ 26 w 433"/>
                <a:gd name="T115" fmla="*/ 246 h 439"/>
                <a:gd name="T116" fmla="*/ 8 w 433"/>
                <a:gd name="T117" fmla="*/ 220 h 439"/>
                <a:gd name="T118" fmla="*/ 26 w 433"/>
                <a:gd name="T119" fmla="*/ 209 h 439"/>
                <a:gd name="T120" fmla="*/ 8 w 433"/>
                <a:gd name="T121" fmla="*/ 212 h 439"/>
                <a:gd name="T122" fmla="*/ 0 w 433"/>
                <a:gd name="T123" fmla="*/ 202 h 4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33" h="439">
                  <a:moveTo>
                    <a:pt x="0" y="202"/>
                  </a:moveTo>
                  <a:lnTo>
                    <a:pt x="10" y="189"/>
                  </a:lnTo>
                  <a:lnTo>
                    <a:pt x="44" y="189"/>
                  </a:lnTo>
                  <a:lnTo>
                    <a:pt x="20" y="144"/>
                  </a:lnTo>
                  <a:lnTo>
                    <a:pt x="33" y="133"/>
                  </a:lnTo>
                  <a:lnTo>
                    <a:pt x="52" y="133"/>
                  </a:lnTo>
                  <a:lnTo>
                    <a:pt x="96" y="86"/>
                  </a:lnTo>
                  <a:lnTo>
                    <a:pt x="94" y="71"/>
                  </a:lnTo>
                  <a:lnTo>
                    <a:pt x="104" y="63"/>
                  </a:lnTo>
                  <a:lnTo>
                    <a:pt x="86" y="47"/>
                  </a:lnTo>
                  <a:lnTo>
                    <a:pt x="83" y="24"/>
                  </a:lnTo>
                  <a:lnTo>
                    <a:pt x="128" y="24"/>
                  </a:lnTo>
                  <a:lnTo>
                    <a:pt x="138" y="13"/>
                  </a:lnTo>
                  <a:lnTo>
                    <a:pt x="165" y="0"/>
                  </a:lnTo>
                  <a:lnTo>
                    <a:pt x="177" y="10"/>
                  </a:lnTo>
                  <a:lnTo>
                    <a:pt x="159" y="34"/>
                  </a:lnTo>
                  <a:lnTo>
                    <a:pt x="167" y="57"/>
                  </a:lnTo>
                  <a:lnTo>
                    <a:pt x="152" y="60"/>
                  </a:lnTo>
                  <a:lnTo>
                    <a:pt x="159" y="86"/>
                  </a:lnTo>
                  <a:lnTo>
                    <a:pt x="191" y="97"/>
                  </a:lnTo>
                  <a:lnTo>
                    <a:pt x="175" y="123"/>
                  </a:lnTo>
                  <a:lnTo>
                    <a:pt x="214" y="142"/>
                  </a:lnTo>
                  <a:lnTo>
                    <a:pt x="290" y="157"/>
                  </a:lnTo>
                  <a:lnTo>
                    <a:pt x="293" y="136"/>
                  </a:lnTo>
                  <a:lnTo>
                    <a:pt x="301" y="131"/>
                  </a:lnTo>
                  <a:lnTo>
                    <a:pt x="304" y="144"/>
                  </a:lnTo>
                  <a:lnTo>
                    <a:pt x="312" y="152"/>
                  </a:lnTo>
                  <a:lnTo>
                    <a:pt x="351" y="150"/>
                  </a:lnTo>
                  <a:lnTo>
                    <a:pt x="348" y="136"/>
                  </a:lnTo>
                  <a:lnTo>
                    <a:pt x="408" y="108"/>
                  </a:lnTo>
                  <a:lnTo>
                    <a:pt x="414" y="126"/>
                  </a:lnTo>
                  <a:lnTo>
                    <a:pt x="432" y="131"/>
                  </a:lnTo>
                  <a:lnTo>
                    <a:pt x="422" y="144"/>
                  </a:lnTo>
                  <a:lnTo>
                    <a:pt x="398" y="155"/>
                  </a:lnTo>
                  <a:lnTo>
                    <a:pt x="359" y="228"/>
                  </a:lnTo>
                  <a:lnTo>
                    <a:pt x="353" y="197"/>
                  </a:lnTo>
                  <a:lnTo>
                    <a:pt x="343" y="209"/>
                  </a:lnTo>
                  <a:lnTo>
                    <a:pt x="335" y="197"/>
                  </a:lnTo>
                  <a:lnTo>
                    <a:pt x="353" y="178"/>
                  </a:lnTo>
                  <a:lnTo>
                    <a:pt x="322" y="176"/>
                  </a:lnTo>
                  <a:lnTo>
                    <a:pt x="298" y="155"/>
                  </a:lnTo>
                  <a:lnTo>
                    <a:pt x="290" y="167"/>
                  </a:lnTo>
                  <a:lnTo>
                    <a:pt x="298" y="176"/>
                  </a:lnTo>
                  <a:lnTo>
                    <a:pt x="288" y="184"/>
                  </a:lnTo>
                  <a:lnTo>
                    <a:pt x="298" y="189"/>
                  </a:lnTo>
                  <a:lnTo>
                    <a:pt x="304" y="231"/>
                  </a:lnTo>
                  <a:lnTo>
                    <a:pt x="290" y="223"/>
                  </a:lnTo>
                  <a:lnTo>
                    <a:pt x="264" y="260"/>
                  </a:lnTo>
                  <a:lnTo>
                    <a:pt x="177" y="322"/>
                  </a:lnTo>
                  <a:lnTo>
                    <a:pt x="170" y="404"/>
                  </a:lnTo>
                  <a:lnTo>
                    <a:pt x="133" y="438"/>
                  </a:lnTo>
                  <a:lnTo>
                    <a:pt x="99" y="375"/>
                  </a:lnTo>
                  <a:lnTo>
                    <a:pt x="89" y="325"/>
                  </a:lnTo>
                  <a:lnTo>
                    <a:pt x="76" y="312"/>
                  </a:lnTo>
                  <a:lnTo>
                    <a:pt x="67" y="223"/>
                  </a:lnTo>
                  <a:lnTo>
                    <a:pt x="57" y="220"/>
                  </a:lnTo>
                  <a:lnTo>
                    <a:pt x="54" y="241"/>
                  </a:lnTo>
                  <a:lnTo>
                    <a:pt x="33" y="246"/>
                  </a:lnTo>
                  <a:lnTo>
                    <a:pt x="10" y="220"/>
                  </a:lnTo>
                  <a:lnTo>
                    <a:pt x="33" y="209"/>
                  </a:lnTo>
                  <a:lnTo>
                    <a:pt x="10" y="212"/>
                  </a:lnTo>
                  <a:lnTo>
                    <a:pt x="0" y="20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90" name="Freeform 654"/>
            <p:cNvSpPr>
              <a:spLocks/>
            </p:cNvSpPr>
            <p:nvPr/>
          </p:nvSpPr>
          <p:spPr bwMode="auto">
            <a:xfrm>
              <a:off x="3116" y="2222"/>
              <a:ext cx="250" cy="242"/>
            </a:xfrm>
            <a:custGeom>
              <a:avLst/>
              <a:gdLst>
                <a:gd name="T0" fmla="*/ 0 w 282"/>
                <a:gd name="T1" fmla="*/ 8 h 242"/>
                <a:gd name="T2" fmla="*/ 4 w 282"/>
                <a:gd name="T3" fmla="*/ 0 h 242"/>
                <a:gd name="T4" fmla="*/ 20 w 282"/>
                <a:gd name="T5" fmla="*/ 16 h 242"/>
                <a:gd name="T6" fmla="*/ 42 w 282"/>
                <a:gd name="T7" fmla="*/ 2 h 242"/>
                <a:gd name="T8" fmla="*/ 43 w 282"/>
                <a:gd name="T9" fmla="*/ 16 h 242"/>
                <a:gd name="T10" fmla="*/ 53 w 282"/>
                <a:gd name="T11" fmla="*/ 21 h 242"/>
                <a:gd name="T12" fmla="*/ 58 w 282"/>
                <a:gd name="T13" fmla="*/ 37 h 242"/>
                <a:gd name="T14" fmla="*/ 84 w 282"/>
                <a:gd name="T15" fmla="*/ 53 h 242"/>
                <a:gd name="T16" fmla="*/ 113 w 282"/>
                <a:gd name="T17" fmla="*/ 50 h 242"/>
                <a:gd name="T18" fmla="*/ 111 w 282"/>
                <a:gd name="T19" fmla="*/ 39 h 242"/>
                <a:gd name="T20" fmla="*/ 146 w 282"/>
                <a:gd name="T21" fmla="*/ 24 h 242"/>
                <a:gd name="T22" fmla="*/ 196 w 282"/>
                <a:gd name="T23" fmla="*/ 53 h 242"/>
                <a:gd name="T24" fmla="*/ 198 w 282"/>
                <a:gd name="T25" fmla="*/ 68 h 242"/>
                <a:gd name="T26" fmla="*/ 188 w 282"/>
                <a:gd name="T27" fmla="*/ 95 h 242"/>
                <a:gd name="T28" fmla="*/ 191 w 282"/>
                <a:gd name="T29" fmla="*/ 134 h 242"/>
                <a:gd name="T30" fmla="*/ 202 w 282"/>
                <a:gd name="T31" fmla="*/ 147 h 242"/>
                <a:gd name="T32" fmla="*/ 191 w 282"/>
                <a:gd name="T33" fmla="*/ 165 h 242"/>
                <a:gd name="T34" fmla="*/ 221 w 282"/>
                <a:gd name="T35" fmla="*/ 207 h 242"/>
                <a:gd name="T36" fmla="*/ 199 w 282"/>
                <a:gd name="T37" fmla="*/ 241 h 242"/>
                <a:gd name="T38" fmla="*/ 152 w 282"/>
                <a:gd name="T39" fmla="*/ 233 h 242"/>
                <a:gd name="T40" fmla="*/ 140 w 282"/>
                <a:gd name="T41" fmla="*/ 210 h 242"/>
                <a:gd name="T42" fmla="*/ 107 w 282"/>
                <a:gd name="T43" fmla="*/ 215 h 242"/>
                <a:gd name="T44" fmla="*/ 82 w 282"/>
                <a:gd name="T45" fmla="*/ 199 h 242"/>
                <a:gd name="T46" fmla="*/ 66 w 282"/>
                <a:gd name="T47" fmla="*/ 163 h 242"/>
                <a:gd name="T48" fmla="*/ 51 w 282"/>
                <a:gd name="T49" fmla="*/ 154 h 242"/>
                <a:gd name="T50" fmla="*/ 50 w 282"/>
                <a:gd name="T51" fmla="*/ 163 h 242"/>
                <a:gd name="T52" fmla="*/ 35 w 282"/>
                <a:gd name="T53" fmla="*/ 123 h 242"/>
                <a:gd name="T54" fmla="*/ 12 w 282"/>
                <a:gd name="T55" fmla="*/ 100 h 242"/>
                <a:gd name="T56" fmla="*/ 23 w 282"/>
                <a:gd name="T57" fmla="*/ 68 h 242"/>
                <a:gd name="T58" fmla="*/ 15 w 282"/>
                <a:gd name="T59" fmla="*/ 63 h 242"/>
                <a:gd name="T60" fmla="*/ 6 w 282"/>
                <a:gd name="T61" fmla="*/ 42 h 242"/>
                <a:gd name="T62" fmla="*/ 0 w 282"/>
                <a:gd name="T63" fmla="*/ 8 h 2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2" h="242">
                  <a:moveTo>
                    <a:pt x="0" y="8"/>
                  </a:moveTo>
                  <a:lnTo>
                    <a:pt x="5" y="0"/>
                  </a:lnTo>
                  <a:lnTo>
                    <a:pt x="26" y="16"/>
                  </a:lnTo>
                  <a:lnTo>
                    <a:pt x="53" y="2"/>
                  </a:lnTo>
                  <a:lnTo>
                    <a:pt x="55" y="16"/>
                  </a:lnTo>
                  <a:lnTo>
                    <a:pt x="68" y="21"/>
                  </a:lnTo>
                  <a:lnTo>
                    <a:pt x="73" y="37"/>
                  </a:lnTo>
                  <a:lnTo>
                    <a:pt x="107" y="53"/>
                  </a:lnTo>
                  <a:lnTo>
                    <a:pt x="144" y="50"/>
                  </a:lnTo>
                  <a:lnTo>
                    <a:pt x="141" y="39"/>
                  </a:lnTo>
                  <a:lnTo>
                    <a:pt x="186" y="24"/>
                  </a:lnTo>
                  <a:lnTo>
                    <a:pt x="249" y="53"/>
                  </a:lnTo>
                  <a:lnTo>
                    <a:pt x="252" y="68"/>
                  </a:lnTo>
                  <a:lnTo>
                    <a:pt x="239" y="95"/>
                  </a:lnTo>
                  <a:lnTo>
                    <a:pt x="244" y="134"/>
                  </a:lnTo>
                  <a:lnTo>
                    <a:pt x="257" y="147"/>
                  </a:lnTo>
                  <a:lnTo>
                    <a:pt x="244" y="165"/>
                  </a:lnTo>
                  <a:lnTo>
                    <a:pt x="281" y="207"/>
                  </a:lnTo>
                  <a:lnTo>
                    <a:pt x="254" y="241"/>
                  </a:lnTo>
                  <a:lnTo>
                    <a:pt x="194" y="233"/>
                  </a:lnTo>
                  <a:lnTo>
                    <a:pt x="178" y="210"/>
                  </a:lnTo>
                  <a:lnTo>
                    <a:pt x="136" y="215"/>
                  </a:lnTo>
                  <a:lnTo>
                    <a:pt x="105" y="199"/>
                  </a:lnTo>
                  <a:lnTo>
                    <a:pt x="84" y="163"/>
                  </a:lnTo>
                  <a:lnTo>
                    <a:pt x="65" y="154"/>
                  </a:lnTo>
                  <a:lnTo>
                    <a:pt x="63" y="163"/>
                  </a:lnTo>
                  <a:lnTo>
                    <a:pt x="45" y="123"/>
                  </a:lnTo>
                  <a:lnTo>
                    <a:pt x="16" y="100"/>
                  </a:lnTo>
                  <a:lnTo>
                    <a:pt x="29" y="68"/>
                  </a:lnTo>
                  <a:lnTo>
                    <a:pt x="19" y="63"/>
                  </a:lnTo>
                  <a:lnTo>
                    <a:pt x="8" y="42"/>
                  </a:lnTo>
                  <a:lnTo>
                    <a:pt x="0" y="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91" name="Freeform 655"/>
            <p:cNvSpPr>
              <a:spLocks/>
            </p:cNvSpPr>
            <p:nvPr/>
          </p:nvSpPr>
          <p:spPr bwMode="auto">
            <a:xfrm>
              <a:off x="3043" y="2264"/>
              <a:ext cx="130" cy="135"/>
            </a:xfrm>
            <a:custGeom>
              <a:avLst/>
              <a:gdLst>
                <a:gd name="T0" fmla="*/ 0 w 146"/>
                <a:gd name="T1" fmla="*/ 68 h 135"/>
                <a:gd name="T2" fmla="*/ 6 w 146"/>
                <a:gd name="T3" fmla="*/ 87 h 135"/>
                <a:gd name="T4" fmla="*/ 56 w 146"/>
                <a:gd name="T5" fmla="*/ 115 h 135"/>
                <a:gd name="T6" fmla="*/ 56 w 146"/>
                <a:gd name="T7" fmla="*/ 126 h 135"/>
                <a:gd name="T8" fmla="*/ 71 w 146"/>
                <a:gd name="T9" fmla="*/ 134 h 135"/>
                <a:gd name="T10" fmla="*/ 93 w 146"/>
                <a:gd name="T11" fmla="*/ 134 h 135"/>
                <a:gd name="T12" fmla="*/ 109 w 146"/>
                <a:gd name="T13" fmla="*/ 121 h 135"/>
                <a:gd name="T14" fmla="*/ 115 w 146"/>
                <a:gd name="T15" fmla="*/ 121 h 135"/>
                <a:gd name="T16" fmla="*/ 101 w 146"/>
                <a:gd name="T17" fmla="*/ 81 h 135"/>
                <a:gd name="T18" fmla="*/ 77 w 146"/>
                <a:gd name="T19" fmla="*/ 58 h 135"/>
                <a:gd name="T20" fmla="*/ 88 w 146"/>
                <a:gd name="T21" fmla="*/ 26 h 135"/>
                <a:gd name="T22" fmla="*/ 80 w 146"/>
                <a:gd name="T23" fmla="*/ 21 h 135"/>
                <a:gd name="T24" fmla="*/ 71 w 146"/>
                <a:gd name="T25" fmla="*/ 0 h 135"/>
                <a:gd name="T26" fmla="*/ 45 w 146"/>
                <a:gd name="T27" fmla="*/ 2 h 135"/>
                <a:gd name="T28" fmla="*/ 32 w 146"/>
                <a:gd name="T29" fmla="*/ 13 h 135"/>
                <a:gd name="T30" fmla="*/ 29 w 146"/>
                <a:gd name="T31" fmla="*/ 47 h 135"/>
                <a:gd name="T32" fmla="*/ 0 w 146"/>
                <a:gd name="T33" fmla="*/ 68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6" h="135">
                  <a:moveTo>
                    <a:pt x="0" y="68"/>
                  </a:moveTo>
                  <a:lnTo>
                    <a:pt x="8" y="87"/>
                  </a:lnTo>
                  <a:lnTo>
                    <a:pt x="71" y="115"/>
                  </a:lnTo>
                  <a:lnTo>
                    <a:pt x="71" y="126"/>
                  </a:lnTo>
                  <a:lnTo>
                    <a:pt x="90" y="134"/>
                  </a:lnTo>
                  <a:lnTo>
                    <a:pt x="118" y="134"/>
                  </a:lnTo>
                  <a:lnTo>
                    <a:pt x="137" y="121"/>
                  </a:lnTo>
                  <a:lnTo>
                    <a:pt x="145" y="121"/>
                  </a:lnTo>
                  <a:lnTo>
                    <a:pt x="127" y="81"/>
                  </a:lnTo>
                  <a:lnTo>
                    <a:pt x="98" y="58"/>
                  </a:lnTo>
                  <a:lnTo>
                    <a:pt x="111" y="26"/>
                  </a:lnTo>
                  <a:lnTo>
                    <a:pt x="101" y="21"/>
                  </a:lnTo>
                  <a:lnTo>
                    <a:pt x="90" y="0"/>
                  </a:lnTo>
                  <a:lnTo>
                    <a:pt x="56" y="2"/>
                  </a:lnTo>
                  <a:lnTo>
                    <a:pt x="40" y="13"/>
                  </a:lnTo>
                  <a:lnTo>
                    <a:pt x="37" y="47"/>
                  </a:lnTo>
                  <a:lnTo>
                    <a:pt x="0" y="6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92" name="Freeform 656"/>
            <p:cNvSpPr>
              <a:spLocks/>
            </p:cNvSpPr>
            <p:nvPr/>
          </p:nvSpPr>
          <p:spPr bwMode="auto">
            <a:xfrm>
              <a:off x="2982" y="2335"/>
              <a:ext cx="21" cy="61"/>
            </a:xfrm>
            <a:custGeom>
              <a:avLst/>
              <a:gdLst>
                <a:gd name="T0" fmla="*/ 0 w 23"/>
                <a:gd name="T1" fmla="*/ 29 h 61"/>
                <a:gd name="T2" fmla="*/ 9 w 23"/>
                <a:gd name="T3" fmla="*/ 60 h 61"/>
                <a:gd name="T4" fmla="*/ 12 w 23"/>
                <a:gd name="T5" fmla="*/ 60 h 61"/>
                <a:gd name="T6" fmla="*/ 16 w 23"/>
                <a:gd name="T7" fmla="*/ 26 h 61"/>
                <a:gd name="T8" fmla="*/ 9 w 23"/>
                <a:gd name="T9" fmla="*/ 26 h 61"/>
                <a:gd name="T10" fmla="*/ 9 w 23"/>
                <a:gd name="T11" fmla="*/ 13 h 61"/>
                <a:gd name="T12" fmla="*/ 16 w 23"/>
                <a:gd name="T13" fmla="*/ 7 h 61"/>
                <a:gd name="T14" fmla="*/ 18 w 23"/>
                <a:gd name="T15" fmla="*/ 0 h 61"/>
                <a:gd name="T16" fmla="*/ 12 w 23"/>
                <a:gd name="T17" fmla="*/ 0 h 61"/>
                <a:gd name="T18" fmla="*/ 0 w 23"/>
                <a:gd name="T19" fmla="*/ 29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1">
                  <a:moveTo>
                    <a:pt x="0" y="29"/>
                  </a:moveTo>
                  <a:lnTo>
                    <a:pt x="11" y="60"/>
                  </a:lnTo>
                  <a:lnTo>
                    <a:pt x="14" y="60"/>
                  </a:lnTo>
                  <a:lnTo>
                    <a:pt x="19" y="26"/>
                  </a:lnTo>
                  <a:lnTo>
                    <a:pt x="11" y="26"/>
                  </a:lnTo>
                  <a:lnTo>
                    <a:pt x="11" y="13"/>
                  </a:lnTo>
                  <a:lnTo>
                    <a:pt x="19" y="7"/>
                  </a:lnTo>
                  <a:lnTo>
                    <a:pt x="22" y="0"/>
                  </a:lnTo>
                  <a:lnTo>
                    <a:pt x="14" y="0"/>
                  </a:lnTo>
                  <a:lnTo>
                    <a:pt x="0" y="2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93" name="Freeform 657"/>
            <p:cNvSpPr>
              <a:spLocks/>
            </p:cNvSpPr>
            <p:nvPr/>
          </p:nvSpPr>
          <p:spPr bwMode="auto">
            <a:xfrm>
              <a:off x="2626" y="2094"/>
              <a:ext cx="155" cy="163"/>
            </a:xfrm>
            <a:custGeom>
              <a:avLst/>
              <a:gdLst>
                <a:gd name="T0" fmla="*/ 0 w 174"/>
                <a:gd name="T1" fmla="*/ 39 h 163"/>
                <a:gd name="T2" fmla="*/ 3 w 174"/>
                <a:gd name="T3" fmla="*/ 20 h 163"/>
                <a:gd name="T4" fmla="*/ 19 w 174"/>
                <a:gd name="T5" fmla="*/ 10 h 163"/>
                <a:gd name="T6" fmla="*/ 28 w 174"/>
                <a:gd name="T7" fmla="*/ 18 h 163"/>
                <a:gd name="T8" fmla="*/ 42 w 174"/>
                <a:gd name="T9" fmla="*/ 2 h 163"/>
                <a:gd name="T10" fmla="*/ 62 w 174"/>
                <a:gd name="T11" fmla="*/ 0 h 163"/>
                <a:gd name="T12" fmla="*/ 79 w 174"/>
                <a:gd name="T13" fmla="*/ 10 h 163"/>
                <a:gd name="T14" fmla="*/ 79 w 174"/>
                <a:gd name="T15" fmla="*/ 26 h 163"/>
                <a:gd name="T16" fmla="*/ 65 w 174"/>
                <a:gd name="T17" fmla="*/ 29 h 163"/>
                <a:gd name="T18" fmla="*/ 67 w 174"/>
                <a:gd name="T19" fmla="*/ 52 h 163"/>
                <a:gd name="T20" fmla="*/ 94 w 174"/>
                <a:gd name="T21" fmla="*/ 89 h 163"/>
                <a:gd name="T22" fmla="*/ 108 w 174"/>
                <a:gd name="T23" fmla="*/ 91 h 163"/>
                <a:gd name="T24" fmla="*/ 106 w 174"/>
                <a:gd name="T25" fmla="*/ 99 h 163"/>
                <a:gd name="T26" fmla="*/ 137 w 174"/>
                <a:gd name="T27" fmla="*/ 123 h 163"/>
                <a:gd name="T28" fmla="*/ 117 w 174"/>
                <a:gd name="T29" fmla="*/ 120 h 163"/>
                <a:gd name="T30" fmla="*/ 121 w 174"/>
                <a:gd name="T31" fmla="*/ 141 h 163"/>
                <a:gd name="T32" fmla="*/ 108 w 174"/>
                <a:gd name="T33" fmla="*/ 162 h 163"/>
                <a:gd name="T34" fmla="*/ 104 w 174"/>
                <a:gd name="T35" fmla="*/ 123 h 163"/>
                <a:gd name="T36" fmla="*/ 50 w 174"/>
                <a:gd name="T37" fmla="*/ 83 h 163"/>
                <a:gd name="T38" fmla="*/ 40 w 174"/>
                <a:gd name="T39" fmla="*/ 54 h 163"/>
                <a:gd name="T40" fmla="*/ 23 w 174"/>
                <a:gd name="T41" fmla="*/ 47 h 163"/>
                <a:gd name="T42" fmla="*/ 9 w 174"/>
                <a:gd name="T43" fmla="*/ 57 h 163"/>
                <a:gd name="T44" fmla="*/ 0 w 174"/>
                <a:gd name="T45" fmla="*/ 39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4" h="163">
                  <a:moveTo>
                    <a:pt x="0" y="39"/>
                  </a:moveTo>
                  <a:lnTo>
                    <a:pt x="3" y="20"/>
                  </a:lnTo>
                  <a:lnTo>
                    <a:pt x="24" y="10"/>
                  </a:lnTo>
                  <a:lnTo>
                    <a:pt x="35" y="18"/>
                  </a:lnTo>
                  <a:lnTo>
                    <a:pt x="53" y="2"/>
                  </a:lnTo>
                  <a:lnTo>
                    <a:pt x="79" y="0"/>
                  </a:lnTo>
                  <a:lnTo>
                    <a:pt x="100" y="10"/>
                  </a:lnTo>
                  <a:lnTo>
                    <a:pt x="100" y="26"/>
                  </a:lnTo>
                  <a:lnTo>
                    <a:pt x="82" y="29"/>
                  </a:lnTo>
                  <a:lnTo>
                    <a:pt x="84" y="52"/>
                  </a:lnTo>
                  <a:lnTo>
                    <a:pt x="118" y="89"/>
                  </a:lnTo>
                  <a:lnTo>
                    <a:pt x="136" y="91"/>
                  </a:lnTo>
                  <a:lnTo>
                    <a:pt x="134" y="99"/>
                  </a:lnTo>
                  <a:lnTo>
                    <a:pt x="173" y="123"/>
                  </a:lnTo>
                  <a:lnTo>
                    <a:pt x="147" y="120"/>
                  </a:lnTo>
                  <a:lnTo>
                    <a:pt x="153" y="141"/>
                  </a:lnTo>
                  <a:lnTo>
                    <a:pt x="136" y="162"/>
                  </a:lnTo>
                  <a:lnTo>
                    <a:pt x="131" y="123"/>
                  </a:lnTo>
                  <a:lnTo>
                    <a:pt x="63" y="83"/>
                  </a:lnTo>
                  <a:lnTo>
                    <a:pt x="50" y="54"/>
                  </a:lnTo>
                  <a:lnTo>
                    <a:pt x="29" y="47"/>
                  </a:lnTo>
                  <a:lnTo>
                    <a:pt x="11" y="57"/>
                  </a:lnTo>
                  <a:lnTo>
                    <a:pt x="0" y="3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94" name="Freeform 658"/>
            <p:cNvSpPr>
              <a:spLocks/>
            </p:cNvSpPr>
            <p:nvPr/>
          </p:nvSpPr>
          <p:spPr bwMode="auto">
            <a:xfrm>
              <a:off x="2645" y="2196"/>
              <a:ext cx="22" cy="40"/>
            </a:xfrm>
            <a:custGeom>
              <a:avLst/>
              <a:gdLst>
                <a:gd name="T0" fmla="*/ 0 w 25"/>
                <a:gd name="T1" fmla="*/ 5 h 40"/>
                <a:gd name="T2" fmla="*/ 3 w 25"/>
                <a:gd name="T3" fmla="*/ 37 h 40"/>
                <a:gd name="T4" fmla="*/ 11 w 25"/>
                <a:gd name="T5" fmla="*/ 39 h 40"/>
                <a:gd name="T6" fmla="*/ 18 w 25"/>
                <a:gd name="T7" fmla="*/ 16 h 40"/>
                <a:gd name="T8" fmla="*/ 12 w 25"/>
                <a:gd name="T9" fmla="*/ 0 h 40"/>
                <a:gd name="T10" fmla="*/ 0 w 25"/>
                <a:gd name="T11" fmla="*/ 5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40">
                  <a:moveTo>
                    <a:pt x="0" y="5"/>
                  </a:moveTo>
                  <a:lnTo>
                    <a:pt x="3" y="37"/>
                  </a:lnTo>
                  <a:lnTo>
                    <a:pt x="14" y="39"/>
                  </a:lnTo>
                  <a:lnTo>
                    <a:pt x="24" y="16"/>
                  </a:lnTo>
                  <a:lnTo>
                    <a:pt x="16" y="0"/>
                  </a:lnTo>
                  <a:lnTo>
                    <a:pt x="0" y="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95" name="Freeform 659"/>
            <p:cNvSpPr>
              <a:spLocks/>
            </p:cNvSpPr>
            <p:nvPr/>
          </p:nvSpPr>
          <p:spPr bwMode="auto">
            <a:xfrm>
              <a:off x="2701" y="2246"/>
              <a:ext cx="40" cy="30"/>
            </a:xfrm>
            <a:custGeom>
              <a:avLst/>
              <a:gdLst>
                <a:gd name="T0" fmla="*/ 0 w 46"/>
                <a:gd name="T1" fmla="*/ 10 h 30"/>
                <a:gd name="T2" fmla="*/ 30 w 46"/>
                <a:gd name="T3" fmla="*/ 29 h 30"/>
                <a:gd name="T4" fmla="*/ 34 w 46"/>
                <a:gd name="T5" fmla="*/ 0 h 30"/>
                <a:gd name="T6" fmla="*/ 0 w 46"/>
                <a:gd name="T7" fmla="*/ 1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0">
                  <a:moveTo>
                    <a:pt x="0" y="10"/>
                  </a:moveTo>
                  <a:lnTo>
                    <a:pt x="39" y="29"/>
                  </a:lnTo>
                  <a:lnTo>
                    <a:pt x="45" y="0"/>
                  </a:lnTo>
                  <a:lnTo>
                    <a:pt x="0" y="1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96" name="Freeform 660"/>
            <p:cNvSpPr>
              <a:spLocks/>
            </p:cNvSpPr>
            <p:nvPr/>
          </p:nvSpPr>
          <p:spPr bwMode="auto">
            <a:xfrm>
              <a:off x="4232" y="2322"/>
              <a:ext cx="34" cy="43"/>
            </a:xfrm>
            <a:custGeom>
              <a:avLst/>
              <a:gdLst>
                <a:gd name="T0" fmla="*/ 0 w 38"/>
                <a:gd name="T1" fmla="*/ 13 h 43"/>
                <a:gd name="T2" fmla="*/ 3 w 38"/>
                <a:gd name="T3" fmla="*/ 23 h 43"/>
                <a:gd name="T4" fmla="*/ 9 w 38"/>
                <a:gd name="T5" fmla="*/ 13 h 43"/>
                <a:gd name="T6" fmla="*/ 11 w 38"/>
                <a:gd name="T7" fmla="*/ 18 h 43"/>
                <a:gd name="T8" fmla="*/ 9 w 38"/>
                <a:gd name="T9" fmla="*/ 42 h 43"/>
                <a:gd name="T10" fmla="*/ 19 w 38"/>
                <a:gd name="T11" fmla="*/ 39 h 43"/>
                <a:gd name="T12" fmla="*/ 30 w 38"/>
                <a:gd name="T13" fmla="*/ 18 h 43"/>
                <a:gd name="T14" fmla="*/ 25 w 38"/>
                <a:gd name="T15" fmla="*/ 2 h 43"/>
                <a:gd name="T16" fmla="*/ 11 w 38"/>
                <a:gd name="T17" fmla="*/ 0 h 43"/>
                <a:gd name="T18" fmla="*/ 0 w 38"/>
                <a:gd name="T19" fmla="*/ 1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43">
                  <a:moveTo>
                    <a:pt x="0" y="13"/>
                  </a:moveTo>
                  <a:lnTo>
                    <a:pt x="3" y="23"/>
                  </a:lnTo>
                  <a:lnTo>
                    <a:pt x="11" y="13"/>
                  </a:lnTo>
                  <a:lnTo>
                    <a:pt x="13" y="18"/>
                  </a:lnTo>
                  <a:lnTo>
                    <a:pt x="11" y="42"/>
                  </a:lnTo>
                  <a:lnTo>
                    <a:pt x="24" y="39"/>
                  </a:lnTo>
                  <a:lnTo>
                    <a:pt x="37" y="18"/>
                  </a:lnTo>
                  <a:lnTo>
                    <a:pt x="31" y="2"/>
                  </a:lnTo>
                  <a:lnTo>
                    <a:pt x="13" y="0"/>
                  </a:lnTo>
                  <a:lnTo>
                    <a:pt x="0" y="1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97" name="Freeform 661"/>
            <p:cNvSpPr>
              <a:spLocks/>
            </p:cNvSpPr>
            <p:nvPr/>
          </p:nvSpPr>
          <p:spPr bwMode="auto">
            <a:xfrm>
              <a:off x="4248" y="2193"/>
              <a:ext cx="149" cy="137"/>
            </a:xfrm>
            <a:custGeom>
              <a:avLst/>
              <a:gdLst>
                <a:gd name="T0" fmla="*/ 0 w 167"/>
                <a:gd name="T1" fmla="*/ 126 h 137"/>
                <a:gd name="T2" fmla="*/ 24 w 167"/>
                <a:gd name="T3" fmla="*/ 102 h 137"/>
                <a:gd name="T4" fmla="*/ 56 w 167"/>
                <a:gd name="T5" fmla="*/ 102 h 137"/>
                <a:gd name="T6" fmla="*/ 70 w 167"/>
                <a:gd name="T7" fmla="*/ 71 h 137"/>
                <a:gd name="T8" fmla="*/ 78 w 167"/>
                <a:gd name="T9" fmla="*/ 71 h 137"/>
                <a:gd name="T10" fmla="*/ 78 w 167"/>
                <a:gd name="T11" fmla="*/ 82 h 137"/>
                <a:gd name="T12" fmla="*/ 90 w 167"/>
                <a:gd name="T13" fmla="*/ 71 h 137"/>
                <a:gd name="T14" fmla="*/ 107 w 167"/>
                <a:gd name="T15" fmla="*/ 45 h 137"/>
                <a:gd name="T16" fmla="*/ 112 w 167"/>
                <a:gd name="T17" fmla="*/ 8 h 137"/>
                <a:gd name="T18" fmla="*/ 120 w 167"/>
                <a:gd name="T19" fmla="*/ 11 h 137"/>
                <a:gd name="T20" fmla="*/ 117 w 167"/>
                <a:gd name="T21" fmla="*/ 0 h 137"/>
                <a:gd name="T22" fmla="*/ 123 w 167"/>
                <a:gd name="T23" fmla="*/ 0 h 137"/>
                <a:gd name="T24" fmla="*/ 132 w 167"/>
                <a:gd name="T25" fmla="*/ 34 h 137"/>
                <a:gd name="T26" fmla="*/ 120 w 167"/>
                <a:gd name="T27" fmla="*/ 58 h 137"/>
                <a:gd name="T28" fmla="*/ 120 w 167"/>
                <a:gd name="T29" fmla="*/ 79 h 137"/>
                <a:gd name="T30" fmla="*/ 113 w 167"/>
                <a:gd name="T31" fmla="*/ 107 h 137"/>
                <a:gd name="T32" fmla="*/ 107 w 167"/>
                <a:gd name="T33" fmla="*/ 113 h 137"/>
                <a:gd name="T34" fmla="*/ 107 w 167"/>
                <a:gd name="T35" fmla="*/ 100 h 137"/>
                <a:gd name="T36" fmla="*/ 86 w 167"/>
                <a:gd name="T37" fmla="*/ 118 h 137"/>
                <a:gd name="T38" fmla="*/ 70 w 167"/>
                <a:gd name="T39" fmla="*/ 110 h 137"/>
                <a:gd name="T40" fmla="*/ 70 w 167"/>
                <a:gd name="T41" fmla="*/ 124 h 137"/>
                <a:gd name="T42" fmla="*/ 59 w 167"/>
                <a:gd name="T43" fmla="*/ 136 h 137"/>
                <a:gd name="T44" fmla="*/ 55 w 167"/>
                <a:gd name="T45" fmla="*/ 116 h 137"/>
                <a:gd name="T46" fmla="*/ 0 w 167"/>
                <a:gd name="T47" fmla="*/ 126 h 1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7" h="137">
                  <a:moveTo>
                    <a:pt x="0" y="126"/>
                  </a:moveTo>
                  <a:lnTo>
                    <a:pt x="30" y="102"/>
                  </a:lnTo>
                  <a:lnTo>
                    <a:pt x="71" y="102"/>
                  </a:lnTo>
                  <a:lnTo>
                    <a:pt x="87" y="71"/>
                  </a:lnTo>
                  <a:lnTo>
                    <a:pt x="98" y="71"/>
                  </a:lnTo>
                  <a:lnTo>
                    <a:pt x="98" y="82"/>
                  </a:lnTo>
                  <a:lnTo>
                    <a:pt x="113" y="71"/>
                  </a:lnTo>
                  <a:lnTo>
                    <a:pt x="134" y="45"/>
                  </a:lnTo>
                  <a:lnTo>
                    <a:pt x="140" y="8"/>
                  </a:lnTo>
                  <a:lnTo>
                    <a:pt x="150" y="11"/>
                  </a:lnTo>
                  <a:lnTo>
                    <a:pt x="147" y="0"/>
                  </a:lnTo>
                  <a:lnTo>
                    <a:pt x="155" y="0"/>
                  </a:lnTo>
                  <a:lnTo>
                    <a:pt x="166" y="34"/>
                  </a:lnTo>
                  <a:lnTo>
                    <a:pt x="150" y="58"/>
                  </a:lnTo>
                  <a:lnTo>
                    <a:pt x="150" y="79"/>
                  </a:lnTo>
                  <a:lnTo>
                    <a:pt x="142" y="107"/>
                  </a:lnTo>
                  <a:lnTo>
                    <a:pt x="134" y="113"/>
                  </a:lnTo>
                  <a:lnTo>
                    <a:pt x="134" y="100"/>
                  </a:lnTo>
                  <a:lnTo>
                    <a:pt x="108" y="118"/>
                  </a:lnTo>
                  <a:lnTo>
                    <a:pt x="87" y="110"/>
                  </a:lnTo>
                  <a:lnTo>
                    <a:pt x="87" y="124"/>
                  </a:lnTo>
                  <a:lnTo>
                    <a:pt x="74" y="136"/>
                  </a:lnTo>
                  <a:lnTo>
                    <a:pt x="69" y="116"/>
                  </a:lnTo>
                  <a:lnTo>
                    <a:pt x="0" y="12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98" name="Freeform 662"/>
            <p:cNvSpPr>
              <a:spLocks/>
            </p:cNvSpPr>
            <p:nvPr/>
          </p:nvSpPr>
          <p:spPr bwMode="auto">
            <a:xfrm>
              <a:off x="4268" y="2317"/>
              <a:ext cx="31" cy="26"/>
            </a:xfrm>
            <a:custGeom>
              <a:avLst/>
              <a:gdLst>
                <a:gd name="T0" fmla="*/ 0 w 35"/>
                <a:gd name="T1" fmla="*/ 15 h 26"/>
                <a:gd name="T2" fmla="*/ 8 w 35"/>
                <a:gd name="T3" fmla="*/ 25 h 26"/>
                <a:gd name="T4" fmla="*/ 19 w 35"/>
                <a:gd name="T5" fmla="*/ 15 h 26"/>
                <a:gd name="T6" fmla="*/ 27 w 35"/>
                <a:gd name="T7" fmla="*/ 0 h 26"/>
                <a:gd name="T8" fmla="*/ 0 w 35"/>
                <a:gd name="T9" fmla="*/ 15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6">
                  <a:moveTo>
                    <a:pt x="0" y="15"/>
                  </a:moveTo>
                  <a:lnTo>
                    <a:pt x="10" y="25"/>
                  </a:lnTo>
                  <a:lnTo>
                    <a:pt x="25" y="15"/>
                  </a:lnTo>
                  <a:lnTo>
                    <a:pt x="34" y="0"/>
                  </a:lnTo>
                  <a:lnTo>
                    <a:pt x="0" y="1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599" name="Freeform 663"/>
            <p:cNvSpPr>
              <a:spLocks/>
            </p:cNvSpPr>
            <p:nvPr/>
          </p:nvSpPr>
          <p:spPr bwMode="auto">
            <a:xfrm>
              <a:off x="4367" y="2123"/>
              <a:ext cx="78" cy="71"/>
            </a:xfrm>
            <a:custGeom>
              <a:avLst/>
              <a:gdLst>
                <a:gd name="T0" fmla="*/ 0 w 88"/>
                <a:gd name="T1" fmla="*/ 52 h 71"/>
                <a:gd name="T2" fmla="*/ 3 w 88"/>
                <a:gd name="T3" fmla="*/ 70 h 71"/>
                <a:gd name="T4" fmla="*/ 15 w 88"/>
                <a:gd name="T5" fmla="*/ 65 h 71"/>
                <a:gd name="T6" fmla="*/ 6 w 88"/>
                <a:gd name="T7" fmla="*/ 54 h 71"/>
                <a:gd name="T8" fmla="*/ 39 w 88"/>
                <a:gd name="T9" fmla="*/ 62 h 71"/>
                <a:gd name="T10" fmla="*/ 45 w 88"/>
                <a:gd name="T11" fmla="*/ 44 h 71"/>
                <a:gd name="T12" fmla="*/ 68 w 88"/>
                <a:gd name="T13" fmla="*/ 39 h 71"/>
                <a:gd name="T14" fmla="*/ 59 w 88"/>
                <a:gd name="T15" fmla="*/ 28 h 71"/>
                <a:gd name="T16" fmla="*/ 62 w 88"/>
                <a:gd name="T17" fmla="*/ 20 h 71"/>
                <a:gd name="T18" fmla="*/ 43 w 88"/>
                <a:gd name="T19" fmla="*/ 23 h 71"/>
                <a:gd name="T20" fmla="*/ 23 w 88"/>
                <a:gd name="T21" fmla="*/ 0 h 71"/>
                <a:gd name="T22" fmla="*/ 15 w 88"/>
                <a:gd name="T23" fmla="*/ 39 h 71"/>
                <a:gd name="T24" fmla="*/ 6 w 88"/>
                <a:gd name="T25" fmla="*/ 39 h 71"/>
                <a:gd name="T26" fmla="*/ 0 w 88"/>
                <a:gd name="T27" fmla="*/ 52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 h="71">
                  <a:moveTo>
                    <a:pt x="0" y="52"/>
                  </a:moveTo>
                  <a:lnTo>
                    <a:pt x="3" y="70"/>
                  </a:lnTo>
                  <a:lnTo>
                    <a:pt x="19" y="65"/>
                  </a:lnTo>
                  <a:lnTo>
                    <a:pt x="8" y="54"/>
                  </a:lnTo>
                  <a:lnTo>
                    <a:pt x="50" y="62"/>
                  </a:lnTo>
                  <a:lnTo>
                    <a:pt x="58" y="44"/>
                  </a:lnTo>
                  <a:lnTo>
                    <a:pt x="87" y="39"/>
                  </a:lnTo>
                  <a:lnTo>
                    <a:pt x="76" y="28"/>
                  </a:lnTo>
                  <a:lnTo>
                    <a:pt x="79" y="20"/>
                  </a:lnTo>
                  <a:lnTo>
                    <a:pt x="55" y="23"/>
                  </a:lnTo>
                  <a:lnTo>
                    <a:pt x="29" y="0"/>
                  </a:lnTo>
                  <a:lnTo>
                    <a:pt x="19" y="39"/>
                  </a:lnTo>
                  <a:lnTo>
                    <a:pt x="8" y="39"/>
                  </a:lnTo>
                  <a:lnTo>
                    <a:pt x="0" y="5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00" name="Freeform 664"/>
            <p:cNvSpPr>
              <a:spLocks/>
            </p:cNvSpPr>
            <p:nvPr/>
          </p:nvSpPr>
          <p:spPr bwMode="auto">
            <a:xfrm>
              <a:off x="2995" y="2309"/>
              <a:ext cx="24" cy="27"/>
            </a:xfrm>
            <a:custGeom>
              <a:avLst/>
              <a:gdLst>
                <a:gd name="T0" fmla="*/ 0 w 27"/>
                <a:gd name="T1" fmla="*/ 26 h 27"/>
                <a:gd name="T2" fmla="*/ 6 w 27"/>
                <a:gd name="T3" fmla="*/ 26 h 27"/>
                <a:gd name="T4" fmla="*/ 20 w 27"/>
                <a:gd name="T5" fmla="*/ 8 h 27"/>
                <a:gd name="T6" fmla="*/ 12 w 27"/>
                <a:gd name="T7" fmla="*/ 0 h 27"/>
                <a:gd name="T8" fmla="*/ 0 w 27"/>
                <a:gd name="T9" fmla="*/ 26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0" y="26"/>
                  </a:moveTo>
                  <a:lnTo>
                    <a:pt x="8" y="26"/>
                  </a:lnTo>
                  <a:lnTo>
                    <a:pt x="26" y="8"/>
                  </a:lnTo>
                  <a:lnTo>
                    <a:pt x="15" y="0"/>
                  </a:lnTo>
                  <a:lnTo>
                    <a:pt x="0" y="2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01" name="Freeform 665"/>
            <p:cNvSpPr>
              <a:spLocks/>
            </p:cNvSpPr>
            <p:nvPr/>
          </p:nvSpPr>
          <p:spPr bwMode="auto">
            <a:xfrm>
              <a:off x="2659" y="2335"/>
              <a:ext cx="208" cy="216"/>
            </a:xfrm>
            <a:custGeom>
              <a:avLst/>
              <a:gdLst>
                <a:gd name="T0" fmla="*/ 0 w 234"/>
                <a:gd name="T1" fmla="*/ 112 h 216"/>
                <a:gd name="T2" fmla="*/ 3 w 234"/>
                <a:gd name="T3" fmla="*/ 47 h 216"/>
                <a:gd name="T4" fmla="*/ 23 w 234"/>
                <a:gd name="T5" fmla="*/ 0 h 216"/>
                <a:gd name="T6" fmla="*/ 68 w 234"/>
                <a:gd name="T7" fmla="*/ 13 h 216"/>
                <a:gd name="T8" fmla="*/ 75 w 234"/>
                <a:gd name="T9" fmla="*/ 26 h 216"/>
                <a:gd name="T10" fmla="*/ 110 w 234"/>
                <a:gd name="T11" fmla="*/ 47 h 216"/>
                <a:gd name="T12" fmla="*/ 123 w 234"/>
                <a:gd name="T13" fmla="*/ 39 h 216"/>
                <a:gd name="T14" fmla="*/ 124 w 234"/>
                <a:gd name="T15" fmla="*/ 18 h 216"/>
                <a:gd name="T16" fmla="*/ 134 w 234"/>
                <a:gd name="T17" fmla="*/ 5 h 216"/>
                <a:gd name="T18" fmla="*/ 184 w 234"/>
                <a:gd name="T19" fmla="*/ 24 h 216"/>
                <a:gd name="T20" fmla="*/ 176 w 234"/>
                <a:gd name="T21" fmla="*/ 50 h 216"/>
                <a:gd name="T22" fmla="*/ 184 w 234"/>
                <a:gd name="T23" fmla="*/ 176 h 216"/>
                <a:gd name="T24" fmla="*/ 184 w 234"/>
                <a:gd name="T25" fmla="*/ 204 h 216"/>
                <a:gd name="T26" fmla="*/ 172 w 234"/>
                <a:gd name="T27" fmla="*/ 207 h 216"/>
                <a:gd name="T28" fmla="*/ 172 w 234"/>
                <a:gd name="T29" fmla="*/ 215 h 216"/>
                <a:gd name="T30" fmla="*/ 78 w 234"/>
                <a:gd name="T31" fmla="*/ 157 h 216"/>
                <a:gd name="T32" fmla="*/ 67 w 234"/>
                <a:gd name="T33" fmla="*/ 159 h 216"/>
                <a:gd name="T34" fmla="*/ 29 w 234"/>
                <a:gd name="T35" fmla="*/ 154 h 216"/>
                <a:gd name="T36" fmla="*/ 0 w 234"/>
                <a:gd name="T37" fmla="*/ 112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4" h="216">
                  <a:moveTo>
                    <a:pt x="0" y="112"/>
                  </a:moveTo>
                  <a:lnTo>
                    <a:pt x="3" y="47"/>
                  </a:lnTo>
                  <a:lnTo>
                    <a:pt x="29" y="0"/>
                  </a:lnTo>
                  <a:lnTo>
                    <a:pt x="86" y="13"/>
                  </a:lnTo>
                  <a:lnTo>
                    <a:pt x="94" y="26"/>
                  </a:lnTo>
                  <a:lnTo>
                    <a:pt x="139" y="47"/>
                  </a:lnTo>
                  <a:lnTo>
                    <a:pt x="155" y="39"/>
                  </a:lnTo>
                  <a:lnTo>
                    <a:pt x="157" y="18"/>
                  </a:lnTo>
                  <a:lnTo>
                    <a:pt x="170" y="5"/>
                  </a:lnTo>
                  <a:lnTo>
                    <a:pt x="233" y="24"/>
                  </a:lnTo>
                  <a:lnTo>
                    <a:pt x="223" y="50"/>
                  </a:lnTo>
                  <a:lnTo>
                    <a:pt x="233" y="176"/>
                  </a:lnTo>
                  <a:lnTo>
                    <a:pt x="233" y="204"/>
                  </a:lnTo>
                  <a:lnTo>
                    <a:pt x="218" y="207"/>
                  </a:lnTo>
                  <a:lnTo>
                    <a:pt x="218" y="215"/>
                  </a:lnTo>
                  <a:lnTo>
                    <a:pt x="99" y="157"/>
                  </a:lnTo>
                  <a:lnTo>
                    <a:pt x="84" y="159"/>
                  </a:lnTo>
                  <a:lnTo>
                    <a:pt x="37" y="154"/>
                  </a:lnTo>
                  <a:lnTo>
                    <a:pt x="0" y="1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02" name="Freeform 666"/>
            <p:cNvSpPr>
              <a:spLocks/>
            </p:cNvSpPr>
            <p:nvPr/>
          </p:nvSpPr>
          <p:spPr bwMode="auto">
            <a:xfrm>
              <a:off x="2367" y="2293"/>
              <a:ext cx="158" cy="129"/>
            </a:xfrm>
            <a:custGeom>
              <a:avLst/>
              <a:gdLst>
                <a:gd name="T0" fmla="*/ 0 w 177"/>
                <a:gd name="T1" fmla="*/ 128 h 129"/>
                <a:gd name="T2" fmla="*/ 33 w 177"/>
                <a:gd name="T3" fmla="*/ 105 h 129"/>
                <a:gd name="T4" fmla="*/ 46 w 177"/>
                <a:gd name="T5" fmla="*/ 52 h 129"/>
                <a:gd name="T6" fmla="*/ 76 w 177"/>
                <a:gd name="T7" fmla="*/ 24 h 129"/>
                <a:gd name="T8" fmla="*/ 86 w 177"/>
                <a:gd name="T9" fmla="*/ 0 h 129"/>
                <a:gd name="T10" fmla="*/ 128 w 177"/>
                <a:gd name="T11" fmla="*/ 10 h 129"/>
                <a:gd name="T12" fmla="*/ 140 w 177"/>
                <a:gd name="T13" fmla="*/ 58 h 129"/>
                <a:gd name="T14" fmla="*/ 120 w 177"/>
                <a:gd name="T15" fmla="*/ 58 h 129"/>
                <a:gd name="T16" fmla="*/ 109 w 177"/>
                <a:gd name="T17" fmla="*/ 63 h 129"/>
                <a:gd name="T18" fmla="*/ 111 w 177"/>
                <a:gd name="T19" fmla="*/ 78 h 129"/>
                <a:gd name="T20" fmla="*/ 56 w 177"/>
                <a:gd name="T21" fmla="*/ 105 h 129"/>
                <a:gd name="T22" fmla="*/ 53 w 177"/>
                <a:gd name="T23" fmla="*/ 128 h 129"/>
                <a:gd name="T24" fmla="*/ 0 w 177"/>
                <a:gd name="T25" fmla="*/ 128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7" h="129">
                  <a:moveTo>
                    <a:pt x="0" y="128"/>
                  </a:moveTo>
                  <a:lnTo>
                    <a:pt x="42" y="105"/>
                  </a:lnTo>
                  <a:lnTo>
                    <a:pt x="58" y="52"/>
                  </a:lnTo>
                  <a:lnTo>
                    <a:pt x="95" y="24"/>
                  </a:lnTo>
                  <a:lnTo>
                    <a:pt x="108" y="0"/>
                  </a:lnTo>
                  <a:lnTo>
                    <a:pt x="160" y="10"/>
                  </a:lnTo>
                  <a:lnTo>
                    <a:pt x="176" y="58"/>
                  </a:lnTo>
                  <a:lnTo>
                    <a:pt x="150" y="58"/>
                  </a:lnTo>
                  <a:lnTo>
                    <a:pt x="137" y="63"/>
                  </a:lnTo>
                  <a:lnTo>
                    <a:pt x="139" y="78"/>
                  </a:lnTo>
                  <a:lnTo>
                    <a:pt x="71" y="105"/>
                  </a:lnTo>
                  <a:lnTo>
                    <a:pt x="66" y="128"/>
                  </a:lnTo>
                  <a:lnTo>
                    <a:pt x="0" y="12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03" name="Freeform 667"/>
            <p:cNvSpPr>
              <a:spLocks/>
            </p:cNvSpPr>
            <p:nvPr/>
          </p:nvSpPr>
          <p:spPr bwMode="auto">
            <a:xfrm>
              <a:off x="3218" y="2466"/>
              <a:ext cx="99" cy="127"/>
            </a:xfrm>
            <a:custGeom>
              <a:avLst/>
              <a:gdLst>
                <a:gd name="T0" fmla="*/ 0 w 111"/>
                <a:gd name="T1" fmla="*/ 92 h 127"/>
                <a:gd name="T2" fmla="*/ 11 w 111"/>
                <a:gd name="T3" fmla="*/ 126 h 127"/>
                <a:gd name="T4" fmla="*/ 33 w 111"/>
                <a:gd name="T5" fmla="*/ 123 h 127"/>
                <a:gd name="T6" fmla="*/ 67 w 111"/>
                <a:gd name="T7" fmla="*/ 89 h 127"/>
                <a:gd name="T8" fmla="*/ 67 w 111"/>
                <a:gd name="T9" fmla="*/ 76 h 127"/>
                <a:gd name="T10" fmla="*/ 86 w 111"/>
                <a:gd name="T11" fmla="*/ 47 h 127"/>
                <a:gd name="T12" fmla="*/ 87 w 111"/>
                <a:gd name="T13" fmla="*/ 39 h 127"/>
                <a:gd name="T14" fmla="*/ 78 w 111"/>
                <a:gd name="T15" fmla="*/ 23 h 127"/>
                <a:gd name="T16" fmla="*/ 48 w 111"/>
                <a:gd name="T17" fmla="*/ 0 h 127"/>
                <a:gd name="T18" fmla="*/ 42 w 111"/>
                <a:gd name="T19" fmla="*/ 0 h 127"/>
                <a:gd name="T20" fmla="*/ 46 w 111"/>
                <a:gd name="T21" fmla="*/ 13 h 127"/>
                <a:gd name="T22" fmla="*/ 38 w 111"/>
                <a:gd name="T23" fmla="*/ 34 h 127"/>
                <a:gd name="T24" fmla="*/ 42 w 111"/>
                <a:gd name="T25" fmla="*/ 45 h 127"/>
                <a:gd name="T26" fmla="*/ 36 w 111"/>
                <a:gd name="T27" fmla="*/ 76 h 127"/>
                <a:gd name="T28" fmla="*/ 0 w 111"/>
                <a:gd name="T29" fmla="*/ 92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1" h="127">
                  <a:moveTo>
                    <a:pt x="0" y="92"/>
                  </a:moveTo>
                  <a:lnTo>
                    <a:pt x="14" y="126"/>
                  </a:lnTo>
                  <a:lnTo>
                    <a:pt x="42" y="123"/>
                  </a:lnTo>
                  <a:lnTo>
                    <a:pt x="84" y="89"/>
                  </a:lnTo>
                  <a:lnTo>
                    <a:pt x="84" y="76"/>
                  </a:lnTo>
                  <a:lnTo>
                    <a:pt x="108" y="47"/>
                  </a:lnTo>
                  <a:lnTo>
                    <a:pt x="110" y="39"/>
                  </a:lnTo>
                  <a:lnTo>
                    <a:pt x="97" y="23"/>
                  </a:lnTo>
                  <a:lnTo>
                    <a:pt x="61" y="0"/>
                  </a:lnTo>
                  <a:lnTo>
                    <a:pt x="53" y="0"/>
                  </a:lnTo>
                  <a:lnTo>
                    <a:pt x="58" y="13"/>
                  </a:lnTo>
                  <a:lnTo>
                    <a:pt x="48" y="34"/>
                  </a:lnTo>
                  <a:lnTo>
                    <a:pt x="53" y="45"/>
                  </a:lnTo>
                  <a:lnTo>
                    <a:pt x="45" y="76"/>
                  </a:lnTo>
                  <a:lnTo>
                    <a:pt x="0" y="9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04" name="Freeform 668"/>
            <p:cNvSpPr>
              <a:spLocks/>
            </p:cNvSpPr>
            <p:nvPr/>
          </p:nvSpPr>
          <p:spPr bwMode="auto">
            <a:xfrm>
              <a:off x="3584" y="2382"/>
              <a:ext cx="106" cy="61"/>
            </a:xfrm>
            <a:custGeom>
              <a:avLst/>
              <a:gdLst>
                <a:gd name="T0" fmla="*/ 0 w 119"/>
                <a:gd name="T1" fmla="*/ 26 h 61"/>
                <a:gd name="T2" fmla="*/ 12 w 119"/>
                <a:gd name="T3" fmla="*/ 0 h 61"/>
                <a:gd name="T4" fmla="*/ 48 w 119"/>
                <a:gd name="T5" fmla="*/ 16 h 61"/>
                <a:gd name="T6" fmla="*/ 67 w 119"/>
                <a:gd name="T7" fmla="*/ 39 h 61"/>
                <a:gd name="T8" fmla="*/ 94 w 119"/>
                <a:gd name="T9" fmla="*/ 39 h 61"/>
                <a:gd name="T10" fmla="*/ 91 w 119"/>
                <a:gd name="T11" fmla="*/ 60 h 61"/>
                <a:gd name="T12" fmla="*/ 31 w 119"/>
                <a:gd name="T13" fmla="*/ 45 h 61"/>
                <a:gd name="T14" fmla="*/ 0 w 119"/>
                <a:gd name="T15" fmla="*/ 26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 h="61">
                  <a:moveTo>
                    <a:pt x="0" y="26"/>
                  </a:moveTo>
                  <a:lnTo>
                    <a:pt x="16" y="0"/>
                  </a:lnTo>
                  <a:lnTo>
                    <a:pt x="61" y="16"/>
                  </a:lnTo>
                  <a:lnTo>
                    <a:pt x="84" y="39"/>
                  </a:lnTo>
                  <a:lnTo>
                    <a:pt x="118" y="39"/>
                  </a:lnTo>
                  <a:lnTo>
                    <a:pt x="115" y="60"/>
                  </a:lnTo>
                  <a:lnTo>
                    <a:pt x="39" y="45"/>
                  </a:lnTo>
                  <a:lnTo>
                    <a:pt x="0" y="2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05" name="Freeform 669"/>
            <p:cNvSpPr>
              <a:spLocks/>
            </p:cNvSpPr>
            <p:nvPr/>
          </p:nvSpPr>
          <p:spPr bwMode="auto">
            <a:xfrm>
              <a:off x="3333" y="2269"/>
              <a:ext cx="219" cy="219"/>
            </a:xfrm>
            <a:custGeom>
              <a:avLst/>
              <a:gdLst>
                <a:gd name="T0" fmla="*/ 0 w 247"/>
                <a:gd name="T1" fmla="*/ 118 h 219"/>
                <a:gd name="T2" fmla="*/ 20 w 247"/>
                <a:gd name="T3" fmla="*/ 126 h 219"/>
                <a:gd name="T4" fmla="*/ 62 w 247"/>
                <a:gd name="T5" fmla="*/ 118 h 219"/>
                <a:gd name="T6" fmla="*/ 67 w 247"/>
                <a:gd name="T7" fmla="*/ 95 h 219"/>
                <a:gd name="T8" fmla="*/ 97 w 247"/>
                <a:gd name="T9" fmla="*/ 84 h 219"/>
                <a:gd name="T10" fmla="*/ 100 w 247"/>
                <a:gd name="T11" fmla="*/ 66 h 219"/>
                <a:gd name="T12" fmla="*/ 111 w 247"/>
                <a:gd name="T13" fmla="*/ 63 h 219"/>
                <a:gd name="T14" fmla="*/ 105 w 247"/>
                <a:gd name="T15" fmla="*/ 50 h 219"/>
                <a:gd name="T16" fmla="*/ 118 w 247"/>
                <a:gd name="T17" fmla="*/ 50 h 219"/>
                <a:gd name="T18" fmla="*/ 126 w 247"/>
                <a:gd name="T19" fmla="*/ 31 h 219"/>
                <a:gd name="T20" fmla="*/ 121 w 247"/>
                <a:gd name="T21" fmla="*/ 14 h 219"/>
                <a:gd name="T22" fmla="*/ 159 w 247"/>
                <a:gd name="T23" fmla="*/ 0 h 219"/>
                <a:gd name="T24" fmla="*/ 193 w 247"/>
                <a:gd name="T25" fmla="*/ 29 h 219"/>
                <a:gd name="T26" fmla="*/ 185 w 247"/>
                <a:gd name="T27" fmla="*/ 40 h 219"/>
                <a:gd name="T28" fmla="*/ 150 w 247"/>
                <a:gd name="T29" fmla="*/ 40 h 219"/>
                <a:gd name="T30" fmla="*/ 153 w 247"/>
                <a:gd name="T31" fmla="*/ 63 h 219"/>
                <a:gd name="T32" fmla="*/ 167 w 247"/>
                <a:gd name="T33" fmla="*/ 79 h 219"/>
                <a:gd name="T34" fmla="*/ 159 w 247"/>
                <a:gd name="T35" fmla="*/ 87 h 219"/>
                <a:gd name="T36" fmla="*/ 160 w 247"/>
                <a:gd name="T37" fmla="*/ 102 h 219"/>
                <a:gd name="T38" fmla="*/ 126 w 247"/>
                <a:gd name="T39" fmla="*/ 149 h 219"/>
                <a:gd name="T40" fmla="*/ 111 w 247"/>
                <a:gd name="T41" fmla="*/ 149 h 219"/>
                <a:gd name="T42" fmla="*/ 100 w 247"/>
                <a:gd name="T43" fmla="*/ 160 h 219"/>
                <a:gd name="T44" fmla="*/ 120 w 247"/>
                <a:gd name="T45" fmla="*/ 205 h 219"/>
                <a:gd name="T46" fmla="*/ 93 w 247"/>
                <a:gd name="T47" fmla="*/ 205 h 219"/>
                <a:gd name="T48" fmla="*/ 85 w 247"/>
                <a:gd name="T49" fmla="*/ 218 h 219"/>
                <a:gd name="T50" fmla="*/ 64 w 247"/>
                <a:gd name="T51" fmla="*/ 189 h 219"/>
                <a:gd name="T52" fmla="*/ 8 w 247"/>
                <a:gd name="T53" fmla="*/ 194 h 219"/>
                <a:gd name="T54" fmla="*/ 29 w 247"/>
                <a:gd name="T55" fmla="*/ 160 h 219"/>
                <a:gd name="T56" fmla="*/ 0 w 247"/>
                <a:gd name="T57" fmla="*/ 118 h 2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7" h="219">
                  <a:moveTo>
                    <a:pt x="0" y="118"/>
                  </a:moveTo>
                  <a:lnTo>
                    <a:pt x="26" y="126"/>
                  </a:lnTo>
                  <a:lnTo>
                    <a:pt x="79" y="118"/>
                  </a:lnTo>
                  <a:lnTo>
                    <a:pt x="86" y="95"/>
                  </a:lnTo>
                  <a:lnTo>
                    <a:pt x="123" y="84"/>
                  </a:lnTo>
                  <a:lnTo>
                    <a:pt x="128" y="66"/>
                  </a:lnTo>
                  <a:lnTo>
                    <a:pt x="141" y="63"/>
                  </a:lnTo>
                  <a:lnTo>
                    <a:pt x="133" y="50"/>
                  </a:lnTo>
                  <a:lnTo>
                    <a:pt x="150" y="50"/>
                  </a:lnTo>
                  <a:lnTo>
                    <a:pt x="160" y="31"/>
                  </a:lnTo>
                  <a:lnTo>
                    <a:pt x="155" y="14"/>
                  </a:lnTo>
                  <a:lnTo>
                    <a:pt x="202" y="0"/>
                  </a:lnTo>
                  <a:lnTo>
                    <a:pt x="246" y="29"/>
                  </a:lnTo>
                  <a:lnTo>
                    <a:pt x="236" y="40"/>
                  </a:lnTo>
                  <a:lnTo>
                    <a:pt x="191" y="40"/>
                  </a:lnTo>
                  <a:lnTo>
                    <a:pt x="194" y="63"/>
                  </a:lnTo>
                  <a:lnTo>
                    <a:pt x="212" y="79"/>
                  </a:lnTo>
                  <a:lnTo>
                    <a:pt x="202" y="87"/>
                  </a:lnTo>
                  <a:lnTo>
                    <a:pt x="204" y="102"/>
                  </a:lnTo>
                  <a:lnTo>
                    <a:pt x="160" y="149"/>
                  </a:lnTo>
                  <a:lnTo>
                    <a:pt x="141" y="149"/>
                  </a:lnTo>
                  <a:lnTo>
                    <a:pt x="128" y="160"/>
                  </a:lnTo>
                  <a:lnTo>
                    <a:pt x="152" y="205"/>
                  </a:lnTo>
                  <a:lnTo>
                    <a:pt x="118" y="205"/>
                  </a:lnTo>
                  <a:lnTo>
                    <a:pt x="108" y="218"/>
                  </a:lnTo>
                  <a:lnTo>
                    <a:pt x="81" y="189"/>
                  </a:lnTo>
                  <a:lnTo>
                    <a:pt x="10" y="194"/>
                  </a:lnTo>
                  <a:lnTo>
                    <a:pt x="37" y="160"/>
                  </a:lnTo>
                  <a:lnTo>
                    <a:pt x="0" y="11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06" name="Freeform 670"/>
            <p:cNvSpPr>
              <a:spLocks/>
            </p:cNvSpPr>
            <p:nvPr/>
          </p:nvSpPr>
          <p:spPr bwMode="auto">
            <a:xfrm>
              <a:off x="2722" y="1944"/>
              <a:ext cx="131" cy="111"/>
            </a:xfrm>
            <a:custGeom>
              <a:avLst/>
              <a:gdLst>
                <a:gd name="T0" fmla="*/ 0 w 148"/>
                <a:gd name="T1" fmla="*/ 18 h 111"/>
                <a:gd name="T2" fmla="*/ 8 w 148"/>
                <a:gd name="T3" fmla="*/ 76 h 111"/>
                <a:gd name="T4" fmla="*/ 67 w 148"/>
                <a:gd name="T5" fmla="*/ 105 h 111"/>
                <a:gd name="T6" fmla="*/ 96 w 148"/>
                <a:gd name="T7" fmla="*/ 110 h 111"/>
                <a:gd name="T8" fmla="*/ 115 w 148"/>
                <a:gd name="T9" fmla="*/ 81 h 111"/>
                <a:gd name="T10" fmla="*/ 104 w 148"/>
                <a:gd name="T11" fmla="*/ 47 h 111"/>
                <a:gd name="T12" fmla="*/ 112 w 148"/>
                <a:gd name="T13" fmla="*/ 39 h 111"/>
                <a:gd name="T14" fmla="*/ 108 w 148"/>
                <a:gd name="T15" fmla="*/ 13 h 111"/>
                <a:gd name="T16" fmla="*/ 62 w 148"/>
                <a:gd name="T17" fmla="*/ 5 h 111"/>
                <a:gd name="T18" fmla="*/ 37 w 148"/>
                <a:gd name="T19" fmla="*/ 0 h 111"/>
                <a:gd name="T20" fmla="*/ 0 w 148"/>
                <a:gd name="T21" fmla="*/ 18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8" h="111">
                  <a:moveTo>
                    <a:pt x="0" y="18"/>
                  </a:moveTo>
                  <a:lnTo>
                    <a:pt x="10" y="76"/>
                  </a:lnTo>
                  <a:lnTo>
                    <a:pt x="86" y="105"/>
                  </a:lnTo>
                  <a:lnTo>
                    <a:pt x="123" y="110"/>
                  </a:lnTo>
                  <a:lnTo>
                    <a:pt x="147" y="81"/>
                  </a:lnTo>
                  <a:lnTo>
                    <a:pt x="133" y="47"/>
                  </a:lnTo>
                  <a:lnTo>
                    <a:pt x="144" y="39"/>
                  </a:lnTo>
                  <a:lnTo>
                    <a:pt x="138" y="13"/>
                  </a:lnTo>
                  <a:lnTo>
                    <a:pt x="79" y="5"/>
                  </a:lnTo>
                  <a:lnTo>
                    <a:pt x="47" y="0"/>
                  </a:lnTo>
                  <a:lnTo>
                    <a:pt x="0" y="1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07" name="Freeform 671"/>
            <p:cNvSpPr>
              <a:spLocks/>
            </p:cNvSpPr>
            <p:nvPr/>
          </p:nvSpPr>
          <p:spPr bwMode="auto">
            <a:xfrm>
              <a:off x="2416" y="2188"/>
              <a:ext cx="44" cy="82"/>
            </a:xfrm>
            <a:custGeom>
              <a:avLst/>
              <a:gdLst>
                <a:gd name="T0" fmla="*/ 0 w 49"/>
                <a:gd name="T1" fmla="*/ 53 h 82"/>
                <a:gd name="T2" fmla="*/ 9 w 49"/>
                <a:gd name="T3" fmla="*/ 0 h 82"/>
                <a:gd name="T4" fmla="*/ 39 w 49"/>
                <a:gd name="T5" fmla="*/ 2 h 82"/>
                <a:gd name="T6" fmla="*/ 23 w 49"/>
                <a:gd name="T7" fmla="*/ 39 h 82"/>
                <a:gd name="T8" fmla="*/ 23 w 49"/>
                <a:gd name="T9" fmla="*/ 78 h 82"/>
                <a:gd name="T10" fmla="*/ 6 w 49"/>
                <a:gd name="T11" fmla="*/ 81 h 82"/>
                <a:gd name="T12" fmla="*/ 9 w 49"/>
                <a:gd name="T13" fmla="*/ 55 h 82"/>
                <a:gd name="T14" fmla="*/ 0 w 49"/>
                <a:gd name="T15" fmla="*/ 53 h 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82">
                  <a:moveTo>
                    <a:pt x="0" y="53"/>
                  </a:moveTo>
                  <a:lnTo>
                    <a:pt x="11" y="0"/>
                  </a:lnTo>
                  <a:lnTo>
                    <a:pt x="48" y="2"/>
                  </a:lnTo>
                  <a:lnTo>
                    <a:pt x="29" y="39"/>
                  </a:lnTo>
                  <a:lnTo>
                    <a:pt x="29" y="78"/>
                  </a:lnTo>
                  <a:lnTo>
                    <a:pt x="8" y="81"/>
                  </a:lnTo>
                  <a:lnTo>
                    <a:pt x="11" y="55"/>
                  </a:lnTo>
                  <a:lnTo>
                    <a:pt x="0" y="5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08" name="Freeform 672"/>
            <p:cNvSpPr>
              <a:spLocks/>
            </p:cNvSpPr>
            <p:nvPr/>
          </p:nvSpPr>
          <p:spPr bwMode="auto">
            <a:xfrm>
              <a:off x="3200" y="2447"/>
              <a:ext cx="10" cy="25"/>
            </a:xfrm>
            <a:custGeom>
              <a:avLst/>
              <a:gdLst>
                <a:gd name="T0" fmla="*/ 0 w 11"/>
                <a:gd name="T1" fmla="*/ 22 h 25"/>
                <a:gd name="T2" fmla="*/ 5 w 11"/>
                <a:gd name="T3" fmla="*/ 24 h 25"/>
                <a:gd name="T4" fmla="*/ 8 w 11"/>
                <a:gd name="T5" fmla="*/ 22 h 25"/>
                <a:gd name="T6" fmla="*/ 5 w 11"/>
                <a:gd name="T7" fmla="*/ 0 h 25"/>
                <a:gd name="T8" fmla="*/ 0 w 11"/>
                <a:gd name="T9" fmla="*/ 22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5">
                  <a:moveTo>
                    <a:pt x="0" y="22"/>
                  </a:moveTo>
                  <a:lnTo>
                    <a:pt x="5" y="24"/>
                  </a:lnTo>
                  <a:lnTo>
                    <a:pt x="10" y="22"/>
                  </a:lnTo>
                  <a:lnTo>
                    <a:pt x="7" y="0"/>
                  </a:lnTo>
                  <a:lnTo>
                    <a:pt x="0" y="2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09" name="Freeform 673"/>
            <p:cNvSpPr>
              <a:spLocks/>
            </p:cNvSpPr>
            <p:nvPr/>
          </p:nvSpPr>
          <p:spPr bwMode="auto">
            <a:xfrm>
              <a:off x="2804" y="2070"/>
              <a:ext cx="121" cy="82"/>
            </a:xfrm>
            <a:custGeom>
              <a:avLst/>
              <a:gdLst>
                <a:gd name="T0" fmla="*/ 0 w 137"/>
                <a:gd name="T1" fmla="*/ 39 h 82"/>
                <a:gd name="T2" fmla="*/ 28 w 137"/>
                <a:gd name="T3" fmla="*/ 76 h 82"/>
                <a:gd name="T4" fmla="*/ 96 w 137"/>
                <a:gd name="T5" fmla="*/ 81 h 82"/>
                <a:gd name="T6" fmla="*/ 106 w 137"/>
                <a:gd name="T7" fmla="*/ 53 h 82"/>
                <a:gd name="T8" fmla="*/ 90 w 137"/>
                <a:gd name="T9" fmla="*/ 50 h 82"/>
                <a:gd name="T10" fmla="*/ 90 w 137"/>
                <a:gd name="T11" fmla="*/ 26 h 82"/>
                <a:gd name="T12" fmla="*/ 73 w 137"/>
                <a:gd name="T13" fmla="*/ 0 h 82"/>
                <a:gd name="T14" fmla="*/ 28 w 137"/>
                <a:gd name="T15" fmla="*/ 5 h 82"/>
                <a:gd name="T16" fmla="*/ 0 w 137"/>
                <a:gd name="T17" fmla="*/ 39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 h="82">
                  <a:moveTo>
                    <a:pt x="0" y="39"/>
                  </a:moveTo>
                  <a:lnTo>
                    <a:pt x="36" y="76"/>
                  </a:lnTo>
                  <a:lnTo>
                    <a:pt x="123" y="81"/>
                  </a:lnTo>
                  <a:lnTo>
                    <a:pt x="136" y="53"/>
                  </a:lnTo>
                  <a:lnTo>
                    <a:pt x="115" y="50"/>
                  </a:lnTo>
                  <a:lnTo>
                    <a:pt x="115" y="26"/>
                  </a:lnTo>
                  <a:lnTo>
                    <a:pt x="94" y="0"/>
                  </a:lnTo>
                  <a:lnTo>
                    <a:pt x="36" y="5"/>
                  </a:lnTo>
                  <a:lnTo>
                    <a:pt x="0" y="3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10" name="Freeform 674"/>
            <p:cNvSpPr>
              <a:spLocks/>
            </p:cNvSpPr>
            <p:nvPr/>
          </p:nvSpPr>
          <p:spPr bwMode="auto">
            <a:xfrm>
              <a:off x="3104" y="2558"/>
              <a:ext cx="127" cy="95"/>
            </a:xfrm>
            <a:custGeom>
              <a:avLst/>
              <a:gdLst>
                <a:gd name="T0" fmla="*/ 0 w 143"/>
                <a:gd name="T1" fmla="*/ 94 h 95"/>
                <a:gd name="T2" fmla="*/ 29 w 143"/>
                <a:gd name="T3" fmla="*/ 73 h 95"/>
                <a:gd name="T4" fmla="*/ 25 w 143"/>
                <a:gd name="T5" fmla="*/ 63 h 95"/>
                <a:gd name="T6" fmla="*/ 33 w 143"/>
                <a:gd name="T7" fmla="*/ 52 h 95"/>
                <a:gd name="T8" fmla="*/ 61 w 143"/>
                <a:gd name="T9" fmla="*/ 10 h 95"/>
                <a:gd name="T10" fmla="*/ 101 w 143"/>
                <a:gd name="T11" fmla="*/ 0 h 95"/>
                <a:gd name="T12" fmla="*/ 112 w 143"/>
                <a:gd name="T13" fmla="*/ 34 h 95"/>
                <a:gd name="T14" fmla="*/ 103 w 143"/>
                <a:gd name="T15" fmla="*/ 52 h 95"/>
                <a:gd name="T16" fmla="*/ 60 w 143"/>
                <a:gd name="T17" fmla="*/ 76 h 95"/>
                <a:gd name="T18" fmla="*/ 0 w 143"/>
                <a:gd name="T19" fmla="*/ 94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3" h="95">
                  <a:moveTo>
                    <a:pt x="0" y="94"/>
                  </a:moveTo>
                  <a:lnTo>
                    <a:pt x="37" y="73"/>
                  </a:lnTo>
                  <a:lnTo>
                    <a:pt x="32" y="63"/>
                  </a:lnTo>
                  <a:lnTo>
                    <a:pt x="42" y="52"/>
                  </a:lnTo>
                  <a:lnTo>
                    <a:pt x="78" y="10"/>
                  </a:lnTo>
                  <a:lnTo>
                    <a:pt x="128" y="0"/>
                  </a:lnTo>
                  <a:lnTo>
                    <a:pt x="142" y="34"/>
                  </a:lnTo>
                  <a:lnTo>
                    <a:pt x="131" y="52"/>
                  </a:lnTo>
                  <a:lnTo>
                    <a:pt x="76" y="76"/>
                  </a:lnTo>
                  <a:lnTo>
                    <a:pt x="0" y="9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11" name="Freeform 675"/>
            <p:cNvSpPr>
              <a:spLocks/>
            </p:cNvSpPr>
            <p:nvPr/>
          </p:nvSpPr>
          <p:spPr bwMode="auto">
            <a:xfrm>
              <a:off x="2792" y="1373"/>
              <a:ext cx="2231" cy="928"/>
            </a:xfrm>
            <a:custGeom>
              <a:avLst/>
              <a:gdLst>
                <a:gd name="T0" fmla="*/ 25 w 2510"/>
                <a:gd name="T1" fmla="*/ 511 h 928"/>
                <a:gd name="T2" fmla="*/ 124 w 2510"/>
                <a:gd name="T3" fmla="*/ 461 h 928"/>
                <a:gd name="T4" fmla="*/ 122 w 2510"/>
                <a:gd name="T5" fmla="*/ 325 h 928"/>
                <a:gd name="T6" fmla="*/ 145 w 2510"/>
                <a:gd name="T7" fmla="*/ 223 h 928"/>
                <a:gd name="T8" fmla="*/ 252 w 2510"/>
                <a:gd name="T9" fmla="*/ 301 h 928"/>
                <a:gd name="T10" fmla="*/ 217 w 2510"/>
                <a:gd name="T11" fmla="*/ 372 h 928"/>
                <a:gd name="T12" fmla="*/ 236 w 2510"/>
                <a:gd name="T13" fmla="*/ 330 h 928"/>
                <a:gd name="T14" fmla="*/ 316 w 2510"/>
                <a:gd name="T15" fmla="*/ 275 h 928"/>
                <a:gd name="T16" fmla="*/ 397 w 2510"/>
                <a:gd name="T17" fmla="*/ 251 h 928"/>
                <a:gd name="T18" fmla="*/ 480 w 2510"/>
                <a:gd name="T19" fmla="*/ 225 h 928"/>
                <a:gd name="T20" fmla="*/ 557 w 2510"/>
                <a:gd name="T21" fmla="*/ 201 h 928"/>
                <a:gd name="T22" fmla="*/ 617 w 2510"/>
                <a:gd name="T23" fmla="*/ 147 h 928"/>
                <a:gd name="T24" fmla="*/ 603 w 2510"/>
                <a:gd name="T25" fmla="*/ 294 h 928"/>
                <a:gd name="T26" fmla="*/ 648 w 2510"/>
                <a:gd name="T27" fmla="*/ 251 h 928"/>
                <a:gd name="T28" fmla="*/ 681 w 2510"/>
                <a:gd name="T29" fmla="*/ 264 h 928"/>
                <a:gd name="T30" fmla="*/ 642 w 2510"/>
                <a:gd name="T31" fmla="*/ 144 h 928"/>
                <a:gd name="T32" fmla="*/ 677 w 2510"/>
                <a:gd name="T33" fmla="*/ 173 h 928"/>
                <a:gd name="T34" fmla="*/ 740 w 2510"/>
                <a:gd name="T35" fmla="*/ 220 h 928"/>
                <a:gd name="T36" fmla="*/ 780 w 2510"/>
                <a:gd name="T37" fmla="*/ 94 h 928"/>
                <a:gd name="T38" fmla="*/ 884 w 2510"/>
                <a:gd name="T39" fmla="*/ 57 h 928"/>
                <a:gd name="T40" fmla="*/ 948 w 2510"/>
                <a:gd name="T41" fmla="*/ 21 h 928"/>
                <a:gd name="T42" fmla="*/ 1064 w 2510"/>
                <a:gd name="T43" fmla="*/ 29 h 928"/>
                <a:gd name="T44" fmla="*/ 984 w 2510"/>
                <a:gd name="T45" fmla="*/ 152 h 928"/>
                <a:gd name="T46" fmla="*/ 1079 w 2510"/>
                <a:gd name="T47" fmla="*/ 117 h 928"/>
                <a:gd name="T48" fmla="*/ 1154 w 2510"/>
                <a:gd name="T49" fmla="*/ 123 h 928"/>
                <a:gd name="T50" fmla="*/ 1277 w 2510"/>
                <a:gd name="T51" fmla="*/ 139 h 928"/>
                <a:gd name="T52" fmla="*/ 1378 w 2510"/>
                <a:gd name="T53" fmla="*/ 188 h 928"/>
                <a:gd name="T54" fmla="*/ 1503 w 2510"/>
                <a:gd name="T55" fmla="*/ 175 h 928"/>
                <a:gd name="T56" fmla="*/ 1649 w 2510"/>
                <a:gd name="T57" fmla="*/ 235 h 928"/>
                <a:gd name="T58" fmla="*/ 1759 w 2510"/>
                <a:gd name="T59" fmla="*/ 243 h 928"/>
                <a:gd name="T60" fmla="*/ 1935 w 2510"/>
                <a:gd name="T61" fmla="*/ 311 h 928"/>
                <a:gd name="T62" fmla="*/ 1949 w 2510"/>
                <a:gd name="T63" fmla="*/ 341 h 928"/>
                <a:gd name="T64" fmla="*/ 1918 w 2510"/>
                <a:gd name="T65" fmla="*/ 351 h 928"/>
                <a:gd name="T66" fmla="*/ 1866 w 2510"/>
                <a:gd name="T67" fmla="*/ 317 h 928"/>
                <a:gd name="T68" fmla="*/ 1851 w 2510"/>
                <a:gd name="T69" fmla="*/ 409 h 928"/>
                <a:gd name="T70" fmla="*/ 1702 w 2510"/>
                <a:gd name="T71" fmla="*/ 464 h 928"/>
                <a:gd name="T72" fmla="*/ 1663 w 2510"/>
                <a:gd name="T73" fmla="*/ 519 h 928"/>
                <a:gd name="T74" fmla="*/ 1632 w 2510"/>
                <a:gd name="T75" fmla="*/ 600 h 928"/>
                <a:gd name="T76" fmla="*/ 1596 w 2510"/>
                <a:gd name="T77" fmla="*/ 505 h 928"/>
                <a:gd name="T78" fmla="*/ 1674 w 2510"/>
                <a:gd name="T79" fmla="*/ 401 h 928"/>
                <a:gd name="T80" fmla="*/ 1572 w 2510"/>
                <a:gd name="T81" fmla="*/ 477 h 928"/>
                <a:gd name="T82" fmla="*/ 1432 w 2510"/>
                <a:gd name="T83" fmla="*/ 477 h 928"/>
                <a:gd name="T84" fmla="*/ 1382 w 2510"/>
                <a:gd name="T85" fmla="*/ 587 h 928"/>
                <a:gd name="T86" fmla="*/ 1412 w 2510"/>
                <a:gd name="T87" fmla="*/ 608 h 928"/>
                <a:gd name="T88" fmla="*/ 1307 w 2510"/>
                <a:gd name="T89" fmla="*/ 786 h 928"/>
                <a:gd name="T90" fmla="*/ 1339 w 2510"/>
                <a:gd name="T91" fmla="*/ 694 h 928"/>
                <a:gd name="T92" fmla="*/ 1169 w 2510"/>
                <a:gd name="T93" fmla="*/ 613 h 928"/>
                <a:gd name="T94" fmla="*/ 1048 w 2510"/>
                <a:gd name="T95" fmla="*/ 676 h 928"/>
                <a:gd name="T96" fmla="*/ 909 w 2510"/>
                <a:gd name="T97" fmla="*/ 663 h 928"/>
                <a:gd name="T98" fmla="*/ 731 w 2510"/>
                <a:gd name="T99" fmla="*/ 752 h 928"/>
                <a:gd name="T100" fmla="*/ 629 w 2510"/>
                <a:gd name="T101" fmla="*/ 865 h 928"/>
                <a:gd name="T102" fmla="*/ 580 w 2510"/>
                <a:gd name="T103" fmla="*/ 893 h 928"/>
                <a:gd name="T104" fmla="*/ 399 w 2510"/>
                <a:gd name="T105" fmla="*/ 888 h 928"/>
                <a:gd name="T106" fmla="*/ 404 w 2510"/>
                <a:gd name="T107" fmla="*/ 833 h 928"/>
                <a:gd name="T108" fmla="*/ 356 w 2510"/>
                <a:gd name="T109" fmla="*/ 765 h 928"/>
                <a:gd name="T110" fmla="*/ 338 w 2510"/>
                <a:gd name="T111" fmla="*/ 728 h 928"/>
                <a:gd name="T112" fmla="*/ 335 w 2510"/>
                <a:gd name="T113" fmla="*/ 812 h 928"/>
                <a:gd name="T114" fmla="*/ 308 w 2510"/>
                <a:gd name="T115" fmla="*/ 865 h 928"/>
                <a:gd name="T116" fmla="*/ 221 w 2510"/>
                <a:gd name="T117" fmla="*/ 736 h 928"/>
                <a:gd name="T118" fmla="*/ 181 w 2510"/>
                <a:gd name="T119" fmla="*/ 750 h 928"/>
                <a:gd name="T120" fmla="*/ 145 w 2510"/>
                <a:gd name="T121" fmla="*/ 726 h 928"/>
                <a:gd name="T122" fmla="*/ 39 w 2510"/>
                <a:gd name="T123" fmla="*/ 702 h 928"/>
                <a:gd name="T124" fmla="*/ 46 w 2510"/>
                <a:gd name="T125" fmla="*/ 584 h 9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10" h="928">
                  <a:moveTo>
                    <a:pt x="0" y="576"/>
                  </a:moveTo>
                  <a:lnTo>
                    <a:pt x="23" y="555"/>
                  </a:lnTo>
                  <a:lnTo>
                    <a:pt x="18" y="566"/>
                  </a:lnTo>
                  <a:lnTo>
                    <a:pt x="25" y="566"/>
                  </a:lnTo>
                  <a:lnTo>
                    <a:pt x="23" y="529"/>
                  </a:lnTo>
                  <a:lnTo>
                    <a:pt x="31" y="511"/>
                  </a:lnTo>
                  <a:lnTo>
                    <a:pt x="44" y="508"/>
                  </a:lnTo>
                  <a:lnTo>
                    <a:pt x="68" y="522"/>
                  </a:lnTo>
                  <a:lnTo>
                    <a:pt x="73" y="495"/>
                  </a:lnTo>
                  <a:lnTo>
                    <a:pt x="62" y="495"/>
                  </a:lnTo>
                  <a:lnTo>
                    <a:pt x="59" y="474"/>
                  </a:lnTo>
                  <a:lnTo>
                    <a:pt x="157" y="461"/>
                  </a:lnTo>
                  <a:lnTo>
                    <a:pt x="133" y="453"/>
                  </a:lnTo>
                  <a:lnTo>
                    <a:pt x="136" y="440"/>
                  </a:lnTo>
                  <a:lnTo>
                    <a:pt x="118" y="448"/>
                  </a:lnTo>
                  <a:lnTo>
                    <a:pt x="175" y="398"/>
                  </a:lnTo>
                  <a:lnTo>
                    <a:pt x="152" y="348"/>
                  </a:lnTo>
                  <a:lnTo>
                    <a:pt x="154" y="325"/>
                  </a:lnTo>
                  <a:lnTo>
                    <a:pt x="144" y="299"/>
                  </a:lnTo>
                  <a:lnTo>
                    <a:pt x="154" y="280"/>
                  </a:lnTo>
                  <a:lnTo>
                    <a:pt x="133" y="262"/>
                  </a:lnTo>
                  <a:lnTo>
                    <a:pt x="141" y="243"/>
                  </a:lnTo>
                  <a:lnTo>
                    <a:pt x="167" y="225"/>
                  </a:lnTo>
                  <a:lnTo>
                    <a:pt x="183" y="223"/>
                  </a:lnTo>
                  <a:lnTo>
                    <a:pt x="201" y="228"/>
                  </a:lnTo>
                  <a:lnTo>
                    <a:pt x="183" y="230"/>
                  </a:lnTo>
                  <a:lnTo>
                    <a:pt x="196" y="238"/>
                  </a:lnTo>
                  <a:lnTo>
                    <a:pt x="243" y="241"/>
                  </a:lnTo>
                  <a:lnTo>
                    <a:pt x="319" y="280"/>
                  </a:lnTo>
                  <a:lnTo>
                    <a:pt x="319" y="301"/>
                  </a:lnTo>
                  <a:lnTo>
                    <a:pt x="285" y="317"/>
                  </a:lnTo>
                  <a:lnTo>
                    <a:pt x="183" y="296"/>
                  </a:lnTo>
                  <a:lnTo>
                    <a:pt x="225" y="322"/>
                  </a:lnTo>
                  <a:lnTo>
                    <a:pt x="222" y="356"/>
                  </a:lnTo>
                  <a:lnTo>
                    <a:pt x="265" y="375"/>
                  </a:lnTo>
                  <a:lnTo>
                    <a:pt x="275" y="372"/>
                  </a:lnTo>
                  <a:lnTo>
                    <a:pt x="270" y="356"/>
                  </a:lnTo>
                  <a:lnTo>
                    <a:pt x="254" y="351"/>
                  </a:lnTo>
                  <a:lnTo>
                    <a:pt x="256" y="341"/>
                  </a:lnTo>
                  <a:lnTo>
                    <a:pt x="275" y="353"/>
                  </a:lnTo>
                  <a:lnTo>
                    <a:pt x="314" y="356"/>
                  </a:lnTo>
                  <a:lnTo>
                    <a:pt x="299" y="330"/>
                  </a:lnTo>
                  <a:lnTo>
                    <a:pt x="335" y="309"/>
                  </a:lnTo>
                  <a:lnTo>
                    <a:pt x="364" y="322"/>
                  </a:lnTo>
                  <a:lnTo>
                    <a:pt x="364" y="262"/>
                  </a:lnTo>
                  <a:lnTo>
                    <a:pt x="348" y="254"/>
                  </a:lnTo>
                  <a:lnTo>
                    <a:pt x="398" y="267"/>
                  </a:lnTo>
                  <a:lnTo>
                    <a:pt x="400" y="275"/>
                  </a:lnTo>
                  <a:lnTo>
                    <a:pt x="375" y="285"/>
                  </a:lnTo>
                  <a:lnTo>
                    <a:pt x="400" y="304"/>
                  </a:lnTo>
                  <a:lnTo>
                    <a:pt x="419" y="280"/>
                  </a:lnTo>
                  <a:lnTo>
                    <a:pt x="503" y="246"/>
                  </a:lnTo>
                  <a:lnTo>
                    <a:pt x="519" y="243"/>
                  </a:lnTo>
                  <a:lnTo>
                    <a:pt x="503" y="251"/>
                  </a:lnTo>
                  <a:lnTo>
                    <a:pt x="519" y="267"/>
                  </a:lnTo>
                  <a:lnTo>
                    <a:pt x="579" y="243"/>
                  </a:lnTo>
                  <a:lnTo>
                    <a:pt x="595" y="262"/>
                  </a:lnTo>
                  <a:lnTo>
                    <a:pt x="608" y="246"/>
                  </a:lnTo>
                  <a:lnTo>
                    <a:pt x="603" y="230"/>
                  </a:lnTo>
                  <a:lnTo>
                    <a:pt x="608" y="225"/>
                  </a:lnTo>
                  <a:lnTo>
                    <a:pt x="655" y="233"/>
                  </a:lnTo>
                  <a:lnTo>
                    <a:pt x="718" y="267"/>
                  </a:lnTo>
                  <a:lnTo>
                    <a:pt x="729" y="251"/>
                  </a:lnTo>
                  <a:lnTo>
                    <a:pt x="716" y="233"/>
                  </a:lnTo>
                  <a:lnTo>
                    <a:pt x="697" y="230"/>
                  </a:lnTo>
                  <a:lnTo>
                    <a:pt x="705" y="201"/>
                  </a:lnTo>
                  <a:lnTo>
                    <a:pt x="692" y="199"/>
                  </a:lnTo>
                  <a:lnTo>
                    <a:pt x="694" y="186"/>
                  </a:lnTo>
                  <a:lnTo>
                    <a:pt x="718" y="173"/>
                  </a:lnTo>
                  <a:lnTo>
                    <a:pt x="734" y="141"/>
                  </a:lnTo>
                  <a:lnTo>
                    <a:pt x="765" y="141"/>
                  </a:lnTo>
                  <a:lnTo>
                    <a:pt x="781" y="147"/>
                  </a:lnTo>
                  <a:lnTo>
                    <a:pt x="768" y="181"/>
                  </a:lnTo>
                  <a:lnTo>
                    <a:pt x="783" y="196"/>
                  </a:lnTo>
                  <a:lnTo>
                    <a:pt x="778" y="243"/>
                  </a:lnTo>
                  <a:lnTo>
                    <a:pt x="794" y="262"/>
                  </a:lnTo>
                  <a:lnTo>
                    <a:pt x="789" y="277"/>
                  </a:lnTo>
                  <a:lnTo>
                    <a:pt x="763" y="294"/>
                  </a:lnTo>
                  <a:lnTo>
                    <a:pt x="770" y="299"/>
                  </a:lnTo>
                  <a:lnTo>
                    <a:pt x="739" y="304"/>
                  </a:lnTo>
                  <a:lnTo>
                    <a:pt x="773" y="314"/>
                  </a:lnTo>
                  <a:lnTo>
                    <a:pt x="812" y="277"/>
                  </a:lnTo>
                  <a:lnTo>
                    <a:pt x="807" y="254"/>
                  </a:lnTo>
                  <a:lnTo>
                    <a:pt x="820" y="251"/>
                  </a:lnTo>
                  <a:lnTo>
                    <a:pt x="839" y="246"/>
                  </a:lnTo>
                  <a:lnTo>
                    <a:pt x="849" y="259"/>
                  </a:lnTo>
                  <a:lnTo>
                    <a:pt x="849" y="277"/>
                  </a:lnTo>
                  <a:lnTo>
                    <a:pt x="873" y="280"/>
                  </a:lnTo>
                  <a:lnTo>
                    <a:pt x="854" y="275"/>
                  </a:lnTo>
                  <a:lnTo>
                    <a:pt x="862" y="264"/>
                  </a:lnTo>
                  <a:lnTo>
                    <a:pt x="854" y="251"/>
                  </a:lnTo>
                  <a:lnTo>
                    <a:pt x="799" y="241"/>
                  </a:lnTo>
                  <a:lnTo>
                    <a:pt x="807" y="201"/>
                  </a:lnTo>
                  <a:lnTo>
                    <a:pt x="789" y="178"/>
                  </a:lnTo>
                  <a:lnTo>
                    <a:pt x="815" y="157"/>
                  </a:lnTo>
                  <a:lnTo>
                    <a:pt x="812" y="144"/>
                  </a:lnTo>
                  <a:lnTo>
                    <a:pt x="823" y="152"/>
                  </a:lnTo>
                  <a:lnTo>
                    <a:pt x="817" y="183"/>
                  </a:lnTo>
                  <a:lnTo>
                    <a:pt x="828" y="186"/>
                  </a:lnTo>
                  <a:lnTo>
                    <a:pt x="868" y="194"/>
                  </a:lnTo>
                  <a:lnTo>
                    <a:pt x="831" y="167"/>
                  </a:lnTo>
                  <a:lnTo>
                    <a:pt x="857" y="173"/>
                  </a:lnTo>
                  <a:lnTo>
                    <a:pt x="852" y="159"/>
                  </a:lnTo>
                  <a:lnTo>
                    <a:pt x="868" y="157"/>
                  </a:lnTo>
                  <a:lnTo>
                    <a:pt x="938" y="175"/>
                  </a:lnTo>
                  <a:lnTo>
                    <a:pt x="922" y="188"/>
                  </a:lnTo>
                  <a:lnTo>
                    <a:pt x="922" y="207"/>
                  </a:lnTo>
                  <a:lnTo>
                    <a:pt x="936" y="220"/>
                  </a:lnTo>
                  <a:lnTo>
                    <a:pt x="946" y="178"/>
                  </a:lnTo>
                  <a:lnTo>
                    <a:pt x="907" y="154"/>
                  </a:lnTo>
                  <a:lnTo>
                    <a:pt x="896" y="123"/>
                  </a:lnTo>
                  <a:lnTo>
                    <a:pt x="988" y="112"/>
                  </a:lnTo>
                  <a:lnTo>
                    <a:pt x="975" y="86"/>
                  </a:lnTo>
                  <a:lnTo>
                    <a:pt x="988" y="94"/>
                  </a:lnTo>
                  <a:lnTo>
                    <a:pt x="1001" y="81"/>
                  </a:lnTo>
                  <a:lnTo>
                    <a:pt x="993" y="78"/>
                  </a:lnTo>
                  <a:lnTo>
                    <a:pt x="1085" y="57"/>
                  </a:lnTo>
                  <a:lnTo>
                    <a:pt x="1080" y="49"/>
                  </a:lnTo>
                  <a:lnTo>
                    <a:pt x="1122" y="47"/>
                  </a:lnTo>
                  <a:lnTo>
                    <a:pt x="1119" y="57"/>
                  </a:lnTo>
                  <a:lnTo>
                    <a:pt x="1133" y="57"/>
                  </a:lnTo>
                  <a:lnTo>
                    <a:pt x="1164" y="41"/>
                  </a:lnTo>
                  <a:lnTo>
                    <a:pt x="1177" y="49"/>
                  </a:lnTo>
                  <a:lnTo>
                    <a:pt x="1167" y="36"/>
                  </a:lnTo>
                  <a:lnTo>
                    <a:pt x="1200" y="34"/>
                  </a:lnTo>
                  <a:lnTo>
                    <a:pt x="1200" y="21"/>
                  </a:lnTo>
                  <a:lnTo>
                    <a:pt x="1245" y="0"/>
                  </a:lnTo>
                  <a:lnTo>
                    <a:pt x="1274" y="10"/>
                  </a:lnTo>
                  <a:lnTo>
                    <a:pt x="1245" y="23"/>
                  </a:lnTo>
                  <a:lnTo>
                    <a:pt x="1290" y="23"/>
                  </a:lnTo>
                  <a:lnTo>
                    <a:pt x="1274" y="36"/>
                  </a:lnTo>
                  <a:lnTo>
                    <a:pt x="1347" y="29"/>
                  </a:lnTo>
                  <a:lnTo>
                    <a:pt x="1387" y="57"/>
                  </a:lnTo>
                  <a:lnTo>
                    <a:pt x="1381" y="65"/>
                  </a:lnTo>
                  <a:lnTo>
                    <a:pt x="1366" y="57"/>
                  </a:lnTo>
                  <a:lnTo>
                    <a:pt x="1387" y="65"/>
                  </a:lnTo>
                  <a:lnTo>
                    <a:pt x="1379" y="78"/>
                  </a:lnTo>
                  <a:lnTo>
                    <a:pt x="1245" y="152"/>
                  </a:lnTo>
                  <a:lnTo>
                    <a:pt x="1285" y="144"/>
                  </a:lnTo>
                  <a:lnTo>
                    <a:pt x="1277" y="133"/>
                  </a:lnTo>
                  <a:lnTo>
                    <a:pt x="1345" y="120"/>
                  </a:lnTo>
                  <a:lnTo>
                    <a:pt x="1327" y="120"/>
                  </a:lnTo>
                  <a:lnTo>
                    <a:pt x="1329" y="110"/>
                  </a:lnTo>
                  <a:lnTo>
                    <a:pt x="1366" y="117"/>
                  </a:lnTo>
                  <a:lnTo>
                    <a:pt x="1371" y="110"/>
                  </a:lnTo>
                  <a:lnTo>
                    <a:pt x="1381" y="133"/>
                  </a:lnTo>
                  <a:lnTo>
                    <a:pt x="1400" y="136"/>
                  </a:lnTo>
                  <a:lnTo>
                    <a:pt x="1384" y="123"/>
                  </a:lnTo>
                  <a:lnTo>
                    <a:pt x="1418" y="117"/>
                  </a:lnTo>
                  <a:lnTo>
                    <a:pt x="1460" y="123"/>
                  </a:lnTo>
                  <a:lnTo>
                    <a:pt x="1457" y="133"/>
                  </a:lnTo>
                  <a:lnTo>
                    <a:pt x="1491" y="141"/>
                  </a:lnTo>
                  <a:lnTo>
                    <a:pt x="1526" y="139"/>
                  </a:lnTo>
                  <a:lnTo>
                    <a:pt x="1526" y="117"/>
                  </a:lnTo>
                  <a:lnTo>
                    <a:pt x="1536" y="115"/>
                  </a:lnTo>
                  <a:lnTo>
                    <a:pt x="1617" y="139"/>
                  </a:lnTo>
                  <a:lnTo>
                    <a:pt x="1607" y="175"/>
                  </a:lnTo>
                  <a:lnTo>
                    <a:pt x="1644" y="201"/>
                  </a:lnTo>
                  <a:lnTo>
                    <a:pt x="1665" y="165"/>
                  </a:lnTo>
                  <a:lnTo>
                    <a:pt x="1678" y="183"/>
                  </a:lnTo>
                  <a:lnTo>
                    <a:pt x="1707" y="175"/>
                  </a:lnTo>
                  <a:lnTo>
                    <a:pt x="1744" y="188"/>
                  </a:lnTo>
                  <a:lnTo>
                    <a:pt x="1772" y="181"/>
                  </a:lnTo>
                  <a:lnTo>
                    <a:pt x="1770" y="165"/>
                  </a:lnTo>
                  <a:lnTo>
                    <a:pt x="1788" y="144"/>
                  </a:lnTo>
                  <a:lnTo>
                    <a:pt x="1911" y="159"/>
                  </a:lnTo>
                  <a:lnTo>
                    <a:pt x="1919" y="173"/>
                  </a:lnTo>
                  <a:lnTo>
                    <a:pt x="1903" y="175"/>
                  </a:lnTo>
                  <a:lnTo>
                    <a:pt x="1943" y="181"/>
                  </a:lnTo>
                  <a:lnTo>
                    <a:pt x="1956" y="199"/>
                  </a:lnTo>
                  <a:lnTo>
                    <a:pt x="2050" y="194"/>
                  </a:lnTo>
                  <a:lnTo>
                    <a:pt x="2066" y="207"/>
                  </a:lnTo>
                  <a:lnTo>
                    <a:pt x="2061" y="225"/>
                  </a:lnTo>
                  <a:lnTo>
                    <a:pt x="2087" y="235"/>
                  </a:lnTo>
                  <a:lnTo>
                    <a:pt x="2100" y="228"/>
                  </a:lnTo>
                  <a:lnTo>
                    <a:pt x="2168" y="233"/>
                  </a:lnTo>
                  <a:lnTo>
                    <a:pt x="2181" y="225"/>
                  </a:lnTo>
                  <a:lnTo>
                    <a:pt x="2187" y="238"/>
                  </a:lnTo>
                  <a:lnTo>
                    <a:pt x="2215" y="254"/>
                  </a:lnTo>
                  <a:lnTo>
                    <a:pt x="2226" y="243"/>
                  </a:lnTo>
                  <a:lnTo>
                    <a:pt x="2213" y="230"/>
                  </a:lnTo>
                  <a:lnTo>
                    <a:pt x="2221" y="220"/>
                  </a:lnTo>
                  <a:lnTo>
                    <a:pt x="2336" y="233"/>
                  </a:lnTo>
                  <a:lnTo>
                    <a:pt x="2412" y="277"/>
                  </a:lnTo>
                  <a:lnTo>
                    <a:pt x="2428" y="277"/>
                  </a:lnTo>
                  <a:lnTo>
                    <a:pt x="2449" y="311"/>
                  </a:lnTo>
                  <a:lnTo>
                    <a:pt x="2441" y="296"/>
                  </a:lnTo>
                  <a:lnTo>
                    <a:pt x="2452" y="294"/>
                  </a:lnTo>
                  <a:lnTo>
                    <a:pt x="2457" y="301"/>
                  </a:lnTo>
                  <a:lnTo>
                    <a:pt x="2483" y="299"/>
                  </a:lnTo>
                  <a:lnTo>
                    <a:pt x="2509" y="317"/>
                  </a:lnTo>
                  <a:lnTo>
                    <a:pt x="2467" y="341"/>
                  </a:lnTo>
                  <a:lnTo>
                    <a:pt x="2477" y="343"/>
                  </a:lnTo>
                  <a:lnTo>
                    <a:pt x="2462" y="348"/>
                  </a:lnTo>
                  <a:lnTo>
                    <a:pt x="2475" y="356"/>
                  </a:lnTo>
                  <a:lnTo>
                    <a:pt x="2449" y="359"/>
                  </a:lnTo>
                  <a:lnTo>
                    <a:pt x="2441" y="346"/>
                  </a:lnTo>
                  <a:lnTo>
                    <a:pt x="2428" y="351"/>
                  </a:lnTo>
                  <a:lnTo>
                    <a:pt x="2412" y="330"/>
                  </a:lnTo>
                  <a:lnTo>
                    <a:pt x="2381" y="333"/>
                  </a:lnTo>
                  <a:lnTo>
                    <a:pt x="2375" y="317"/>
                  </a:lnTo>
                  <a:lnTo>
                    <a:pt x="2381" y="311"/>
                  </a:lnTo>
                  <a:lnTo>
                    <a:pt x="2370" y="311"/>
                  </a:lnTo>
                  <a:lnTo>
                    <a:pt x="2362" y="317"/>
                  </a:lnTo>
                  <a:lnTo>
                    <a:pt x="2370" y="333"/>
                  </a:lnTo>
                  <a:lnTo>
                    <a:pt x="2365" y="341"/>
                  </a:lnTo>
                  <a:lnTo>
                    <a:pt x="2339" y="353"/>
                  </a:lnTo>
                  <a:lnTo>
                    <a:pt x="2323" y="351"/>
                  </a:lnTo>
                  <a:lnTo>
                    <a:pt x="2349" y="390"/>
                  </a:lnTo>
                  <a:lnTo>
                    <a:pt x="2344" y="409"/>
                  </a:lnTo>
                  <a:lnTo>
                    <a:pt x="2315" y="393"/>
                  </a:lnTo>
                  <a:lnTo>
                    <a:pt x="2320" y="401"/>
                  </a:lnTo>
                  <a:lnTo>
                    <a:pt x="2263" y="422"/>
                  </a:lnTo>
                  <a:lnTo>
                    <a:pt x="2218" y="461"/>
                  </a:lnTo>
                  <a:lnTo>
                    <a:pt x="2184" y="448"/>
                  </a:lnTo>
                  <a:lnTo>
                    <a:pt x="2155" y="464"/>
                  </a:lnTo>
                  <a:lnTo>
                    <a:pt x="2155" y="448"/>
                  </a:lnTo>
                  <a:lnTo>
                    <a:pt x="2139" y="464"/>
                  </a:lnTo>
                  <a:lnTo>
                    <a:pt x="2116" y="461"/>
                  </a:lnTo>
                  <a:lnTo>
                    <a:pt x="2095" y="500"/>
                  </a:lnTo>
                  <a:lnTo>
                    <a:pt x="2113" y="508"/>
                  </a:lnTo>
                  <a:lnTo>
                    <a:pt x="2105" y="519"/>
                  </a:lnTo>
                  <a:lnTo>
                    <a:pt x="2113" y="542"/>
                  </a:lnTo>
                  <a:lnTo>
                    <a:pt x="2100" y="537"/>
                  </a:lnTo>
                  <a:lnTo>
                    <a:pt x="2092" y="555"/>
                  </a:lnTo>
                  <a:lnTo>
                    <a:pt x="2097" y="571"/>
                  </a:lnTo>
                  <a:lnTo>
                    <a:pt x="2063" y="584"/>
                  </a:lnTo>
                  <a:lnTo>
                    <a:pt x="2066" y="600"/>
                  </a:lnTo>
                  <a:lnTo>
                    <a:pt x="2048" y="608"/>
                  </a:lnTo>
                  <a:lnTo>
                    <a:pt x="2040" y="626"/>
                  </a:lnTo>
                  <a:lnTo>
                    <a:pt x="2019" y="647"/>
                  </a:lnTo>
                  <a:lnTo>
                    <a:pt x="2001" y="574"/>
                  </a:lnTo>
                  <a:lnTo>
                    <a:pt x="2008" y="532"/>
                  </a:lnTo>
                  <a:lnTo>
                    <a:pt x="2021" y="505"/>
                  </a:lnTo>
                  <a:lnTo>
                    <a:pt x="2045" y="500"/>
                  </a:lnTo>
                  <a:lnTo>
                    <a:pt x="2095" y="451"/>
                  </a:lnTo>
                  <a:lnTo>
                    <a:pt x="2119" y="437"/>
                  </a:lnTo>
                  <a:lnTo>
                    <a:pt x="2129" y="411"/>
                  </a:lnTo>
                  <a:lnTo>
                    <a:pt x="2139" y="401"/>
                  </a:lnTo>
                  <a:lnTo>
                    <a:pt x="2119" y="401"/>
                  </a:lnTo>
                  <a:lnTo>
                    <a:pt x="2111" y="424"/>
                  </a:lnTo>
                  <a:lnTo>
                    <a:pt x="2068" y="448"/>
                  </a:lnTo>
                  <a:lnTo>
                    <a:pt x="2071" y="417"/>
                  </a:lnTo>
                  <a:lnTo>
                    <a:pt x="2024" y="422"/>
                  </a:lnTo>
                  <a:lnTo>
                    <a:pt x="1979" y="464"/>
                  </a:lnTo>
                  <a:lnTo>
                    <a:pt x="1990" y="477"/>
                  </a:lnTo>
                  <a:lnTo>
                    <a:pt x="1940" y="482"/>
                  </a:lnTo>
                  <a:lnTo>
                    <a:pt x="1938" y="479"/>
                  </a:lnTo>
                  <a:lnTo>
                    <a:pt x="1950" y="474"/>
                  </a:lnTo>
                  <a:lnTo>
                    <a:pt x="1911" y="466"/>
                  </a:lnTo>
                  <a:lnTo>
                    <a:pt x="1901" y="474"/>
                  </a:lnTo>
                  <a:lnTo>
                    <a:pt x="1812" y="477"/>
                  </a:lnTo>
                  <a:lnTo>
                    <a:pt x="1702" y="571"/>
                  </a:lnTo>
                  <a:lnTo>
                    <a:pt x="1725" y="574"/>
                  </a:lnTo>
                  <a:lnTo>
                    <a:pt x="1725" y="589"/>
                  </a:lnTo>
                  <a:lnTo>
                    <a:pt x="1738" y="579"/>
                  </a:lnTo>
                  <a:lnTo>
                    <a:pt x="1733" y="592"/>
                  </a:lnTo>
                  <a:lnTo>
                    <a:pt x="1749" y="587"/>
                  </a:lnTo>
                  <a:lnTo>
                    <a:pt x="1749" y="595"/>
                  </a:lnTo>
                  <a:lnTo>
                    <a:pt x="1754" y="579"/>
                  </a:lnTo>
                  <a:lnTo>
                    <a:pt x="1770" y="579"/>
                  </a:lnTo>
                  <a:lnTo>
                    <a:pt x="1793" y="598"/>
                  </a:lnTo>
                  <a:lnTo>
                    <a:pt x="1772" y="600"/>
                  </a:lnTo>
                  <a:lnTo>
                    <a:pt x="1788" y="608"/>
                  </a:lnTo>
                  <a:lnTo>
                    <a:pt x="1793" y="621"/>
                  </a:lnTo>
                  <a:lnTo>
                    <a:pt x="1780" y="650"/>
                  </a:lnTo>
                  <a:lnTo>
                    <a:pt x="1778" y="694"/>
                  </a:lnTo>
                  <a:lnTo>
                    <a:pt x="1702" y="786"/>
                  </a:lnTo>
                  <a:lnTo>
                    <a:pt x="1673" y="799"/>
                  </a:lnTo>
                  <a:lnTo>
                    <a:pt x="1654" y="786"/>
                  </a:lnTo>
                  <a:lnTo>
                    <a:pt x="1636" y="804"/>
                  </a:lnTo>
                  <a:lnTo>
                    <a:pt x="1633" y="802"/>
                  </a:lnTo>
                  <a:lnTo>
                    <a:pt x="1644" y="786"/>
                  </a:lnTo>
                  <a:lnTo>
                    <a:pt x="1638" y="765"/>
                  </a:lnTo>
                  <a:lnTo>
                    <a:pt x="1670" y="755"/>
                  </a:lnTo>
                  <a:lnTo>
                    <a:pt x="1696" y="694"/>
                  </a:lnTo>
                  <a:lnTo>
                    <a:pt x="1641" y="707"/>
                  </a:lnTo>
                  <a:lnTo>
                    <a:pt x="1633" y="687"/>
                  </a:lnTo>
                  <a:lnTo>
                    <a:pt x="1589" y="671"/>
                  </a:lnTo>
                  <a:lnTo>
                    <a:pt x="1560" y="608"/>
                  </a:lnTo>
                  <a:lnTo>
                    <a:pt x="1528" y="595"/>
                  </a:lnTo>
                  <a:lnTo>
                    <a:pt x="1479" y="613"/>
                  </a:lnTo>
                  <a:lnTo>
                    <a:pt x="1486" y="626"/>
                  </a:lnTo>
                  <a:lnTo>
                    <a:pt x="1468" y="663"/>
                  </a:lnTo>
                  <a:lnTo>
                    <a:pt x="1445" y="671"/>
                  </a:lnTo>
                  <a:lnTo>
                    <a:pt x="1426" y="663"/>
                  </a:lnTo>
                  <a:lnTo>
                    <a:pt x="1397" y="660"/>
                  </a:lnTo>
                  <a:lnTo>
                    <a:pt x="1327" y="676"/>
                  </a:lnTo>
                  <a:lnTo>
                    <a:pt x="1266" y="652"/>
                  </a:lnTo>
                  <a:lnTo>
                    <a:pt x="1227" y="657"/>
                  </a:lnTo>
                  <a:lnTo>
                    <a:pt x="1211" y="634"/>
                  </a:lnTo>
                  <a:lnTo>
                    <a:pt x="1172" y="621"/>
                  </a:lnTo>
                  <a:lnTo>
                    <a:pt x="1153" y="634"/>
                  </a:lnTo>
                  <a:lnTo>
                    <a:pt x="1151" y="663"/>
                  </a:lnTo>
                  <a:lnTo>
                    <a:pt x="1064" y="652"/>
                  </a:lnTo>
                  <a:lnTo>
                    <a:pt x="1004" y="684"/>
                  </a:lnTo>
                  <a:lnTo>
                    <a:pt x="975" y="694"/>
                  </a:lnTo>
                  <a:lnTo>
                    <a:pt x="972" y="721"/>
                  </a:lnTo>
                  <a:lnTo>
                    <a:pt x="933" y="716"/>
                  </a:lnTo>
                  <a:lnTo>
                    <a:pt x="925" y="752"/>
                  </a:lnTo>
                  <a:lnTo>
                    <a:pt x="888" y="760"/>
                  </a:lnTo>
                  <a:lnTo>
                    <a:pt x="899" y="786"/>
                  </a:lnTo>
                  <a:lnTo>
                    <a:pt x="891" y="810"/>
                  </a:lnTo>
                  <a:lnTo>
                    <a:pt x="836" y="841"/>
                  </a:lnTo>
                  <a:lnTo>
                    <a:pt x="802" y="846"/>
                  </a:lnTo>
                  <a:lnTo>
                    <a:pt x="797" y="865"/>
                  </a:lnTo>
                  <a:lnTo>
                    <a:pt x="812" y="873"/>
                  </a:lnTo>
                  <a:lnTo>
                    <a:pt x="812" y="893"/>
                  </a:lnTo>
                  <a:lnTo>
                    <a:pt x="794" y="888"/>
                  </a:lnTo>
                  <a:lnTo>
                    <a:pt x="768" y="902"/>
                  </a:lnTo>
                  <a:lnTo>
                    <a:pt x="758" y="870"/>
                  </a:lnTo>
                  <a:lnTo>
                    <a:pt x="734" y="893"/>
                  </a:lnTo>
                  <a:lnTo>
                    <a:pt x="668" y="893"/>
                  </a:lnTo>
                  <a:lnTo>
                    <a:pt x="637" y="927"/>
                  </a:lnTo>
                  <a:lnTo>
                    <a:pt x="616" y="917"/>
                  </a:lnTo>
                  <a:lnTo>
                    <a:pt x="613" y="902"/>
                  </a:lnTo>
                  <a:lnTo>
                    <a:pt x="550" y="873"/>
                  </a:lnTo>
                  <a:lnTo>
                    <a:pt x="505" y="888"/>
                  </a:lnTo>
                  <a:lnTo>
                    <a:pt x="508" y="862"/>
                  </a:lnTo>
                  <a:lnTo>
                    <a:pt x="498" y="857"/>
                  </a:lnTo>
                  <a:lnTo>
                    <a:pt x="505" y="849"/>
                  </a:lnTo>
                  <a:lnTo>
                    <a:pt x="490" y="846"/>
                  </a:lnTo>
                  <a:lnTo>
                    <a:pt x="493" y="826"/>
                  </a:lnTo>
                  <a:lnTo>
                    <a:pt x="511" y="833"/>
                  </a:lnTo>
                  <a:lnTo>
                    <a:pt x="519" y="826"/>
                  </a:lnTo>
                  <a:lnTo>
                    <a:pt x="500" y="810"/>
                  </a:lnTo>
                  <a:lnTo>
                    <a:pt x="490" y="823"/>
                  </a:lnTo>
                  <a:lnTo>
                    <a:pt x="487" y="794"/>
                  </a:lnTo>
                  <a:lnTo>
                    <a:pt x="466" y="789"/>
                  </a:lnTo>
                  <a:lnTo>
                    <a:pt x="451" y="765"/>
                  </a:lnTo>
                  <a:lnTo>
                    <a:pt x="469" y="765"/>
                  </a:lnTo>
                  <a:lnTo>
                    <a:pt x="469" y="752"/>
                  </a:lnTo>
                  <a:lnTo>
                    <a:pt x="482" y="750"/>
                  </a:lnTo>
                  <a:lnTo>
                    <a:pt x="519" y="752"/>
                  </a:lnTo>
                  <a:lnTo>
                    <a:pt x="487" y="716"/>
                  </a:lnTo>
                  <a:lnTo>
                    <a:pt x="427" y="728"/>
                  </a:lnTo>
                  <a:lnTo>
                    <a:pt x="432" y="731"/>
                  </a:lnTo>
                  <a:lnTo>
                    <a:pt x="422" y="741"/>
                  </a:lnTo>
                  <a:lnTo>
                    <a:pt x="411" y="733"/>
                  </a:lnTo>
                  <a:lnTo>
                    <a:pt x="400" y="768"/>
                  </a:lnTo>
                  <a:lnTo>
                    <a:pt x="414" y="775"/>
                  </a:lnTo>
                  <a:lnTo>
                    <a:pt x="424" y="812"/>
                  </a:lnTo>
                  <a:lnTo>
                    <a:pt x="453" y="841"/>
                  </a:lnTo>
                  <a:lnTo>
                    <a:pt x="443" y="844"/>
                  </a:lnTo>
                  <a:lnTo>
                    <a:pt x="432" y="870"/>
                  </a:lnTo>
                  <a:lnTo>
                    <a:pt x="419" y="865"/>
                  </a:lnTo>
                  <a:lnTo>
                    <a:pt x="417" y="851"/>
                  </a:lnTo>
                  <a:lnTo>
                    <a:pt x="390" y="865"/>
                  </a:lnTo>
                  <a:lnTo>
                    <a:pt x="369" y="849"/>
                  </a:lnTo>
                  <a:lnTo>
                    <a:pt x="343" y="817"/>
                  </a:lnTo>
                  <a:lnTo>
                    <a:pt x="324" y="817"/>
                  </a:lnTo>
                  <a:lnTo>
                    <a:pt x="322" y="794"/>
                  </a:lnTo>
                  <a:lnTo>
                    <a:pt x="254" y="752"/>
                  </a:lnTo>
                  <a:lnTo>
                    <a:pt x="280" y="736"/>
                  </a:lnTo>
                  <a:lnTo>
                    <a:pt x="270" y="726"/>
                  </a:lnTo>
                  <a:lnTo>
                    <a:pt x="290" y="716"/>
                  </a:lnTo>
                  <a:lnTo>
                    <a:pt x="230" y="731"/>
                  </a:lnTo>
                  <a:lnTo>
                    <a:pt x="228" y="741"/>
                  </a:lnTo>
                  <a:lnTo>
                    <a:pt x="212" y="733"/>
                  </a:lnTo>
                  <a:lnTo>
                    <a:pt x="230" y="750"/>
                  </a:lnTo>
                  <a:lnTo>
                    <a:pt x="254" y="747"/>
                  </a:lnTo>
                  <a:lnTo>
                    <a:pt x="214" y="768"/>
                  </a:lnTo>
                  <a:lnTo>
                    <a:pt x="191" y="750"/>
                  </a:lnTo>
                  <a:lnTo>
                    <a:pt x="209" y="736"/>
                  </a:lnTo>
                  <a:lnTo>
                    <a:pt x="183" y="733"/>
                  </a:lnTo>
                  <a:lnTo>
                    <a:pt x="183" y="726"/>
                  </a:lnTo>
                  <a:lnTo>
                    <a:pt x="157" y="731"/>
                  </a:lnTo>
                  <a:lnTo>
                    <a:pt x="149" y="750"/>
                  </a:lnTo>
                  <a:lnTo>
                    <a:pt x="128" y="747"/>
                  </a:lnTo>
                  <a:lnTo>
                    <a:pt x="128" y="723"/>
                  </a:lnTo>
                  <a:lnTo>
                    <a:pt x="107" y="697"/>
                  </a:lnTo>
                  <a:lnTo>
                    <a:pt x="49" y="702"/>
                  </a:lnTo>
                  <a:lnTo>
                    <a:pt x="36" y="694"/>
                  </a:lnTo>
                  <a:lnTo>
                    <a:pt x="44" y="681"/>
                  </a:lnTo>
                  <a:lnTo>
                    <a:pt x="68" y="652"/>
                  </a:lnTo>
                  <a:lnTo>
                    <a:pt x="54" y="618"/>
                  </a:lnTo>
                  <a:lnTo>
                    <a:pt x="65" y="610"/>
                  </a:lnTo>
                  <a:lnTo>
                    <a:pt x="59" y="584"/>
                  </a:lnTo>
                  <a:lnTo>
                    <a:pt x="0" y="57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12" name="Freeform 676"/>
            <p:cNvSpPr>
              <a:spLocks/>
            </p:cNvSpPr>
            <p:nvPr/>
          </p:nvSpPr>
          <p:spPr bwMode="auto">
            <a:xfrm>
              <a:off x="3148" y="1265"/>
              <a:ext cx="64" cy="33"/>
            </a:xfrm>
            <a:custGeom>
              <a:avLst/>
              <a:gdLst>
                <a:gd name="T0" fmla="*/ 0 w 72"/>
                <a:gd name="T1" fmla="*/ 24 h 33"/>
                <a:gd name="T2" fmla="*/ 11 w 72"/>
                <a:gd name="T3" fmla="*/ 19 h 33"/>
                <a:gd name="T4" fmla="*/ 3 w 72"/>
                <a:gd name="T5" fmla="*/ 11 h 33"/>
                <a:gd name="T6" fmla="*/ 42 w 72"/>
                <a:gd name="T7" fmla="*/ 0 h 33"/>
                <a:gd name="T8" fmla="*/ 51 w 72"/>
                <a:gd name="T9" fmla="*/ 0 h 33"/>
                <a:gd name="T10" fmla="*/ 42 w 72"/>
                <a:gd name="T11" fmla="*/ 11 h 33"/>
                <a:gd name="T12" fmla="*/ 56 w 72"/>
                <a:gd name="T13" fmla="*/ 11 h 33"/>
                <a:gd name="T14" fmla="*/ 19 w 72"/>
                <a:gd name="T15" fmla="*/ 26 h 33"/>
                <a:gd name="T16" fmla="*/ 11 w 72"/>
                <a:gd name="T17" fmla="*/ 32 h 33"/>
                <a:gd name="T18" fmla="*/ 11 w 72"/>
                <a:gd name="T19" fmla="*/ 26 h 33"/>
                <a:gd name="T20" fmla="*/ 0 w 72"/>
                <a:gd name="T21" fmla="*/ 24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 h="33">
                  <a:moveTo>
                    <a:pt x="0" y="24"/>
                  </a:moveTo>
                  <a:lnTo>
                    <a:pt x="14" y="19"/>
                  </a:lnTo>
                  <a:lnTo>
                    <a:pt x="3" y="11"/>
                  </a:lnTo>
                  <a:lnTo>
                    <a:pt x="53" y="0"/>
                  </a:lnTo>
                  <a:lnTo>
                    <a:pt x="64" y="0"/>
                  </a:lnTo>
                  <a:lnTo>
                    <a:pt x="53" y="11"/>
                  </a:lnTo>
                  <a:lnTo>
                    <a:pt x="71" y="11"/>
                  </a:lnTo>
                  <a:lnTo>
                    <a:pt x="24" y="26"/>
                  </a:lnTo>
                  <a:lnTo>
                    <a:pt x="14" y="32"/>
                  </a:lnTo>
                  <a:lnTo>
                    <a:pt x="14" y="26"/>
                  </a:lnTo>
                  <a:lnTo>
                    <a:pt x="0"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13" name="Freeform 677"/>
            <p:cNvSpPr>
              <a:spLocks/>
            </p:cNvSpPr>
            <p:nvPr/>
          </p:nvSpPr>
          <p:spPr bwMode="auto">
            <a:xfrm>
              <a:off x="3209" y="1506"/>
              <a:ext cx="83" cy="67"/>
            </a:xfrm>
            <a:custGeom>
              <a:avLst/>
              <a:gdLst>
                <a:gd name="T0" fmla="*/ 0 w 93"/>
                <a:gd name="T1" fmla="*/ 32 h 67"/>
                <a:gd name="T2" fmla="*/ 8 w 93"/>
                <a:gd name="T3" fmla="*/ 48 h 67"/>
                <a:gd name="T4" fmla="*/ 14 w 93"/>
                <a:gd name="T5" fmla="*/ 45 h 67"/>
                <a:gd name="T6" fmla="*/ 23 w 93"/>
                <a:gd name="T7" fmla="*/ 53 h 67"/>
                <a:gd name="T8" fmla="*/ 29 w 93"/>
                <a:gd name="T9" fmla="*/ 48 h 67"/>
                <a:gd name="T10" fmla="*/ 27 w 93"/>
                <a:gd name="T11" fmla="*/ 66 h 67"/>
                <a:gd name="T12" fmla="*/ 73 w 93"/>
                <a:gd name="T13" fmla="*/ 66 h 67"/>
                <a:gd name="T14" fmla="*/ 54 w 93"/>
                <a:gd name="T15" fmla="*/ 55 h 67"/>
                <a:gd name="T16" fmla="*/ 48 w 93"/>
                <a:gd name="T17" fmla="*/ 34 h 67"/>
                <a:gd name="T18" fmla="*/ 48 w 93"/>
                <a:gd name="T19" fmla="*/ 14 h 67"/>
                <a:gd name="T20" fmla="*/ 58 w 93"/>
                <a:gd name="T21" fmla="*/ 0 h 67"/>
                <a:gd name="T22" fmla="*/ 21 w 93"/>
                <a:gd name="T23" fmla="*/ 3 h 67"/>
                <a:gd name="T24" fmla="*/ 12 w 93"/>
                <a:gd name="T25" fmla="*/ 32 h 67"/>
                <a:gd name="T26" fmla="*/ 0 w 93"/>
                <a:gd name="T27" fmla="*/ 32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3" h="67">
                  <a:moveTo>
                    <a:pt x="0" y="32"/>
                  </a:moveTo>
                  <a:lnTo>
                    <a:pt x="10" y="48"/>
                  </a:lnTo>
                  <a:lnTo>
                    <a:pt x="18" y="45"/>
                  </a:lnTo>
                  <a:lnTo>
                    <a:pt x="29" y="53"/>
                  </a:lnTo>
                  <a:lnTo>
                    <a:pt x="36" y="48"/>
                  </a:lnTo>
                  <a:lnTo>
                    <a:pt x="34" y="66"/>
                  </a:lnTo>
                  <a:lnTo>
                    <a:pt x="92" y="66"/>
                  </a:lnTo>
                  <a:lnTo>
                    <a:pt x="68" y="55"/>
                  </a:lnTo>
                  <a:lnTo>
                    <a:pt x="60" y="34"/>
                  </a:lnTo>
                  <a:lnTo>
                    <a:pt x="60" y="14"/>
                  </a:lnTo>
                  <a:lnTo>
                    <a:pt x="73" y="0"/>
                  </a:lnTo>
                  <a:lnTo>
                    <a:pt x="26" y="3"/>
                  </a:lnTo>
                  <a:lnTo>
                    <a:pt x="16" y="32"/>
                  </a:lnTo>
                  <a:lnTo>
                    <a:pt x="0" y="3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14" name="Freeform 678"/>
            <p:cNvSpPr>
              <a:spLocks/>
            </p:cNvSpPr>
            <p:nvPr/>
          </p:nvSpPr>
          <p:spPr bwMode="auto">
            <a:xfrm>
              <a:off x="3239" y="1396"/>
              <a:ext cx="202" cy="111"/>
            </a:xfrm>
            <a:custGeom>
              <a:avLst/>
              <a:gdLst>
                <a:gd name="T0" fmla="*/ 0 w 227"/>
                <a:gd name="T1" fmla="*/ 94 h 111"/>
                <a:gd name="T2" fmla="*/ 17 w 227"/>
                <a:gd name="T3" fmla="*/ 94 h 111"/>
                <a:gd name="T4" fmla="*/ 4 w 227"/>
                <a:gd name="T5" fmla="*/ 105 h 111"/>
                <a:gd name="T6" fmla="*/ 35 w 227"/>
                <a:gd name="T7" fmla="*/ 110 h 111"/>
                <a:gd name="T8" fmla="*/ 35 w 227"/>
                <a:gd name="T9" fmla="*/ 97 h 111"/>
                <a:gd name="T10" fmla="*/ 46 w 227"/>
                <a:gd name="T11" fmla="*/ 97 h 111"/>
                <a:gd name="T12" fmla="*/ 35 w 227"/>
                <a:gd name="T13" fmla="*/ 92 h 111"/>
                <a:gd name="T14" fmla="*/ 47 w 227"/>
                <a:gd name="T15" fmla="*/ 94 h 111"/>
                <a:gd name="T16" fmla="*/ 46 w 227"/>
                <a:gd name="T17" fmla="*/ 82 h 111"/>
                <a:gd name="T18" fmla="*/ 53 w 227"/>
                <a:gd name="T19" fmla="*/ 87 h 111"/>
                <a:gd name="T20" fmla="*/ 58 w 227"/>
                <a:gd name="T21" fmla="*/ 82 h 111"/>
                <a:gd name="T22" fmla="*/ 54 w 227"/>
                <a:gd name="T23" fmla="*/ 74 h 111"/>
                <a:gd name="T24" fmla="*/ 73 w 227"/>
                <a:gd name="T25" fmla="*/ 74 h 111"/>
                <a:gd name="T26" fmla="*/ 67 w 227"/>
                <a:gd name="T27" fmla="*/ 66 h 111"/>
                <a:gd name="T28" fmla="*/ 77 w 227"/>
                <a:gd name="T29" fmla="*/ 66 h 111"/>
                <a:gd name="T30" fmla="*/ 79 w 227"/>
                <a:gd name="T31" fmla="*/ 55 h 111"/>
                <a:gd name="T32" fmla="*/ 170 w 227"/>
                <a:gd name="T33" fmla="*/ 21 h 111"/>
                <a:gd name="T34" fmla="*/ 179 w 227"/>
                <a:gd name="T35" fmla="*/ 8 h 111"/>
                <a:gd name="T36" fmla="*/ 160 w 227"/>
                <a:gd name="T37" fmla="*/ 0 h 111"/>
                <a:gd name="T38" fmla="*/ 123 w 227"/>
                <a:gd name="T39" fmla="*/ 18 h 111"/>
                <a:gd name="T40" fmla="*/ 85 w 227"/>
                <a:gd name="T41" fmla="*/ 18 h 111"/>
                <a:gd name="T42" fmla="*/ 46 w 227"/>
                <a:gd name="T43" fmla="*/ 50 h 111"/>
                <a:gd name="T44" fmla="*/ 23 w 227"/>
                <a:gd name="T45" fmla="*/ 53 h 111"/>
                <a:gd name="T46" fmla="*/ 23 w 227"/>
                <a:gd name="T47" fmla="*/ 66 h 111"/>
                <a:gd name="T48" fmla="*/ 33 w 227"/>
                <a:gd name="T49" fmla="*/ 66 h 111"/>
                <a:gd name="T50" fmla="*/ 20 w 227"/>
                <a:gd name="T51" fmla="*/ 71 h 111"/>
                <a:gd name="T52" fmla="*/ 27 w 227"/>
                <a:gd name="T53" fmla="*/ 76 h 111"/>
                <a:gd name="T54" fmla="*/ 17 w 227"/>
                <a:gd name="T55" fmla="*/ 82 h 111"/>
                <a:gd name="T56" fmla="*/ 27 w 227"/>
                <a:gd name="T57" fmla="*/ 87 h 111"/>
                <a:gd name="T58" fmla="*/ 0 w 227"/>
                <a:gd name="T59" fmla="*/ 94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27" h="111">
                  <a:moveTo>
                    <a:pt x="0" y="94"/>
                  </a:moveTo>
                  <a:lnTo>
                    <a:pt x="21" y="94"/>
                  </a:lnTo>
                  <a:lnTo>
                    <a:pt x="5" y="105"/>
                  </a:lnTo>
                  <a:lnTo>
                    <a:pt x="44" y="110"/>
                  </a:lnTo>
                  <a:lnTo>
                    <a:pt x="44" y="97"/>
                  </a:lnTo>
                  <a:lnTo>
                    <a:pt x="58" y="97"/>
                  </a:lnTo>
                  <a:lnTo>
                    <a:pt x="44" y="92"/>
                  </a:lnTo>
                  <a:lnTo>
                    <a:pt x="60" y="94"/>
                  </a:lnTo>
                  <a:lnTo>
                    <a:pt x="58" y="82"/>
                  </a:lnTo>
                  <a:lnTo>
                    <a:pt x="66" y="87"/>
                  </a:lnTo>
                  <a:lnTo>
                    <a:pt x="73" y="82"/>
                  </a:lnTo>
                  <a:lnTo>
                    <a:pt x="68" y="74"/>
                  </a:lnTo>
                  <a:lnTo>
                    <a:pt x="92" y="74"/>
                  </a:lnTo>
                  <a:lnTo>
                    <a:pt x="84" y="66"/>
                  </a:lnTo>
                  <a:lnTo>
                    <a:pt x="97" y="66"/>
                  </a:lnTo>
                  <a:lnTo>
                    <a:pt x="100" y="55"/>
                  </a:lnTo>
                  <a:lnTo>
                    <a:pt x="215" y="21"/>
                  </a:lnTo>
                  <a:lnTo>
                    <a:pt x="226" y="8"/>
                  </a:lnTo>
                  <a:lnTo>
                    <a:pt x="202" y="0"/>
                  </a:lnTo>
                  <a:lnTo>
                    <a:pt x="155" y="18"/>
                  </a:lnTo>
                  <a:lnTo>
                    <a:pt x="108" y="18"/>
                  </a:lnTo>
                  <a:lnTo>
                    <a:pt x="58" y="50"/>
                  </a:lnTo>
                  <a:lnTo>
                    <a:pt x="29" y="53"/>
                  </a:lnTo>
                  <a:lnTo>
                    <a:pt x="29" y="66"/>
                  </a:lnTo>
                  <a:lnTo>
                    <a:pt x="42" y="66"/>
                  </a:lnTo>
                  <a:lnTo>
                    <a:pt x="26" y="71"/>
                  </a:lnTo>
                  <a:lnTo>
                    <a:pt x="34" y="76"/>
                  </a:lnTo>
                  <a:lnTo>
                    <a:pt x="21" y="82"/>
                  </a:lnTo>
                  <a:lnTo>
                    <a:pt x="34" y="87"/>
                  </a:lnTo>
                  <a:lnTo>
                    <a:pt x="0" y="9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15" name="Freeform 679"/>
            <p:cNvSpPr>
              <a:spLocks/>
            </p:cNvSpPr>
            <p:nvPr/>
          </p:nvSpPr>
          <p:spPr bwMode="auto">
            <a:xfrm>
              <a:off x="3356" y="1250"/>
              <a:ext cx="41" cy="24"/>
            </a:xfrm>
            <a:custGeom>
              <a:avLst/>
              <a:gdLst>
                <a:gd name="T0" fmla="*/ 0 w 46"/>
                <a:gd name="T1" fmla="*/ 15 h 24"/>
                <a:gd name="T2" fmla="*/ 9 w 46"/>
                <a:gd name="T3" fmla="*/ 23 h 24"/>
                <a:gd name="T4" fmla="*/ 36 w 46"/>
                <a:gd name="T5" fmla="*/ 12 h 24"/>
                <a:gd name="T6" fmla="*/ 19 w 46"/>
                <a:gd name="T7" fmla="*/ 0 h 24"/>
                <a:gd name="T8" fmla="*/ 0 w 46"/>
                <a:gd name="T9" fmla="*/ 1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4">
                  <a:moveTo>
                    <a:pt x="0" y="15"/>
                  </a:moveTo>
                  <a:lnTo>
                    <a:pt x="11" y="23"/>
                  </a:lnTo>
                  <a:lnTo>
                    <a:pt x="45" y="12"/>
                  </a:lnTo>
                  <a:lnTo>
                    <a:pt x="24" y="0"/>
                  </a:lnTo>
                  <a:lnTo>
                    <a:pt x="0" y="1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16" name="Freeform 680"/>
            <p:cNvSpPr>
              <a:spLocks/>
            </p:cNvSpPr>
            <p:nvPr/>
          </p:nvSpPr>
          <p:spPr bwMode="auto">
            <a:xfrm>
              <a:off x="3726" y="1294"/>
              <a:ext cx="36" cy="17"/>
            </a:xfrm>
            <a:custGeom>
              <a:avLst/>
              <a:gdLst>
                <a:gd name="T0" fmla="*/ 0 w 40"/>
                <a:gd name="T1" fmla="*/ 0 h 17"/>
                <a:gd name="T2" fmla="*/ 17 w 40"/>
                <a:gd name="T3" fmla="*/ 10 h 17"/>
                <a:gd name="T4" fmla="*/ 11 w 40"/>
                <a:gd name="T5" fmla="*/ 16 h 17"/>
                <a:gd name="T6" fmla="*/ 23 w 40"/>
                <a:gd name="T7" fmla="*/ 10 h 17"/>
                <a:gd name="T8" fmla="*/ 32 w 40"/>
                <a:gd name="T9" fmla="*/ 5 h 17"/>
                <a:gd name="T10" fmla="*/ 0 w 4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7">
                  <a:moveTo>
                    <a:pt x="0" y="0"/>
                  </a:moveTo>
                  <a:lnTo>
                    <a:pt x="21" y="10"/>
                  </a:lnTo>
                  <a:lnTo>
                    <a:pt x="13" y="16"/>
                  </a:lnTo>
                  <a:lnTo>
                    <a:pt x="29" y="10"/>
                  </a:lnTo>
                  <a:lnTo>
                    <a:pt x="39" y="5"/>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17" name="Freeform 681"/>
            <p:cNvSpPr>
              <a:spLocks/>
            </p:cNvSpPr>
            <p:nvPr/>
          </p:nvSpPr>
          <p:spPr bwMode="auto">
            <a:xfrm>
              <a:off x="3731" y="1255"/>
              <a:ext cx="85" cy="43"/>
            </a:xfrm>
            <a:custGeom>
              <a:avLst/>
              <a:gdLst>
                <a:gd name="T0" fmla="*/ 0 w 96"/>
                <a:gd name="T1" fmla="*/ 34 h 43"/>
                <a:gd name="T2" fmla="*/ 20 w 96"/>
                <a:gd name="T3" fmla="*/ 10 h 43"/>
                <a:gd name="T4" fmla="*/ 50 w 96"/>
                <a:gd name="T5" fmla="*/ 0 h 43"/>
                <a:gd name="T6" fmla="*/ 74 w 96"/>
                <a:gd name="T7" fmla="*/ 21 h 43"/>
                <a:gd name="T8" fmla="*/ 68 w 96"/>
                <a:gd name="T9" fmla="*/ 23 h 43"/>
                <a:gd name="T10" fmla="*/ 70 w 96"/>
                <a:gd name="T11" fmla="*/ 34 h 43"/>
                <a:gd name="T12" fmla="*/ 31 w 96"/>
                <a:gd name="T13" fmla="*/ 42 h 43"/>
                <a:gd name="T14" fmla="*/ 0 w 96"/>
                <a:gd name="T15" fmla="*/ 34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 h="43">
                  <a:moveTo>
                    <a:pt x="0" y="34"/>
                  </a:moveTo>
                  <a:lnTo>
                    <a:pt x="26" y="10"/>
                  </a:lnTo>
                  <a:lnTo>
                    <a:pt x="63" y="0"/>
                  </a:lnTo>
                  <a:lnTo>
                    <a:pt x="95" y="21"/>
                  </a:lnTo>
                  <a:lnTo>
                    <a:pt x="87" y="23"/>
                  </a:lnTo>
                  <a:lnTo>
                    <a:pt x="89" y="34"/>
                  </a:lnTo>
                  <a:lnTo>
                    <a:pt x="40" y="42"/>
                  </a:lnTo>
                  <a:lnTo>
                    <a:pt x="0" y="3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18" name="Freeform 682"/>
            <p:cNvSpPr>
              <a:spLocks/>
            </p:cNvSpPr>
            <p:nvPr/>
          </p:nvSpPr>
          <p:spPr bwMode="auto">
            <a:xfrm>
              <a:off x="3752" y="1291"/>
              <a:ext cx="94" cy="48"/>
            </a:xfrm>
            <a:custGeom>
              <a:avLst/>
              <a:gdLst>
                <a:gd name="T0" fmla="*/ 0 w 106"/>
                <a:gd name="T1" fmla="*/ 21 h 48"/>
                <a:gd name="T2" fmla="*/ 12 w 106"/>
                <a:gd name="T3" fmla="*/ 24 h 48"/>
                <a:gd name="T4" fmla="*/ 24 w 106"/>
                <a:gd name="T5" fmla="*/ 40 h 48"/>
                <a:gd name="T6" fmla="*/ 33 w 106"/>
                <a:gd name="T7" fmla="*/ 35 h 48"/>
                <a:gd name="T8" fmla="*/ 68 w 106"/>
                <a:gd name="T9" fmla="*/ 47 h 48"/>
                <a:gd name="T10" fmla="*/ 76 w 106"/>
                <a:gd name="T11" fmla="*/ 42 h 48"/>
                <a:gd name="T12" fmla="*/ 70 w 106"/>
                <a:gd name="T13" fmla="*/ 29 h 48"/>
                <a:gd name="T14" fmla="*/ 76 w 106"/>
                <a:gd name="T15" fmla="*/ 32 h 48"/>
                <a:gd name="T16" fmla="*/ 82 w 106"/>
                <a:gd name="T17" fmla="*/ 11 h 48"/>
                <a:gd name="T18" fmla="*/ 64 w 106"/>
                <a:gd name="T19" fmla="*/ 3 h 48"/>
                <a:gd name="T20" fmla="*/ 45 w 106"/>
                <a:gd name="T21" fmla="*/ 13 h 48"/>
                <a:gd name="T22" fmla="*/ 59 w 106"/>
                <a:gd name="T23" fmla="*/ 8 h 48"/>
                <a:gd name="T24" fmla="*/ 53 w 106"/>
                <a:gd name="T25" fmla="*/ 0 h 48"/>
                <a:gd name="T26" fmla="*/ 24 w 106"/>
                <a:gd name="T27" fmla="*/ 3 h 48"/>
                <a:gd name="T28" fmla="*/ 0 w 106"/>
                <a:gd name="T29" fmla="*/ 21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48">
                  <a:moveTo>
                    <a:pt x="0" y="21"/>
                  </a:moveTo>
                  <a:lnTo>
                    <a:pt x="16" y="24"/>
                  </a:lnTo>
                  <a:lnTo>
                    <a:pt x="31" y="40"/>
                  </a:lnTo>
                  <a:lnTo>
                    <a:pt x="42" y="35"/>
                  </a:lnTo>
                  <a:lnTo>
                    <a:pt x="87" y="47"/>
                  </a:lnTo>
                  <a:lnTo>
                    <a:pt x="97" y="42"/>
                  </a:lnTo>
                  <a:lnTo>
                    <a:pt x="89" y="29"/>
                  </a:lnTo>
                  <a:lnTo>
                    <a:pt x="97" y="32"/>
                  </a:lnTo>
                  <a:lnTo>
                    <a:pt x="105" y="11"/>
                  </a:lnTo>
                  <a:lnTo>
                    <a:pt x="81" y="3"/>
                  </a:lnTo>
                  <a:lnTo>
                    <a:pt x="58" y="13"/>
                  </a:lnTo>
                  <a:lnTo>
                    <a:pt x="76" y="8"/>
                  </a:lnTo>
                  <a:lnTo>
                    <a:pt x="68" y="0"/>
                  </a:lnTo>
                  <a:lnTo>
                    <a:pt x="31" y="3"/>
                  </a:lnTo>
                  <a:lnTo>
                    <a:pt x="0" y="2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19" name="Freeform 683"/>
            <p:cNvSpPr>
              <a:spLocks/>
            </p:cNvSpPr>
            <p:nvPr/>
          </p:nvSpPr>
          <p:spPr bwMode="auto">
            <a:xfrm>
              <a:off x="3837" y="1318"/>
              <a:ext cx="79" cy="48"/>
            </a:xfrm>
            <a:custGeom>
              <a:avLst/>
              <a:gdLst>
                <a:gd name="T0" fmla="*/ 0 w 89"/>
                <a:gd name="T1" fmla="*/ 39 h 48"/>
                <a:gd name="T2" fmla="*/ 8 w 89"/>
                <a:gd name="T3" fmla="*/ 47 h 48"/>
                <a:gd name="T4" fmla="*/ 64 w 89"/>
                <a:gd name="T5" fmla="*/ 36 h 48"/>
                <a:gd name="T6" fmla="*/ 69 w 89"/>
                <a:gd name="T7" fmla="*/ 20 h 48"/>
                <a:gd name="T8" fmla="*/ 53 w 89"/>
                <a:gd name="T9" fmla="*/ 8 h 48"/>
                <a:gd name="T10" fmla="*/ 41 w 89"/>
                <a:gd name="T11" fmla="*/ 13 h 48"/>
                <a:gd name="T12" fmla="*/ 43 w 89"/>
                <a:gd name="T13" fmla="*/ 2 h 48"/>
                <a:gd name="T14" fmla="*/ 32 w 89"/>
                <a:gd name="T15" fmla="*/ 0 h 48"/>
                <a:gd name="T16" fmla="*/ 8 w 89"/>
                <a:gd name="T17" fmla="*/ 34 h 48"/>
                <a:gd name="T18" fmla="*/ 0 w 89"/>
                <a:gd name="T19" fmla="*/ 39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48">
                  <a:moveTo>
                    <a:pt x="0" y="39"/>
                  </a:moveTo>
                  <a:lnTo>
                    <a:pt x="10" y="47"/>
                  </a:lnTo>
                  <a:lnTo>
                    <a:pt x="81" y="36"/>
                  </a:lnTo>
                  <a:lnTo>
                    <a:pt x="88" y="20"/>
                  </a:lnTo>
                  <a:lnTo>
                    <a:pt x="68" y="8"/>
                  </a:lnTo>
                  <a:lnTo>
                    <a:pt x="52" y="13"/>
                  </a:lnTo>
                  <a:lnTo>
                    <a:pt x="54" y="2"/>
                  </a:lnTo>
                  <a:lnTo>
                    <a:pt x="41" y="0"/>
                  </a:lnTo>
                  <a:lnTo>
                    <a:pt x="10" y="34"/>
                  </a:lnTo>
                  <a:lnTo>
                    <a:pt x="0" y="3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20" name="Freeform 684"/>
            <p:cNvSpPr>
              <a:spLocks/>
            </p:cNvSpPr>
            <p:nvPr/>
          </p:nvSpPr>
          <p:spPr bwMode="auto">
            <a:xfrm>
              <a:off x="4323" y="1417"/>
              <a:ext cx="90" cy="46"/>
            </a:xfrm>
            <a:custGeom>
              <a:avLst/>
              <a:gdLst>
                <a:gd name="T0" fmla="*/ 0 w 101"/>
                <a:gd name="T1" fmla="*/ 27 h 46"/>
                <a:gd name="T2" fmla="*/ 18 w 101"/>
                <a:gd name="T3" fmla="*/ 3 h 46"/>
                <a:gd name="T4" fmla="*/ 27 w 101"/>
                <a:gd name="T5" fmla="*/ 0 h 46"/>
                <a:gd name="T6" fmla="*/ 46 w 101"/>
                <a:gd name="T7" fmla="*/ 19 h 46"/>
                <a:gd name="T8" fmla="*/ 48 w 101"/>
                <a:gd name="T9" fmla="*/ 5 h 46"/>
                <a:gd name="T10" fmla="*/ 70 w 101"/>
                <a:gd name="T11" fmla="*/ 16 h 46"/>
                <a:gd name="T12" fmla="*/ 65 w 101"/>
                <a:gd name="T13" fmla="*/ 32 h 46"/>
                <a:gd name="T14" fmla="*/ 79 w 101"/>
                <a:gd name="T15" fmla="*/ 37 h 46"/>
                <a:gd name="T16" fmla="*/ 40 w 101"/>
                <a:gd name="T17" fmla="*/ 42 h 46"/>
                <a:gd name="T18" fmla="*/ 33 w 101"/>
                <a:gd name="T19" fmla="*/ 34 h 46"/>
                <a:gd name="T20" fmla="*/ 27 w 101"/>
                <a:gd name="T21" fmla="*/ 45 h 46"/>
                <a:gd name="T22" fmla="*/ 0 w 101"/>
                <a:gd name="T23" fmla="*/ 27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1" h="46">
                  <a:moveTo>
                    <a:pt x="0" y="27"/>
                  </a:moveTo>
                  <a:lnTo>
                    <a:pt x="22" y="3"/>
                  </a:lnTo>
                  <a:lnTo>
                    <a:pt x="34" y="0"/>
                  </a:lnTo>
                  <a:lnTo>
                    <a:pt x="58" y="19"/>
                  </a:lnTo>
                  <a:lnTo>
                    <a:pt x="61" y="5"/>
                  </a:lnTo>
                  <a:lnTo>
                    <a:pt x="87" y="16"/>
                  </a:lnTo>
                  <a:lnTo>
                    <a:pt x="82" y="32"/>
                  </a:lnTo>
                  <a:lnTo>
                    <a:pt x="100" y="37"/>
                  </a:lnTo>
                  <a:lnTo>
                    <a:pt x="50" y="42"/>
                  </a:lnTo>
                  <a:lnTo>
                    <a:pt x="42" y="34"/>
                  </a:lnTo>
                  <a:lnTo>
                    <a:pt x="34" y="45"/>
                  </a:lnTo>
                  <a:lnTo>
                    <a:pt x="0" y="2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21" name="Freeform 685"/>
            <p:cNvSpPr>
              <a:spLocks/>
            </p:cNvSpPr>
            <p:nvPr/>
          </p:nvSpPr>
          <p:spPr bwMode="auto">
            <a:xfrm>
              <a:off x="4384" y="1420"/>
              <a:ext cx="57" cy="32"/>
            </a:xfrm>
            <a:custGeom>
              <a:avLst/>
              <a:gdLst>
                <a:gd name="T0" fmla="*/ 0 w 64"/>
                <a:gd name="T1" fmla="*/ 0 h 32"/>
                <a:gd name="T2" fmla="*/ 17 w 64"/>
                <a:gd name="T3" fmla="*/ 10 h 32"/>
                <a:gd name="T4" fmla="*/ 11 w 64"/>
                <a:gd name="T5" fmla="*/ 21 h 32"/>
                <a:gd name="T6" fmla="*/ 20 w 64"/>
                <a:gd name="T7" fmla="*/ 31 h 32"/>
                <a:gd name="T8" fmla="*/ 35 w 64"/>
                <a:gd name="T9" fmla="*/ 31 h 32"/>
                <a:gd name="T10" fmla="*/ 50 w 64"/>
                <a:gd name="T11" fmla="*/ 18 h 32"/>
                <a:gd name="T12" fmla="*/ 0 w 64"/>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32">
                  <a:moveTo>
                    <a:pt x="0" y="0"/>
                  </a:moveTo>
                  <a:lnTo>
                    <a:pt x="21" y="10"/>
                  </a:lnTo>
                  <a:lnTo>
                    <a:pt x="13" y="21"/>
                  </a:lnTo>
                  <a:lnTo>
                    <a:pt x="26" y="31"/>
                  </a:lnTo>
                  <a:lnTo>
                    <a:pt x="44" y="31"/>
                  </a:lnTo>
                  <a:lnTo>
                    <a:pt x="63" y="18"/>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22" name="Freeform 686"/>
            <p:cNvSpPr>
              <a:spLocks/>
            </p:cNvSpPr>
            <p:nvPr/>
          </p:nvSpPr>
          <p:spPr bwMode="auto">
            <a:xfrm>
              <a:off x="4389" y="1952"/>
              <a:ext cx="40" cy="161"/>
            </a:xfrm>
            <a:custGeom>
              <a:avLst/>
              <a:gdLst>
                <a:gd name="T0" fmla="*/ 0 w 45"/>
                <a:gd name="T1" fmla="*/ 39 h 161"/>
                <a:gd name="T2" fmla="*/ 6 w 45"/>
                <a:gd name="T3" fmla="*/ 61 h 161"/>
                <a:gd name="T4" fmla="*/ 6 w 45"/>
                <a:gd name="T5" fmla="*/ 160 h 161"/>
                <a:gd name="T6" fmla="*/ 12 w 45"/>
                <a:gd name="T7" fmla="*/ 147 h 161"/>
                <a:gd name="T8" fmla="*/ 23 w 45"/>
                <a:gd name="T9" fmla="*/ 157 h 161"/>
                <a:gd name="T10" fmla="*/ 12 w 45"/>
                <a:gd name="T11" fmla="*/ 128 h 161"/>
                <a:gd name="T12" fmla="*/ 19 w 45"/>
                <a:gd name="T13" fmla="*/ 102 h 161"/>
                <a:gd name="T14" fmla="*/ 35 w 45"/>
                <a:gd name="T15" fmla="*/ 110 h 161"/>
                <a:gd name="T16" fmla="*/ 19 w 45"/>
                <a:gd name="T17" fmla="*/ 55 h 161"/>
                <a:gd name="T18" fmla="*/ 12 w 45"/>
                <a:gd name="T19" fmla="*/ 0 h 161"/>
                <a:gd name="T20" fmla="*/ 0 w 45"/>
                <a:gd name="T21" fmla="*/ 39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161">
                  <a:moveTo>
                    <a:pt x="0" y="39"/>
                  </a:moveTo>
                  <a:lnTo>
                    <a:pt x="8" y="61"/>
                  </a:lnTo>
                  <a:lnTo>
                    <a:pt x="8" y="160"/>
                  </a:lnTo>
                  <a:lnTo>
                    <a:pt x="16" y="147"/>
                  </a:lnTo>
                  <a:lnTo>
                    <a:pt x="29" y="157"/>
                  </a:lnTo>
                  <a:lnTo>
                    <a:pt x="16" y="128"/>
                  </a:lnTo>
                  <a:lnTo>
                    <a:pt x="24" y="102"/>
                  </a:lnTo>
                  <a:lnTo>
                    <a:pt x="44" y="110"/>
                  </a:lnTo>
                  <a:lnTo>
                    <a:pt x="24" y="55"/>
                  </a:lnTo>
                  <a:lnTo>
                    <a:pt x="16" y="0"/>
                  </a:lnTo>
                  <a:lnTo>
                    <a:pt x="0" y="3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23" name="Freeform 687"/>
            <p:cNvSpPr>
              <a:spLocks/>
            </p:cNvSpPr>
            <p:nvPr/>
          </p:nvSpPr>
          <p:spPr bwMode="auto">
            <a:xfrm>
              <a:off x="4449" y="1438"/>
              <a:ext cx="61" cy="22"/>
            </a:xfrm>
            <a:custGeom>
              <a:avLst/>
              <a:gdLst>
                <a:gd name="T0" fmla="*/ 0 w 69"/>
                <a:gd name="T1" fmla="*/ 0 h 22"/>
                <a:gd name="T2" fmla="*/ 8 w 69"/>
                <a:gd name="T3" fmla="*/ 13 h 22"/>
                <a:gd name="T4" fmla="*/ 33 w 69"/>
                <a:gd name="T5" fmla="*/ 21 h 22"/>
                <a:gd name="T6" fmla="*/ 53 w 69"/>
                <a:gd name="T7" fmla="*/ 16 h 22"/>
                <a:gd name="T8" fmla="*/ 0 w 6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22">
                  <a:moveTo>
                    <a:pt x="0" y="0"/>
                  </a:moveTo>
                  <a:lnTo>
                    <a:pt x="10" y="13"/>
                  </a:lnTo>
                  <a:lnTo>
                    <a:pt x="42" y="21"/>
                  </a:lnTo>
                  <a:lnTo>
                    <a:pt x="68" y="16"/>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24" name="Freeform 688"/>
            <p:cNvSpPr>
              <a:spLocks/>
            </p:cNvSpPr>
            <p:nvPr/>
          </p:nvSpPr>
          <p:spPr bwMode="auto">
            <a:xfrm>
              <a:off x="2419" y="2154"/>
              <a:ext cx="162" cy="132"/>
            </a:xfrm>
            <a:custGeom>
              <a:avLst/>
              <a:gdLst>
                <a:gd name="T0" fmla="*/ 0 w 182"/>
                <a:gd name="T1" fmla="*/ 11 h 132"/>
                <a:gd name="T2" fmla="*/ 6 w 182"/>
                <a:gd name="T3" fmla="*/ 34 h 132"/>
                <a:gd name="T4" fmla="*/ 36 w 182"/>
                <a:gd name="T5" fmla="*/ 36 h 132"/>
                <a:gd name="T6" fmla="*/ 20 w 182"/>
                <a:gd name="T7" fmla="*/ 73 h 132"/>
                <a:gd name="T8" fmla="*/ 20 w 182"/>
                <a:gd name="T9" fmla="*/ 112 h 132"/>
                <a:gd name="T10" fmla="*/ 44 w 182"/>
                <a:gd name="T11" fmla="*/ 131 h 132"/>
                <a:gd name="T12" fmla="*/ 83 w 182"/>
                <a:gd name="T13" fmla="*/ 121 h 132"/>
                <a:gd name="T14" fmla="*/ 108 w 182"/>
                <a:gd name="T15" fmla="*/ 87 h 132"/>
                <a:gd name="T16" fmla="*/ 104 w 182"/>
                <a:gd name="T17" fmla="*/ 76 h 132"/>
                <a:gd name="T18" fmla="*/ 117 w 182"/>
                <a:gd name="T19" fmla="*/ 50 h 132"/>
                <a:gd name="T20" fmla="*/ 143 w 182"/>
                <a:gd name="T21" fmla="*/ 34 h 132"/>
                <a:gd name="T22" fmla="*/ 143 w 182"/>
                <a:gd name="T23" fmla="*/ 23 h 132"/>
                <a:gd name="T24" fmla="*/ 126 w 182"/>
                <a:gd name="T25" fmla="*/ 23 h 132"/>
                <a:gd name="T26" fmla="*/ 123 w 182"/>
                <a:gd name="T27" fmla="*/ 21 h 132"/>
                <a:gd name="T28" fmla="*/ 85 w 182"/>
                <a:gd name="T29" fmla="*/ 5 h 132"/>
                <a:gd name="T30" fmla="*/ 12 w 182"/>
                <a:gd name="T31" fmla="*/ 0 h 132"/>
                <a:gd name="T32" fmla="*/ 0 w 182"/>
                <a:gd name="T33" fmla="*/ 11 h 1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2" h="132">
                  <a:moveTo>
                    <a:pt x="0" y="11"/>
                  </a:moveTo>
                  <a:lnTo>
                    <a:pt x="8" y="34"/>
                  </a:lnTo>
                  <a:lnTo>
                    <a:pt x="45" y="36"/>
                  </a:lnTo>
                  <a:lnTo>
                    <a:pt x="26" y="73"/>
                  </a:lnTo>
                  <a:lnTo>
                    <a:pt x="26" y="112"/>
                  </a:lnTo>
                  <a:lnTo>
                    <a:pt x="55" y="131"/>
                  </a:lnTo>
                  <a:lnTo>
                    <a:pt x="105" y="121"/>
                  </a:lnTo>
                  <a:lnTo>
                    <a:pt x="136" y="87"/>
                  </a:lnTo>
                  <a:lnTo>
                    <a:pt x="131" y="76"/>
                  </a:lnTo>
                  <a:lnTo>
                    <a:pt x="147" y="50"/>
                  </a:lnTo>
                  <a:lnTo>
                    <a:pt x="181" y="34"/>
                  </a:lnTo>
                  <a:lnTo>
                    <a:pt x="181" y="23"/>
                  </a:lnTo>
                  <a:lnTo>
                    <a:pt x="160" y="23"/>
                  </a:lnTo>
                  <a:lnTo>
                    <a:pt x="155" y="21"/>
                  </a:lnTo>
                  <a:lnTo>
                    <a:pt x="107" y="5"/>
                  </a:lnTo>
                  <a:lnTo>
                    <a:pt x="16" y="0"/>
                  </a:lnTo>
                  <a:lnTo>
                    <a:pt x="0" y="1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25" name="Freeform 689"/>
            <p:cNvSpPr>
              <a:spLocks/>
            </p:cNvSpPr>
            <p:nvPr/>
          </p:nvSpPr>
          <p:spPr bwMode="auto">
            <a:xfrm>
              <a:off x="1778" y="2754"/>
              <a:ext cx="54" cy="59"/>
            </a:xfrm>
            <a:custGeom>
              <a:avLst/>
              <a:gdLst>
                <a:gd name="T0" fmla="*/ 0 w 61"/>
                <a:gd name="T1" fmla="*/ 27 h 59"/>
                <a:gd name="T2" fmla="*/ 14 w 61"/>
                <a:gd name="T3" fmla="*/ 0 h 59"/>
                <a:gd name="T4" fmla="*/ 47 w 61"/>
                <a:gd name="T5" fmla="*/ 3 h 59"/>
                <a:gd name="T6" fmla="*/ 43 w 61"/>
                <a:gd name="T7" fmla="*/ 53 h 59"/>
                <a:gd name="T8" fmla="*/ 20 w 61"/>
                <a:gd name="T9" fmla="*/ 58 h 59"/>
                <a:gd name="T10" fmla="*/ 0 w 61"/>
                <a:gd name="T11" fmla="*/ 27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59">
                  <a:moveTo>
                    <a:pt x="0" y="27"/>
                  </a:moveTo>
                  <a:lnTo>
                    <a:pt x="18" y="0"/>
                  </a:lnTo>
                  <a:lnTo>
                    <a:pt x="60" y="3"/>
                  </a:lnTo>
                  <a:lnTo>
                    <a:pt x="55" y="53"/>
                  </a:lnTo>
                  <a:lnTo>
                    <a:pt x="26" y="58"/>
                  </a:lnTo>
                  <a:lnTo>
                    <a:pt x="0" y="2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26" name="Freeform 690"/>
            <p:cNvSpPr>
              <a:spLocks/>
            </p:cNvSpPr>
            <p:nvPr/>
          </p:nvSpPr>
          <p:spPr bwMode="auto">
            <a:xfrm>
              <a:off x="2999" y="2266"/>
              <a:ext cx="94" cy="83"/>
            </a:xfrm>
            <a:custGeom>
              <a:avLst/>
              <a:gdLst>
                <a:gd name="T0" fmla="*/ 0 w 106"/>
                <a:gd name="T1" fmla="*/ 76 h 83"/>
                <a:gd name="T2" fmla="*/ 3 w 106"/>
                <a:gd name="T3" fmla="*/ 69 h 83"/>
                <a:gd name="T4" fmla="*/ 17 w 106"/>
                <a:gd name="T5" fmla="*/ 51 h 83"/>
                <a:gd name="T6" fmla="*/ 8 w 106"/>
                <a:gd name="T7" fmla="*/ 43 h 83"/>
                <a:gd name="T8" fmla="*/ 8 w 106"/>
                <a:gd name="T9" fmla="*/ 19 h 83"/>
                <a:gd name="T10" fmla="*/ 17 w 106"/>
                <a:gd name="T11" fmla="*/ 6 h 83"/>
                <a:gd name="T12" fmla="*/ 82 w 106"/>
                <a:gd name="T13" fmla="*/ 0 h 83"/>
                <a:gd name="T14" fmla="*/ 70 w 106"/>
                <a:gd name="T15" fmla="*/ 11 h 83"/>
                <a:gd name="T16" fmla="*/ 67 w 106"/>
                <a:gd name="T17" fmla="*/ 45 h 83"/>
                <a:gd name="T18" fmla="*/ 38 w 106"/>
                <a:gd name="T19" fmla="*/ 66 h 83"/>
                <a:gd name="T20" fmla="*/ 14 w 106"/>
                <a:gd name="T21" fmla="*/ 82 h 83"/>
                <a:gd name="T22" fmla="*/ 0 w 106"/>
                <a:gd name="T23" fmla="*/ 76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6" h="83">
                  <a:moveTo>
                    <a:pt x="0" y="76"/>
                  </a:moveTo>
                  <a:lnTo>
                    <a:pt x="3" y="69"/>
                  </a:lnTo>
                  <a:lnTo>
                    <a:pt x="21" y="51"/>
                  </a:lnTo>
                  <a:lnTo>
                    <a:pt x="10" y="43"/>
                  </a:lnTo>
                  <a:lnTo>
                    <a:pt x="10" y="19"/>
                  </a:lnTo>
                  <a:lnTo>
                    <a:pt x="21" y="6"/>
                  </a:lnTo>
                  <a:lnTo>
                    <a:pt x="105" y="0"/>
                  </a:lnTo>
                  <a:lnTo>
                    <a:pt x="89" y="11"/>
                  </a:lnTo>
                  <a:lnTo>
                    <a:pt x="86" y="45"/>
                  </a:lnTo>
                  <a:lnTo>
                    <a:pt x="49" y="66"/>
                  </a:lnTo>
                  <a:lnTo>
                    <a:pt x="18" y="82"/>
                  </a:lnTo>
                  <a:lnTo>
                    <a:pt x="0" y="7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27" name="Freeform 691"/>
            <p:cNvSpPr>
              <a:spLocks/>
            </p:cNvSpPr>
            <p:nvPr/>
          </p:nvSpPr>
          <p:spPr bwMode="auto">
            <a:xfrm>
              <a:off x="3205" y="2450"/>
              <a:ext cx="68" cy="51"/>
            </a:xfrm>
            <a:custGeom>
              <a:avLst/>
              <a:gdLst>
                <a:gd name="T0" fmla="*/ 0 w 77"/>
                <a:gd name="T1" fmla="*/ 21 h 51"/>
                <a:gd name="T2" fmla="*/ 4 w 77"/>
                <a:gd name="T3" fmla="*/ 19 h 51"/>
                <a:gd name="T4" fmla="*/ 10 w 77"/>
                <a:gd name="T5" fmla="*/ 29 h 51"/>
                <a:gd name="T6" fmla="*/ 32 w 77"/>
                <a:gd name="T7" fmla="*/ 29 h 51"/>
                <a:gd name="T8" fmla="*/ 57 w 77"/>
                <a:gd name="T9" fmla="*/ 0 h 51"/>
                <a:gd name="T10" fmla="*/ 59 w 77"/>
                <a:gd name="T11" fmla="*/ 16 h 51"/>
                <a:gd name="T12" fmla="*/ 53 w 77"/>
                <a:gd name="T13" fmla="*/ 16 h 51"/>
                <a:gd name="T14" fmla="*/ 57 w 77"/>
                <a:gd name="T15" fmla="*/ 29 h 51"/>
                <a:gd name="T16" fmla="*/ 49 w 77"/>
                <a:gd name="T17" fmla="*/ 50 h 51"/>
                <a:gd name="T18" fmla="*/ 11 w 77"/>
                <a:gd name="T19" fmla="*/ 47 h 51"/>
                <a:gd name="T20" fmla="*/ 0 w 77"/>
                <a:gd name="T21" fmla="*/ 21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51">
                  <a:moveTo>
                    <a:pt x="0" y="21"/>
                  </a:moveTo>
                  <a:lnTo>
                    <a:pt x="5" y="19"/>
                  </a:lnTo>
                  <a:lnTo>
                    <a:pt x="12" y="29"/>
                  </a:lnTo>
                  <a:lnTo>
                    <a:pt x="41" y="29"/>
                  </a:lnTo>
                  <a:lnTo>
                    <a:pt x="73" y="0"/>
                  </a:lnTo>
                  <a:lnTo>
                    <a:pt x="76" y="16"/>
                  </a:lnTo>
                  <a:lnTo>
                    <a:pt x="68" y="16"/>
                  </a:lnTo>
                  <a:lnTo>
                    <a:pt x="73" y="29"/>
                  </a:lnTo>
                  <a:lnTo>
                    <a:pt x="63" y="50"/>
                  </a:lnTo>
                  <a:lnTo>
                    <a:pt x="15" y="47"/>
                  </a:lnTo>
                  <a:lnTo>
                    <a:pt x="0" y="2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28" name="Freeform 692"/>
            <p:cNvSpPr>
              <a:spLocks/>
            </p:cNvSpPr>
            <p:nvPr/>
          </p:nvSpPr>
          <p:spPr bwMode="auto">
            <a:xfrm>
              <a:off x="2633" y="2269"/>
              <a:ext cx="52" cy="114"/>
            </a:xfrm>
            <a:custGeom>
              <a:avLst/>
              <a:gdLst>
                <a:gd name="T0" fmla="*/ 0 w 59"/>
                <a:gd name="T1" fmla="*/ 50 h 114"/>
                <a:gd name="T2" fmla="*/ 10 w 59"/>
                <a:gd name="T3" fmla="*/ 42 h 114"/>
                <a:gd name="T4" fmla="*/ 17 w 59"/>
                <a:gd name="T5" fmla="*/ 3 h 114"/>
                <a:gd name="T6" fmla="*/ 42 w 59"/>
                <a:gd name="T7" fmla="*/ 0 h 114"/>
                <a:gd name="T8" fmla="*/ 36 w 59"/>
                <a:gd name="T9" fmla="*/ 14 h 114"/>
                <a:gd name="T10" fmla="*/ 42 w 59"/>
                <a:gd name="T11" fmla="*/ 31 h 114"/>
                <a:gd name="T12" fmla="*/ 30 w 59"/>
                <a:gd name="T13" fmla="*/ 50 h 114"/>
                <a:gd name="T14" fmla="*/ 45 w 59"/>
                <a:gd name="T15" fmla="*/ 66 h 114"/>
                <a:gd name="T16" fmla="*/ 25 w 59"/>
                <a:gd name="T17" fmla="*/ 113 h 114"/>
                <a:gd name="T18" fmla="*/ 21 w 59"/>
                <a:gd name="T19" fmla="*/ 82 h 114"/>
                <a:gd name="T20" fmla="*/ 0 w 59"/>
                <a:gd name="T21" fmla="*/ 50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 h="114">
                  <a:moveTo>
                    <a:pt x="0" y="50"/>
                  </a:moveTo>
                  <a:lnTo>
                    <a:pt x="13" y="42"/>
                  </a:lnTo>
                  <a:lnTo>
                    <a:pt x="21" y="3"/>
                  </a:lnTo>
                  <a:lnTo>
                    <a:pt x="55" y="0"/>
                  </a:lnTo>
                  <a:lnTo>
                    <a:pt x="47" y="14"/>
                  </a:lnTo>
                  <a:lnTo>
                    <a:pt x="55" y="31"/>
                  </a:lnTo>
                  <a:lnTo>
                    <a:pt x="39" y="50"/>
                  </a:lnTo>
                  <a:lnTo>
                    <a:pt x="58" y="66"/>
                  </a:lnTo>
                  <a:lnTo>
                    <a:pt x="32" y="113"/>
                  </a:lnTo>
                  <a:lnTo>
                    <a:pt x="27" y="82"/>
                  </a:lnTo>
                  <a:lnTo>
                    <a:pt x="0" y="5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29" name="Freeform 693"/>
            <p:cNvSpPr>
              <a:spLocks/>
            </p:cNvSpPr>
            <p:nvPr/>
          </p:nvSpPr>
          <p:spPr bwMode="auto">
            <a:xfrm>
              <a:off x="2877" y="2185"/>
              <a:ext cx="39" cy="33"/>
            </a:xfrm>
            <a:custGeom>
              <a:avLst/>
              <a:gdLst>
                <a:gd name="T0" fmla="*/ 0 w 43"/>
                <a:gd name="T1" fmla="*/ 21 h 33"/>
                <a:gd name="T2" fmla="*/ 5 w 43"/>
                <a:gd name="T3" fmla="*/ 3 h 33"/>
                <a:gd name="T4" fmla="*/ 24 w 43"/>
                <a:gd name="T5" fmla="*/ 0 h 33"/>
                <a:gd name="T6" fmla="*/ 34 w 43"/>
                <a:gd name="T7" fmla="*/ 16 h 33"/>
                <a:gd name="T8" fmla="*/ 18 w 43"/>
                <a:gd name="T9" fmla="*/ 16 h 33"/>
                <a:gd name="T10" fmla="*/ 3 w 43"/>
                <a:gd name="T11" fmla="*/ 32 h 33"/>
                <a:gd name="T12" fmla="*/ 9 w 43"/>
                <a:gd name="T13" fmla="*/ 21 h 33"/>
                <a:gd name="T14" fmla="*/ 0 w 43"/>
                <a:gd name="T15" fmla="*/ 21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33">
                  <a:moveTo>
                    <a:pt x="0" y="21"/>
                  </a:moveTo>
                  <a:lnTo>
                    <a:pt x="6" y="3"/>
                  </a:lnTo>
                  <a:lnTo>
                    <a:pt x="29" y="0"/>
                  </a:lnTo>
                  <a:lnTo>
                    <a:pt x="42" y="16"/>
                  </a:lnTo>
                  <a:lnTo>
                    <a:pt x="22" y="16"/>
                  </a:lnTo>
                  <a:lnTo>
                    <a:pt x="3" y="32"/>
                  </a:lnTo>
                  <a:lnTo>
                    <a:pt x="11" y="21"/>
                  </a:lnTo>
                  <a:lnTo>
                    <a:pt x="0" y="2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30" name="Freeform 694"/>
            <p:cNvSpPr>
              <a:spLocks/>
            </p:cNvSpPr>
            <p:nvPr/>
          </p:nvSpPr>
          <p:spPr bwMode="auto">
            <a:xfrm>
              <a:off x="2880" y="2183"/>
              <a:ext cx="244" cy="103"/>
            </a:xfrm>
            <a:custGeom>
              <a:avLst/>
              <a:gdLst>
                <a:gd name="T0" fmla="*/ 0 w 274"/>
                <a:gd name="T1" fmla="*/ 36 h 103"/>
                <a:gd name="T2" fmla="*/ 11 w 274"/>
                <a:gd name="T3" fmla="*/ 63 h 103"/>
                <a:gd name="T4" fmla="*/ 3 w 274"/>
                <a:gd name="T5" fmla="*/ 63 h 103"/>
                <a:gd name="T6" fmla="*/ 11 w 274"/>
                <a:gd name="T7" fmla="*/ 70 h 103"/>
                <a:gd name="T8" fmla="*/ 15 w 274"/>
                <a:gd name="T9" fmla="*/ 86 h 103"/>
                <a:gd name="T10" fmla="*/ 25 w 274"/>
                <a:gd name="T11" fmla="*/ 86 h 103"/>
                <a:gd name="T12" fmla="*/ 15 w 274"/>
                <a:gd name="T13" fmla="*/ 92 h 103"/>
                <a:gd name="T14" fmla="*/ 29 w 274"/>
                <a:gd name="T15" fmla="*/ 89 h 103"/>
                <a:gd name="T16" fmla="*/ 42 w 274"/>
                <a:gd name="T17" fmla="*/ 100 h 103"/>
                <a:gd name="T18" fmla="*/ 56 w 274"/>
                <a:gd name="T19" fmla="*/ 89 h 103"/>
                <a:gd name="T20" fmla="*/ 77 w 274"/>
                <a:gd name="T21" fmla="*/ 102 h 103"/>
                <a:gd name="T22" fmla="*/ 117 w 274"/>
                <a:gd name="T23" fmla="*/ 89 h 103"/>
                <a:gd name="T24" fmla="*/ 114 w 274"/>
                <a:gd name="T25" fmla="*/ 102 h 103"/>
                <a:gd name="T26" fmla="*/ 123 w 274"/>
                <a:gd name="T27" fmla="*/ 89 h 103"/>
                <a:gd name="T28" fmla="*/ 190 w 274"/>
                <a:gd name="T29" fmla="*/ 83 h 103"/>
                <a:gd name="T30" fmla="*/ 216 w 274"/>
                <a:gd name="T31" fmla="*/ 81 h 103"/>
                <a:gd name="T32" fmla="*/ 210 w 274"/>
                <a:gd name="T33" fmla="*/ 47 h 103"/>
                <a:gd name="T34" fmla="*/ 214 w 274"/>
                <a:gd name="T35" fmla="*/ 39 h 103"/>
                <a:gd name="T36" fmla="*/ 193 w 274"/>
                <a:gd name="T37" fmla="*/ 7 h 103"/>
                <a:gd name="T38" fmla="*/ 178 w 274"/>
                <a:gd name="T39" fmla="*/ 7 h 103"/>
                <a:gd name="T40" fmla="*/ 137 w 274"/>
                <a:gd name="T41" fmla="*/ 18 h 103"/>
                <a:gd name="T42" fmla="*/ 104 w 274"/>
                <a:gd name="T43" fmla="*/ 0 h 103"/>
                <a:gd name="T44" fmla="*/ 85 w 274"/>
                <a:gd name="T45" fmla="*/ 0 h 103"/>
                <a:gd name="T46" fmla="*/ 58 w 274"/>
                <a:gd name="T47" fmla="*/ 18 h 103"/>
                <a:gd name="T48" fmla="*/ 36 w 274"/>
                <a:gd name="T49" fmla="*/ 13 h 103"/>
                <a:gd name="T50" fmla="*/ 42 w 274"/>
                <a:gd name="T51" fmla="*/ 21 h 103"/>
                <a:gd name="T52" fmla="*/ 0 w 274"/>
                <a:gd name="T53" fmla="*/ 36 h 1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4" h="103">
                  <a:moveTo>
                    <a:pt x="0" y="36"/>
                  </a:moveTo>
                  <a:lnTo>
                    <a:pt x="13" y="63"/>
                  </a:lnTo>
                  <a:lnTo>
                    <a:pt x="3" y="63"/>
                  </a:lnTo>
                  <a:lnTo>
                    <a:pt x="13" y="70"/>
                  </a:lnTo>
                  <a:lnTo>
                    <a:pt x="19" y="86"/>
                  </a:lnTo>
                  <a:lnTo>
                    <a:pt x="31" y="86"/>
                  </a:lnTo>
                  <a:lnTo>
                    <a:pt x="19" y="92"/>
                  </a:lnTo>
                  <a:lnTo>
                    <a:pt x="37" y="89"/>
                  </a:lnTo>
                  <a:lnTo>
                    <a:pt x="53" y="100"/>
                  </a:lnTo>
                  <a:lnTo>
                    <a:pt x="71" y="89"/>
                  </a:lnTo>
                  <a:lnTo>
                    <a:pt x="97" y="102"/>
                  </a:lnTo>
                  <a:lnTo>
                    <a:pt x="147" y="89"/>
                  </a:lnTo>
                  <a:lnTo>
                    <a:pt x="144" y="102"/>
                  </a:lnTo>
                  <a:lnTo>
                    <a:pt x="155" y="89"/>
                  </a:lnTo>
                  <a:lnTo>
                    <a:pt x="239" y="83"/>
                  </a:lnTo>
                  <a:lnTo>
                    <a:pt x="273" y="81"/>
                  </a:lnTo>
                  <a:lnTo>
                    <a:pt x="265" y="47"/>
                  </a:lnTo>
                  <a:lnTo>
                    <a:pt x="270" y="39"/>
                  </a:lnTo>
                  <a:lnTo>
                    <a:pt x="244" y="7"/>
                  </a:lnTo>
                  <a:lnTo>
                    <a:pt x="225" y="7"/>
                  </a:lnTo>
                  <a:lnTo>
                    <a:pt x="173" y="18"/>
                  </a:lnTo>
                  <a:lnTo>
                    <a:pt x="131" y="0"/>
                  </a:lnTo>
                  <a:lnTo>
                    <a:pt x="107" y="0"/>
                  </a:lnTo>
                  <a:lnTo>
                    <a:pt x="73" y="18"/>
                  </a:lnTo>
                  <a:lnTo>
                    <a:pt x="45" y="13"/>
                  </a:lnTo>
                  <a:lnTo>
                    <a:pt x="53" y="21"/>
                  </a:lnTo>
                  <a:lnTo>
                    <a:pt x="0" y="3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31" name="Freeform 695"/>
            <p:cNvSpPr>
              <a:spLocks/>
            </p:cNvSpPr>
            <p:nvPr/>
          </p:nvSpPr>
          <p:spPr bwMode="auto">
            <a:xfrm>
              <a:off x="2857" y="2359"/>
              <a:ext cx="150" cy="155"/>
            </a:xfrm>
            <a:custGeom>
              <a:avLst/>
              <a:gdLst>
                <a:gd name="T0" fmla="*/ 0 w 169"/>
                <a:gd name="T1" fmla="*/ 26 h 155"/>
                <a:gd name="T2" fmla="*/ 8 w 169"/>
                <a:gd name="T3" fmla="*/ 152 h 155"/>
                <a:gd name="T4" fmla="*/ 111 w 169"/>
                <a:gd name="T5" fmla="*/ 154 h 155"/>
                <a:gd name="T6" fmla="*/ 129 w 169"/>
                <a:gd name="T7" fmla="*/ 135 h 155"/>
                <a:gd name="T8" fmla="*/ 132 w 169"/>
                <a:gd name="T9" fmla="*/ 120 h 155"/>
                <a:gd name="T10" fmla="*/ 91 w 169"/>
                <a:gd name="T11" fmla="*/ 34 h 155"/>
                <a:gd name="T12" fmla="*/ 111 w 169"/>
                <a:gd name="T13" fmla="*/ 62 h 155"/>
                <a:gd name="T14" fmla="*/ 120 w 169"/>
                <a:gd name="T15" fmla="*/ 36 h 155"/>
                <a:gd name="T16" fmla="*/ 111 w 169"/>
                <a:gd name="T17" fmla="*/ 5 h 155"/>
                <a:gd name="T18" fmla="*/ 87 w 169"/>
                <a:gd name="T19" fmla="*/ 12 h 155"/>
                <a:gd name="T20" fmla="*/ 87 w 169"/>
                <a:gd name="T21" fmla="*/ 0 h 155"/>
                <a:gd name="T22" fmla="*/ 73 w 169"/>
                <a:gd name="T23" fmla="*/ 2 h 155"/>
                <a:gd name="T24" fmla="*/ 51 w 169"/>
                <a:gd name="T25" fmla="*/ 15 h 155"/>
                <a:gd name="T26" fmla="*/ 8 w 169"/>
                <a:gd name="T27" fmla="*/ 0 h 155"/>
                <a:gd name="T28" fmla="*/ 0 w 169"/>
                <a:gd name="T29" fmla="*/ 26 h 1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 h="155">
                  <a:moveTo>
                    <a:pt x="0" y="26"/>
                  </a:moveTo>
                  <a:lnTo>
                    <a:pt x="10" y="152"/>
                  </a:lnTo>
                  <a:lnTo>
                    <a:pt x="141" y="154"/>
                  </a:lnTo>
                  <a:lnTo>
                    <a:pt x="163" y="135"/>
                  </a:lnTo>
                  <a:lnTo>
                    <a:pt x="168" y="120"/>
                  </a:lnTo>
                  <a:lnTo>
                    <a:pt x="115" y="34"/>
                  </a:lnTo>
                  <a:lnTo>
                    <a:pt x="141" y="62"/>
                  </a:lnTo>
                  <a:lnTo>
                    <a:pt x="152" y="36"/>
                  </a:lnTo>
                  <a:lnTo>
                    <a:pt x="141" y="5"/>
                  </a:lnTo>
                  <a:lnTo>
                    <a:pt x="110" y="12"/>
                  </a:lnTo>
                  <a:lnTo>
                    <a:pt x="110" y="0"/>
                  </a:lnTo>
                  <a:lnTo>
                    <a:pt x="92" y="2"/>
                  </a:lnTo>
                  <a:lnTo>
                    <a:pt x="65" y="15"/>
                  </a:lnTo>
                  <a:lnTo>
                    <a:pt x="10" y="0"/>
                  </a:lnTo>
                  <a:lnTo>
                    <a:pt x="0" y="2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32" name="Freeform 696"/>
            <p:cNvSpPr>
              <a:spLocks/>
            </p:cNvSpPr>
            <p:nvPr/>
          </p:nvSpPr>
          <p:spPr bwMode="auto">
            <a:xfrm>
              <a:off x="1580" y="2660"/>
              <a:ext cx="177" cy="169"/>
            </a:xfrm>
            <a:custGeom>
              <a:avLst/>
              <a:gdLst>
                <a:gd name="T0" fmla="*/ 0 w 200"/>
                <a:gd name="T1" fmla="*/ 45 h 169"/>
                <a:gd name="T2" fmla="*/ 14 w 200"/>
                <a:gd name="T3" fmla="*/ 76 h 169"/>
                <a:gd name="T4" fmla="*/ 37 w 200"/>
                <a:gd name="T5" fmla="*/ 79 h 169"/>
                <a:gd name="T6" fmla="*/ 44 w 200"/>
                <a:gd name="T7" fmla="*/ 89 h 169"/>
                <a:gd name="T8" fmla="*/ 67 w 200"/>
                <a:gd name="T9" fmla="*/ 89 h 169"/>
                <a:gd name="T10" fmla="*/ 64 w 200"/>
                <a:gd name="T11" fmla="*/ 141 h 169"/>
                <a:gd name="T12" fmla="*/ 73 w 200"/>
                <a:gd name="T13" fmla="*/ 160 h 169"/>
                <a:gd name="T14" fmla="*/ 86 w 200"/>
                <a:gd name="T15" fmla="*/ 168 h 169"/>
                <a:gd name="T16" fmla="*/ 112 w 200"/>
                <a:gd name="T17" fmla="*/ 149 h 169"/>
                <a:gd name="T18" fmla="*/ 104 w 200"/>
                <a:gd name="T19" fmla="*/ 147 h 169"/>
                <a:gd name="T20" fmla="*/ 99 w 200"/>
                <a:gd name="T21" fmla="*/ 118 h 169"/>
                <a:gd name="T22" fmla="*/ 117 w 200"/>
                <a:gd name="T23" fmla="*/ 123 h 169"/>
                <a:gd name="T24" fmla="*/ 146 w 200"/>
                <a:gd name="T25" fmla="*/ 105 h 169"/>
                <a:gd name="T26" fmla="*/ 137 w 200"/>
                <a:gd name="T27" fmla="*/ 89 h 169"/>
                <a:gd name="T28" fmla="*/ 148 w 200"/>
                <a:gd name="T29" fmla="*/ 76 h 169"/>
                <a:gd name="T30" fmla="*/ 143 w 200"/>
                <a:gd name="T31" fmla="*/ 68 h 169"/>
                <a:gd name="T32" fmla="*/ 156 w 200"/>
                <a:gd name="T33" fmla="*/ 57 h 169"/>
                <a:gd name="T34" fmla="*/ 142 w 200"/>
                <a:gd name="T35" fmla="*/ 55 h 169"/>
                <a:gd name="T36" fmla="*/ 142 w 200"/>
                <a:gd name="T37" fmla="*/ 42 h 169"/>
                <a:gd name="T38" fmla="*/ 121 w 200"/>
                <a:gd name="T39" fmla="*/ 29 h 169"/>
                <a:gd name="T40" fmla="*/ 129 w 200"/>
                <a:gd name="T41" fmla="*/ 23 h 169"/>
                <a:gd name="T42" fmla="*/ 62 w 200"/>
                <a:gd name="T43" fmla="*/ 26 h 169"/>
                <a:gd name="T44" fmla="*/ 39 w 200"/>
                <a:gd name="T45" fmla="*/ 0 h 169"/>
                <a:gd name="T46" fmla="*/ 41 w 200"/>
                <a:gd name="T47" fmla="*/ 10 h 169"/>
                <a:gd name="T48" fmla="*/ 20 w 200"/>
                <a:gd name="T49" fmla="*/ 18 h 169"/>
                <a:gd name="T50" fmla="*/ 24 w 200"/>
                <a:gd name="T51" fmla="*/ 42 h 169"/>
                <a:gd name="T52" fmla="*/ 20 w 200"/>
                <a:gd name="T53" fmla="*/ 47 h 169"/>
                <a:gd name="T54" fmla="*/ 14 w 200"/>
                <a:gd name="T55" fmla="*/ 31 h 169"/>
                <a:gd name="T56" fmla="*/ 22 w 200"/>
                <a:gd name="T57" fmla="*/ 5 h 169"/>
                <a:gd name="T58" fmla="*/ 0 w 200"/>
                <a:gd name="T59" fmla="*/ 45 h 1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0" h="169">
                  <a:moveTo>
                    <a:pt x="0" y="45"/>
                  </a:moveTo>
                  <a:lnTo>
                    <a:pt x="18" y="76"/>
                  </a:lnTo>
                  <a:lnTo>
                    <a:pt x="47" y="79"/>
                  </a:lnTo>
                  <a:lnTo>
                    <a:pt x="57" y="89"/>
                  </a:lnTo>
                  <a:lnTo>
                    <a:pt x="86" y="89"/>
                  </a:lnTo>
                  <a:lnTo>
                    <a:pt x="81" y="141"/>
                  </a:lnTo>
                  <a:lnTo>
                    <a:pt x="94" y="160"/>
                  </a:lnTo>
                  <a:lnTo>
                    <a:pt x="110" y="168"/>
                  </a:lnTo>
                  <a:lnTo>
                    <a:pt x="144" y="149"/>
                  </a:lnTo>
                  <a:lnTo>
                    <a:pt x="133" y="147"/>
                  </a:lnTo>
                  <a:lnTo>
                    <a:pt x="126" y="118"/>
                  </a:lnTo>
                  <a:lnTo>
                    <a:pt x="149" y="123"/>
                  </a:lnTo>
                  <a:lnTo>
                    <a:pt x="186" y="105"/>
                  </a:lnTo>
                  <a:lnTo>
                    <a:pt x="175" y="89"/>
                  </a:lnTo>
                  <a:lnTo>
                    <a:pt x="189" y="76"/>
                  </a:lnTo>
                  <a:lnTo>
                    <a:pt x="183" y="68"/>
                  </a:lnTo>
                  <a:lnTo>
                    <a:pt x="199" y="57"/>
                  </a:lnTo>
                  <a:lnTo>
                    <a:pt x="181" y="55"/>
                  </a:lnTo>
                  <a:lnTo>
                    <a:pt x="181" y="42"/>
                  </a:lnTo>
                  <a:lnTo>
                    <a:pt x="155" y="29"/>
                  </a:lnTo>
                  <a:lnTo>
                    <a:pt x="165" y="23"/>
                  </a:lnTo>
                  <a:lnTo>
                    <a:pt x="79" y="26"/>
                  </a:lnTo>
                  <a:lnTo>
                    <a:pt x="50" y="0"/>
                  </a:lnTo>
                  <a:lnTo>
                    <a:pt x="52" y="10"/>
                  </a:lnTo>
                  <a:lnTo>
                    <a:pt x="26" y="18"/>
                  </a:lnTo>
                  <a:lnTo>
                    <a:pt x="31" y="42"/>
                  </a:lnTo>
                  <a:lnTo>
                    <a:pt x="26" y="47"/>
                  </a:lnTo>
                  <a:lnTo>
                    <a:pt x="18" y="31"/>
                  </a:lnTo>
                  <a:lnTo>
                    <a:pt x="28" y="5"/>
                  </a:lnTo>
                  <a:lnTo>
                    <a:pt x="0" y="45"/>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33" name="Freeform 697"/>
            <p:cNvSpPr>
              <a:spLocks/>
            </p:cNvSpPr>
            <p:nvPr/>
          </p:nvSpPr>
          <p:spPr bwMode="auto">
            <a:xfrm>
              <a:off x="3095" y="2584"/>
              <a:ext cx="47" cy="69"/>
            </a:xfrm>
            <a:custGeom>
              <a:avLst/>
              <a:gdLst>
                <a:gd name="T0" fmla="*/ 0 w 53"/>
                <a:gd name="T1" fmla="*/ 10 h 69"/>
                <a:gd name="T2" fmla="*/ 8 w 53"/>
                <a:gd name="T3" fmla="*/ 68 h 69"/>
                <a:gd name="T4" fmla="*/ 37 w 53"/>
                <a:gd name="T5" fmla="*/ 47 h 69"/>
                <a:gd name="T6" fmla="*/ 33 w 53"/>
                <a:gd name="T7" fmla="*/ 37 h 69"/>
                <a:gd name="T8" fmla="*/ 41 w 53"/>
                <a:gd name="T9" fmla="*/ 26 h 69"/>
                <a:gd name="T10" fmla="*/ 41 w 53"/>
                <a:gd name="T11" fmla="*/ 8 h 69"/>
                <a:gd name="T12" fmla="*/ 22 w 53"/>
                <a:gd name="T13" fmla="*/ 0 h 69"/>
                <a:gd name="T14" fmla="*/ 0 w 53"/>
                <a:gd name="T15" fmla="*/ 10 h 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69">
                  <a:moveTo>
                    <a:pt x="0" y="10"/>
                  </a:moveTo>
                  <a:lnTo>
                    <a:pt x="10" y="68"/>
                  </a:lnTo>
                  <a:lnTo>
                    <a:pt x="47" y="47"/>
                  </a:lnTo>
                  <a:lnTo>
                    <a:pt x="42" y="37"/>
                  </a:lnTo>
                  <a:lnTo>
                    <a:pt x="52" y="26"/>
                  </a:lnTo>
                  <a:lnTo>
                    <a:pt x="52" y="8"/>
                  </a:lnTo>
                  <a:lnTo>
                    <a:pt x="28" y="0"/>
                  </a:lnTo>
                  <a:lnTo>
                    <a:pt x="0" y="1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34" name="Freeform 698"/>
            <p:cNvSpPr>
              <a:spLocks/>
            </p:cNvSpPr>
            <p:nvPr/>
          </p:nvSpPr>
          <p:spPr bwMode="auto">
            <a:xfrm>
              <a:off x="2715" y="2096"/>
              <a:ext cx="124" cy="109"/>
            </a:xfrm>
            <a:custGeom>
              <a:avLst/>
              <a:gdLst>
                <a:gd name="T0" fmla="*/ 0 w 140"/>
                <a:gd name="T1" fmla="*/ 24 h 109"/>
                <a:gd name="T2" fmla="*/ 0 w 140"/>
                <a:gd name="T3" fmla="*/ 8 h 109"/>
                <a:gd name="T4" fmla="*/ 28 w 140"/>
                <a:gd name="T5" fmla="*/ 0 h 109"/>
                <a:gd name="T6" fmla="*/ 51 w 140"/>
                <a:gd name="T7" fmla="*/ 18 h 109"/>
                <a:gd name="T8" fmla="*/ 79 w 140"/>
                <a:gd name="T9" fmla="*/ 13 h 109"/>
                <a:gd name="T10" fmla="*/ 106 w 140"/>
                <a:gd name="T11" fmla="*/ 50 h 109"/>
                <a:gd name="T12" fmla="*/ 103 w 140"/>
                <a:gd name="T13" fmla="*/ 84 h 109"/>
                <a:gd name="T14" fmla="*/ 109 w 140"/>
                <a:gd name="T15" fmla="*/ 97 h 109"/>
                <a:gd name="T16" fmla="*/ 86 w 140"/>
                <a:gd name="T17" fmla="*/ 108 h 109"/>
                <a:gd name="T18" fmla="*/ 76 w 140"/>
                <a:gd name="T19" fmla="*/ 79 h 109"/>
                <a:gd name="T20" fmla="*/ 66 w 140"/>
                <a:gd name="T21" fmla="*/ 89 h 109"/>
                <a:gd name="T22" fmla="*/ 28 w 140"/>
                <a:gd name="T23" fmla="*/ 61 h 109"/>
                <a:gd name="T24" fmla="*/ 12 w 140"/>
                <a:gd name="T25" fmla="*/ 29 h 109"/>
                <a:gd name="T26" fmla="*/ 2 w 140"/>
                <a:gd name="T27" fmla="*/ 37 h 109"/>
                <a:gd name="T28" fmla="*/ 0 w 140"/>
                <a:gd name="T29" fmla="*/ 24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0" h="109">
                  <a:moveTo>
                    <a:pt x="0" y="24"/>
                  </a:moveTo>
                  <a:lnTo>
                    <a:pt x="0" y="8"/>
                  </a:lnTo>
                  <a:lnTo>
                    <a:pt x="36" y="0"/>
                  </a:lnTo>
                  <a:lnTo>
                    <a:pt x="65" y="18"/>
                  </a:lnTo>
                  <a:lnTo>
                    <a:pt x="100" y="13"/>
                  </a:lnTo>
                  <a:lnTo>
                    <a:pt x="136" y="50"/>
                  </a:lnTo>
                  <a:lnTo>
                    <a:pt x="131" y="84"/>
                  </a:lnTo>
                  <a:lnTo>
                    <a:pt x="139" y="97"/>
                  </a:lnTo>
                  <a:lnTo>
                    <a:pt x="110" y="108"/>
                  </a:lnTo>
                  <a:lnTo>
                    <a:pt x="97" y="79"/>
                  </a:lnTo>
                  <a:lnTo>
                    <a:pt x="84" y="89"/>
                  </a:lnTo>
                  <a:lnTo>
                    <a:pt x="36" y="61"/>
                  </a:lnTo>
                  <a:lnTo>
                    <a:pt x="16" y="29"/>
                  </a:lnTo>
                  <a:lnTo>
                    <a:pt x="2" y="37"/>
                  </a:lnTo>
                  <a:lnTo>
                    <a:pt x="0"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35" name="Freeform 699"/>
            <p:cNvSpPr>
              <a:spLocks/>
            </p:cNvSpPr>
            <p:nvPr/>
          </p:nvSpPr>
          <p:spPr bwMode="auto">
            <a:xfrm>
              <a:off x="1557" y="2539"/>
              <a:ext cx="40" cy="30"/>
            </a:xfrm>
            <a:custGeom>
              <a:avLst/>
              <a:gdLst>
                <a:gd name="T0" fmla="*/ 14 w 45"/>
                <a:gd name="T1" fmla="*/ 3 h 30"/>
                <a:gd name="T2" fmla="*/ 20 w 45"/>
                <a:gd name="T3" fmla="*/ 8 h 30"/>
                <a:gd name="T4" fmla="*/ 20 w 45"/>
                <a:gd name="T5" fmla="*/ 11 h 30"/>
                <a:gd name="T6" fmla="*/ 28 w 45"/>
                <a:gd name="T7" fmla="*/ 21 h 30"/>
                <a:gd name="T8" fmla="*/ 2 w 45"/>
                <a:gd name="T9" fmla="*/ 14 h 30"/>
                <a:gd name="T10" fmla="*/ 0 w 45"/>
                <a:gd name="T11" fmla="*/ 26 h 30"/>
                <a:gd name="T12" fmla="*/ 35 w 45"/>
                <a:gd name="T13" fmla="*/ 29 h 30"/>
                <a:gd name="T14" fmla="*/ 35 w 45"/>
                <a:gd name="T15" fmla="*/ 3 h 30"/>
                <a:gd name="T16" fmla="*/ 28 w 4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30">
                  <a:moveTo>
                    <a:pt x="18" y="3"/>
                  </a:moveTo>
                  <a:lnTo>
                    <a:pt x="26" y="8"/>
                  </a:lnTo>
                  <a:lnTo>
                    <a:pt x="26" y="11"/>
                  </a:lnTo>
                  <a:lnTo>
                    <a:pt x="36" y="21"/>
                  </a:lnTo>
                  <a:lnTo>
                    <a:pt x="2" y="14"/>
                  </a:lnTo>
                  <a:lnTo>
                    <a:pt x="0" y="26"/>
                  </a:lnTo>
                  <a:lnTo>
                    <a:pt x="44" y="29"/>
                  </a:lnTo>
                  <a:lnTo>
                    <a:pt x="44" y="3"/>
                  </a:lnTo>
                  <a:lnTo>
                    <a:pt x="36"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36" name="Freeform 700"/>
            <p:cNvSpPr>
              <a:spLocks/>
            </p:cNvSpPr>
            <p:nvPr/>
          </p:nvSpPr>
          <p:spPr bwMode="auto">
            <a:xfrm>
              <a:off x="1596" y="2539"/>
              <a:ext cx="48" cy="32"/>
            </a:xfrm>
            <a:custGeom>
              <a:avLst/>
              <a:gdLst>
                <a:gd name="T0" fmla="*/ 42 w 54"/>
                <a:gd name="T1" fmla="*/ 11 h 32"/>
                <a:gd name="T2" fmla="*/ 27 w 54"/>
                <a:gd name="T3" fmla="*/ 11 h 32"/>
                <a:gd name="T4" fmla="*/ 25 w 54"/>
                <a:gd name="T5" fmla="*/ 3 h 32"/>
                <a:gd name="T6" fmla="*/ 4 w 54"/>
                <a:gd name="T7" fmla="*/ 0 h 32"/>
                <a:gd name="T8" fmla="*/ 0 w 54"/>
                <a:gd name="T9" fmla="*/ 3 h 32"/>
                <a:gd name="T10" fmla="*/ 0 w 54"/>
                <a:gd name="T11" fmla="*/ 29 h 32"/>
                <a:gd name="T12" fmla="*/ 3 w 54"/>
                <a:gd name="T13" fmla="*/ 31 h 32"/>
                <a:gd name="T14" fmla="*/ 11 w 54"/>
                <a:gd name="T15" fmla="*/ 21 h 32"/>
                <a:gd name="T16" fmla="*/ 42 w 54"/>
                <a:gd name="T17" fmla="*/ 2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32">
                  <a:moveTo>
                    <a:pt x="53" y="11"/>
                  </a:moveTo>
                  <a:lnTo>
                    <a:pt x="34" y="11"/>
                  </a:lnTo>
                  <a:lnTo>
                    <a:pt x="32" y="3"/>
                  </a:lnTo>
                  <a:lnTo>
                    <a:pt x="5" y="0"/>
                  </a:lnTo>
                  <a:lnTo>
                    <a:pt x="0" y="3"/>
                  </a:lnTo>
                  <a:lnTo>
                    <a:pt x="0" y="29"/>
                  </a:lnTo>
                  <a:lnTo>
                    <a:pt x="3" y="31"/>
                  </a:lnTo>
                  <a:lnTo>
                    <a:pt x="13" y="21"/>
                  </a:lnTo>
                  <a:lnTo>
                    <a:pt x="53" y="2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37" name="Freeform 701"/>
            <p:cNvSpPr>
              <a:spLocks/>
            </p:cNvSpPr>
            <p:nvPr/>
          </p:nvSpPr>
          <p:spPr bwMode="auto">
            <a:xfrm>
              <a:off x="2824" y="1949"/>
              <a:ext cx="241" cy="193"/>
            </a:xfrm>
            <a:custGeom>
              <a:avLst/>
              <a:gdLst>
                <a:gd name="T0" fmla="*/ 23 w 271"/>
                <a:gd name="T1" fmla="*/ 34 h 193"/>
                <a:gd name="T2" fmla="*/ 14 w 271"/>
                <a:gd name="T3" fmla="*/ 42 h 193"/>
                <a:gd name="T4" fmla="*/ 25 w 271"/>
                <a:gd name="T5" fmla="*/ 76 h 193"/>
                <a:gd name="T6" fmla="*/ 6 w 271"/>
                <a:gd name="T7" fmla="*/ 105 h 193"/>
                <a:gd name="T8" fmla="*/ 0 w 271"/>
                <a:gd name="T9" fmla="*/ 118 h 193"/>
                <a:gd name="T10" fmla="*/ 11 w 271"/>
                <a:gd name="T11" fmla="*/ 126 h 193"/>
                <a:gd name="T12" fmla="*/ 56 w 271"/>
                <a:gd name="T13" fmla="*/ 121 h 193"/>
                <a:gd name="T14" fmla="*/ 59 w 271"/>
                <a:gd name="T15" fmla="*/ 111 h 193"/>
                <a:gd name="T16" fmla="*/ 76 w 271"/>
                <a:gd name="T17" fmla="*/ 116 h 193"/>
                <a:gd name="T18" fmla="*/ 89 w 271"/>
                <a:gd name="T19" fmla="*/ 118 h 193"/>
                <a:gd name="T20" fmla="*/ 89 w 271"/>
                <a:gd name="T21" fmla="*/ 131 h 193"/>
                <a:gd name="T22" fmla="*/ 97 w 271"/>
                <a:gd name="T23" fmla="*/ 150 h 193"/>
                <a:gd name="T24" fmla="*/ 83 w 271"/>
                <a:gd name="T25" fmla="*/ 147 h 193"/>
                <a:gd name="T26" fmla="*/ 79 w 271"/>
                <a:gd name="T27" fmla="*/ 171 h 193"/>
                <a:gd name="T28" fmla="*/ 89 w 271"/>
                <a:gd name="T29" fmla="*/ 174 h 193"/>
                <a:gd name="T30" fmla="*/ 96 w 271"/>
                <a:gd name="T31" fmla="*/ 155 h 193"/>
                <a:gd name="T32" fmla="*/ 116 w 271"/>
                <a:gd name="T33" fmla="*/ 150 h 193"/>
                <a:gd name="T34" fmla="*/ 116 w 271"/>
                <a:gd name="T35" fmla="*/ 157 h 193"/>
                <a:gd name="T36" fmla="*/ 137 w 271"/>
                <a:gd name="T37" fmla="*/ 160 h 193"/>
                <a:gd name="T38" fmla="*/ 123 w 271"/>
                <a:gd name="T39" fmla="*/ 174 h 193"/>
                <a:gd name="T40" fmla="*/ 141 w 271"/>
                <a:gd name="T41" fmla="*/ 192 h 193"/>
                <a:gd name="T42" fmla="*/ 173 w 271"/>
                <a:gd name="T43" fmla="*/ 171 h 193"/>
                <a:gd name="T44" fmla="*/ 154 w 271"/>
                <a:gd name="T45" fmla="*/ 174 h 193"/>
                <a:gd name="T46" fmla="*/ 141 w 271"/>
                <a:gd name="T47" fmla="*/ 160 h 193"/>
                <a:gd name="T48" fmla="*/ 152 w 271"/>
                <a:gd name="T49" fmla="*/ 165 h 193"/>
                <a:gd name="T50" fmla="*/ 154 w 271"/>
                <a:gd name="T51" fmla="*/ 155 h 193"/>
                <a:gd name="T52" fmla="*/ 176 w 271"/>
                <a:gd name="T53" fmla="*/ 147 h 193"/>
                <a:gd name="T54" fmla="*/ 179 w 271"/>
                <a:gd name="T55" fmla="*/ 131 h 193"/>
                <a:gd name="T56" fmla="*/ 189 w 271"/>
                <a:gd name="T57" fmla="*/ 118 h 193"/>
                <a:gd name="T58" fmla="*/ 199 w 271"/>
                <a:gd name="T59" fmla="*/ 121 h 193"/>
                <a:gd name="T60" fmla="*/ 208 w 271"/>
                <a:gd name="T61" fmla="*/ 105 h 193"/>
                <a:gd name="T62" fmla="*/ 205 w 271"/>
                <a:gd name="T63" fmla="*/ 95 h 193"/>
                <a:gd name="T64" fmla="*/ 213 w 271"/>
                <a:gd name="T65" fmla="*/ 71 h 193"/>
                <a:gd name="T66" fmla="*/ 201 w 271"/>
                <a:gd name="T67" fmla="*/ 53 h 193"/>
                <a:gd name="T68" fmla="*/ 190 w 271"/>
                <a:gd name="T69" fmla="*/ 40 h 193"/>
                <a:gd name="T70" fmla="*/ 174 w 271"/>
                <a:gd name="T71" fmla="*/ 34 h 193"/>
                <a:gd name="T72" fmla="*/ 156 w 271"/>
                <a:gd name="T73" fmla="*/ 42 h 193"/>
                <a:gd name="T74" fmla="*/ 154 w 271"/>
                <a:gd name="T75" fmla="*/ 19 h 193"/>
                <a:gd name="T76" fmla="*/ 141 w 271"/>
                <a:gd name="T77" fmla="*/ 19 h 193"/>
                <a:gd name="T78" fmla="*/ 134 w 271"/>
                <a:gd name="T79" fmla="*/ 0 h 193"/>
                <a:gd name="T80" fmla="*/ 102 w 271"/>
                <a:gd name="T81" fmla="*/ 11 h 193"/>
                <a:gd name="T82" fmla="*/ 106 w 271"/>
                <a:gd name="T83" fmla="*/ 27 h 193"/>
                <a:gd name="T84" fmla="*/ 100 w 271"/>
                <a:gd name="T85" fmla="*/ 37 h 193"/>
                <a:gd name="T86" fmla="*/ 97 w 271"/>
                <a:gd name="T87" fmla="*/ 24 h 193"/>
                <a:gd name="T88" fmla="*/ 68 w 271"/>
                <a:gd name="T89" fmla="*/ 37 h 193"/>
                <a:gd name="T90" fmla="*/ 62 w 271"/>
                <a:gd name="T91" fmla="*/ 27 h 193"/>
                <a:gd name="T92" fmla="*/ 52 w 271"/>
                <a:gd name="T93" fmla="*/ 29 h 193"/>
                <a:gd name="T94" fmla="*/ 42 w 271"/>
                <a:gd name="T95" fmla="*/ 24 h 1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71" h="193">
                  <a:moveTo>
                    <a:pt x="29" y="34"/>
                  </a:moveTo>
                  <a:lnTo>
                    <a:pt x="18" y="42"/>
                  </a:lnTo>
                  <a:lnTo>
                    <a:pt x="32" y="76"/>
                  </a:lnTo>
                  <a:lnTo>
                    <a:pt x="8" y="105"/>
                  </a:lnTo>
                  <a:lnTo>
                    <a:pt x="0" y="118"/>
                  </a:lnTo>
                  <a:lnTo>
                    <a:pt x="13" y="126"/>
                  </a:lnTo>
                  <a:lnTo>
                    <a:pt x="71" y="121"/>
                  </a:lnTo>
                  <a:lnTo>
                    <a:pt x="74" y="111"/>
                  </a:lnTo>
                  <a:lnTo>
                    <a:pt x="97" y="116"/>
                  </a:lnTo>
                  <a:lnTo>
                    <a:pt x="113" y="118"/>
                  </a:lnTo>
                  <a:lnTo>
                    <a:pt x="113" y="131"/>
                  </a:lnTo>
                  <a:lnTo>
                    <a:pt x="123" y="150"/>
                  </a:lnTo>
                  <a:lnTo>
                    <a:pt x="105" y="147"/>
                  </a:lnTo>
                  <a:lnTo>
                    <a:pt x="100" y="171"/>
                  </a:lnTo>
                  <a:lnTo>
                    <a:pt x="113" y="174"/>
                  </a:lnTo>
                  <a:lnTo>
                    <a:pt x="121" y="155"/>
                  </a:lnTo>
                  <a:lnTo>
                    <a:pt x="147" y="150"/>
                  </a:lnTo>
                  <a:lnTo>
                    <a:pt x="147" y="157"/>
                  </a:lnTo>
                  <a:lnTo>
                    <a:pt x="173" y="160"/>
                  </a:lnTo>
                  <a:lnTo>
                    <a:pt x="155" y="174"/>
                  </a:lnTo>
                  <a:lnTo>
                    <a:pt x="178" y="192"/>
                  </a:lnTo>
                  <a:lnTo>
                    <a:pt x="218" y="171"/>
                  </a:lnTo>
                  <a:lnTo>
                    <a:pt x="194" y="174"/>
                  </a:lnTo>
                  <a:lnTo>
                    <a:pt x="178" y="160"/>
                  </a:lnTo>
                  <a:lnTo>
                    <a:pt x="192" y="165"/>
                  </a:lnTo>
                  <a:lnTo>
                    <a:pt x="194" y="155"/>
                  </a:lnTo>
                  <a:lnTo>
                    <a:pt x="223" y="147"/>
                  </a:lnTo>
                  <a:lnTo>
                    <a:pt x="226" y="131"/>
                  </a:lnTo>
                  <a:lnTo>
                    <a:pt x="239" y="118"/>
                  </a:lnTo>
                  <a:lnTo>
                    <a:pt x="252" y="121"/>
                  </a:lnTo>
                  <a:lnTo>
                    <a:pt x="263" y="105"/>
                  </a:lnTo>
                  <a:lnTo>
                    <a:pt x="260" y="95"/>
                  </a:lnTo>
                  <a:lnTo>
                    <a:pt x="270" y="71"/>
                  </a:lnTo>
                  <a:lnTo>
                    <a:pt x="254" y="53"/>
                  </a:lnTo>
                  <a:lnTo>
                    <a:pt x="241" y="40"/>
                  </a:lnTo>
                  <a:lnTo>
                    <a:pt x="220" y="34"/>
                  </a:lnTo>
                  <a:lnTo>
                    <a:pt x="197" y="42"/>
                  </a:lnTo>
                  <a:lnTo>
                    <a:pt x="194" y="19"/>
                  </a:lnTo>
                  <a:lnTo>
                    <a:pt x="178" y="19"/>
                  </a:lnTo>
                  <a:lnTo>
                    <a:pt x="170" y="0"/>
                  </a:lnTo>
                  <a:lnTo>
                    <a:pt x="129" y="11"/>
                  </a:lnTo>
                  <a:lnTo>
                    <a:pt x="134" y="27"/>
                  </a:lnTo>
                  <a:lnTo>
                    <a:pt x="126" y="37"/>
                  </a:lnTo>
                  <a:lnTo>
                    <a:pt x="123" y="24"/>
                  </a:lnTo>
                  <a:lnTo>
                    <a:pt x="87" y="37"/>
                  </a:lnTo>
                  <a:lnTo>
                    <a:pt x="79" y="27"/>
                  </a:lnTo>
                  <a:lnTo>
                    <a:pt x="66" y="29"/>
                  </a:lnTo>
                  <a:lnTo>
                    <a:pt x="53"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38" name="Freeform 702"/>
            <p:cNvSpPr>
              <a:spLocks/>
            </p:cNvSpPr>
            <p:nvPr/>
          </p:nvSpPr>
          <p:spPr bwMode="auto">
            <a:xfrm>
              <a:off x="2845" y="1873"/>
              <a:ext cx="122" cy="114"/>
            </a:xfrm>
            <a:custGeom>
              <a:avLst/>
              <a:gdLst>
                <a:gd name="T0" fmla="*/ 107 w 138"/>
                <a:gd name="T1" fmla="*/ 50 h 114"/>
                <a:gd name="T2" fmla="*/ 93 w 138"/>
                <a:gd name="T3" fmla="*/ 47 h 114"/>
                <a:gd name="T4" fmla="*/ 88 w 138"/>
                <a:gd name="T5" fmla="*/ 19 h 114"/>
                <a:gd name="T6" fmla="*/ 78 w 138"/>
                <a:gd name="T7" fmla="*/ 3 h 114"/>
                <a:gd name="T8" fmla="*/ 62 w 138"/>
                <a:gd name="T9" fmla="*/ 0 h 114"/>
                <a:gd name="T10" fmla="*/ 50 w 138"/>
                <a:gd name="T11" fmla="*/ 3 h 114"/>
                <a:gd name="T12" fmla="*/ 42 w 138"/>
                <a:gd name="T13" fmla="*/ 13 h 114"/>
                <a:gd name="T14" fmla="*/ 44 w 138"/>
                <a:gd name="T15" fmla="*/ 27 h 114"/>
                <a:gd name="T16" fmla="*/ 31 w 138"/>
                <a:gd name="T17" fmla="*/ 34 h 114"/>
                <a:gd name="T18" fmla="*/ 29 w 138"/>
                <a:gd name="T19" fmla="*/ 55 h 114"/>
                <a:gd name="T20" fmla="*/ 17 w 138"/>
                <a:gd name="T21" fmla="*/ 71 h 114"/>
                <a:gd name="T22" fmla="*/ 0 w 138"/>
                <a:gd name="T23" fmla="*/ 84 h 114"/>
                <a:gd name="T24" fmla="*/ 4 w 138"/>
                <a:gd name="T25" fmla="*/ 110 h 114"/>
                <a:gd name="T26" fmla="*/ 24 w 138"/>
                <a:gd name="T27" fmla="*/ 100 h 114"/>
                <a:gd name="T28" fmla="*/ 34 w 138"/>
                <a:gd name="T29" fmla="*/ 105 h 114"/>
                <a:gd name="T30" fmla="*/ 44 w 138"/>
                <a:gd name="T31" fmla="*/ 103 h 114"/>
                <a:gd name="T32" fmla="*/ 50 w 138"/>
                <a:gd name="T33" fmla="*/ 113 h 114"/>
                <a:gd name="T34" fmla="*/ 78 w 138"/>
                <a:gd name="T35" fmla="*/ 100 h 114"/>
                <a:gd name="T36" fmla="*/ 80 w 138"/>
                <a:gd name="T37" fmla="*/ 113 h 114"/>
                <a:gd name="T38" fmla="*/ 87 w 138"/>
                <a:gd name="T39" fmla="*/ 103 h 114"/>
                <a:gd name="T40" fmla="*/ 83 w 138"/>
                <a:gd name="T41" fmla="*/ 87 h 114"/>
                <a:gd name="T42" fmla="*/ 97 w 138"/>
                <a:gd name="T43" fmla="*/ 81 h 114"/>
                <a:gd name="T44" fmla="*/ 95 w 138"/>
                <a:gd name="T45" fmla="*/ 61 h 114"/>
                <a:gd name="T46" fmla="*/ 103 w 138"/>
                <a:gd name="T47" fmla="*/ 64 h 114"/>
                <a:gd name="T48" fmla="*/ 107 w 138"/>
                <a:gd name="T49" fmla="*/ 50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8" h="114">
                  <a:moveTo>
                    <a:pt x="137" y="50"/>
                  </a:moveTo>
                  <a:lnTo>
                    <a:pt x="119" y="47"/>
                  </a:lnTo>
                  <a:lnTo>
                    <a:pt x="113" y="19"/>
                  </a:lnTo>
                  <a:lnTo>
                    <a:pt x="100" y="3"/>
                  </a:lnTo>
                  <a:lnTo>
                    <a:pt x="79" y="0"/>
                  </a:lnTo>
                  <a:lnTo>
                    <a:pt x="64" y="3"/>
                  </a:lnTo>
                  <a:lnTo>
                    <a:pt x="53" y="13"/>
                  </a:lnTo>
                  <a:lnTo>
                    <a:pt x="56" y="27"/>
                  </a:lnTo>
                  <a:lnTo>
                    <a:pt x="40" y="34"/>
                  </a:lnTo>
                  <a:lnTo>
                    <a:pt x="37" y="55"/>
                  </a:lnTo>
                  <a:lnTo>
                    <a:pt x="22" y="71"/>
                  </a:lnTo>
                  <a:lnTo>
                    <a:pt x="0" y="84"/>
                  </a:lnTo>
                  <a:lnTo>
                    <a:pt x="6" y="110"/>
                  </a:lnTo>
                  <a:lnTo>
                    <a:pt x="30" y="100"/>
                  </a:lnTo>
                  <a:lnTo>
                    <a:pt x="43" y="105"/>
                  </a:lnTo>
                  <a:lnTo>
                    <a:pt x="56" y="103"/>
                  </a:lnTo>
                  <a:lnTo>
                    <a:pt x="64" y="113"/>
                  </a:lnTo>
                  <a:lnTo>
                    <a:pt x="100" y="100"/>
                  </a:lnTo>
                  <a:lnTo>
                    <a:pt x="103" y="113"/>
                  </a:lnTo>
                  <a:lnTo>
                    <a:pt x="111" y="103"/>
                  </a:lnTo>
                  <a:lnTo>
                    <a:pt x="106" y="87"/>
                  </a:lnTo>
                  <a:lnTo>
                    <a:pt x="124" y="81"/>
                  </a:lnTo>
                  <a:lnTo>
                    <a:pt x="121" y="61"/>
                  </a:lnTo>
                  <a:lnTo>
                    <a:pt x="132" y="64"/>
                  </a:lnTo>
                  <a:lnTo>
                    <a:pt x="137" y="5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39" name="Freeform 703"/>
            <p:cNvSpPr>
              <a:spLocks/>
            </p:cNvSpPr>
            <p:nvPr/>
          </p:nvSpPr>
          <p:spPr bwMode="auto">
            <a:xfrm>
              <a:off x="2813" y="1902"/>
              <a:ext cx="65" cy="56"/>
            </a:xfrm>
            <a:custGeom>
              <a:avLst/>
              <a:gdLst>
                <a:gd name="T0" fmla="*/ 0 w 74"/>
                <a:gd name="T1" fmla="*/ 0 h 56"/>
                <a:gd name="T2" fmla="*/ 2 w 74"/>
                <a:gd name="T3" fmla="*/ 26 h 56"/>
                <a:gd name="T4" fmla="*/ 24 w 74"/>
                <a:gd name="T5" fmla="*/ 35 h 56"/>
                <a:gd name="T6" fmla="*/ 28 w 74"/>
                <a:gd name="T7" fmla="*/ 55 h 56"/>
                <a:gd name="T8" fmla="*/ 45 w 74"/>
                <a:gd name="T9" fmla="*/ 42 h 56"/>
                <a:gd name="T10" fmla="*/ 56 w 74"/>
                <a:gd name="T11" fmla="*/ 26 h 56"/>
                <a:gd name="T12" fmla="*/ 35 w 74"/>
                <a:gd name="T13" fmla="*/ 11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56">
                  <a:moveTo>
                    <a:pt x="0" y="0"/>
                  </a:moveTo>
                  <a:lnTo>
                    <a:pt x="2" y="26"/>
                  </a:lnTo>
                  <a:lnTo>
                    <a:pt x="31" y="35"/>
                  </a:lnTo>
                  <a:lnTo>
                    <a:pt x="36" y="55"/>
                  </a:lnTo>
                  <a:lnTo>
                    <a:pt x="58" y="42"/>
                  </a:lnTo>
                  <a:lnTo>
                    <a:pt x="73" y="26"/>
                  </a:lnTo>
                  <a:lnTo>
                    <a:pt x="45" y="1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40" name="Freeform 704"/>
            <p:cNvSpPr>
              <a:spLocks/>
            </p:cNvSpPr>
            <p:nvPr/>
          </p:nvSpPr>
          <p:spPr bwMode="auto">
            <a:xfrm>
              <a:off x="2813" y="1868"/>
              <a:ext cx="82" cy="61"/>
            </a:xfrm>
            <a:custGeom>
              <a:avLst/>
              <a:gdLst>
                <a:gd name="T0" fmla="*/ 39 w 93"/>
                <a:gd name="T1" fmla="*/ 0 h 61"/>
                <a:gd name="T2" fmla="*/ 35 w 93"/>
                <a:gd name="T3" fmla="*/ 27 h 61"/>
                <a:gd name="T4" fmla="*/ 17 w 93"/>
                <a:gd name="T5" fmla="*/ 13 h 61"/>
                <a:gd name="T6" fmla="*/ 6 w 93"/>
                <a:gd name="T7" fmla="*/ 16 h 61"/>
                <a:gd name="T8" fmla="*/ 0 w 93"/>
                <a:gd name="T9" fmla="*/ 34 h 61"/>
                <a:gd name="T10" fmla="*/ 35 w 93"/>
                <a:gd name="T11" fmla="*/ 45 h 61"/>
                <a:gd name="T12" fmla="*/ 56 w 93"/>
                <a:gd name="T13" fmla="*/ 60 h 61"/>
                <a:gd name="T14" fmla="*/ 59 w 93"/>
                <a:gd name="T15" fmla="*/ 39 h 61"/>
                <a:gd name="T16" fmla="*/ 71 w 93"/>
                <a:gd name="T17" fmla="*/ 32 h 61"/>
                <a:gd name="T18" fmla="*/ 69 w 93"/>
                <a:gd name="T19" fmla="*/ 18 h 61"/>
                <a:gd name="T20" fmla="*/ 59 w 93"/>
                <a:gd name="T21" fmla="*/ 3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61">
                  <a:moveTo>
                    <a:pt x="50" y="0"/>
                  </a:moveTo>
                  <a:lnTo>
                    <a:pt x="45" y="27"/>
                  </a:lnTo>
                  <a:lnTo>
                    <a:pt x="21" y="13"/>
                  </a:lnTo>
                  <a:lnTo>
                    <a:pt x="8" y="16"/>
                  </a:lnTo>
                  <a:lnTo>
                    <a:pt x="0" y="34"/>
                  </a:lnTo>
                  <a:lnTo>
                    <a:pt x="45" y="45"/>
                  </a:lnTo>
                  <a:lnTo>
                    <a:pt x="73" y="60"/>
                  </a:lnTo>
                  <a:lnTo>
                    <a:pt x="76" y="39"/>
                  </a:lnTo>
                  <a:lnTo>
                    <a:pt x="92" y="32"/>
                  </a:lnTo>
                  <a:lnTo>
                    <a:pt x="89" y="18"/>
                  </a:lnTo>
                  <a:lnTo>
                    <a:pt x="76" y="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41" name="Freeform 705"/>
            <p:cNvSpPr>
              <a:spLocks/>
            </p:cNvSpPr>
            <p:nvPr/>
          </p:nvSpPr>
          <p:spPr bwMode="auto">
            <a:xfrm>
              <a:off x="2792" y="1928"/>
              <a:ext cx="53" cy="30"/>
            </a:xfrm>
            <a:custGeom>
              <a:avLst/>
              <a:gdLst>
                <a:gd name="T0" fmla="*/ 0 w 60"/>
                <a:gd name="T1" fmla="*/ 21 h 30"/>
                <a:gd name="T2" fmla="*/ 46 w 60"/>
                <a:gd name="T3" fmla="*/ 29 h 30"/>
                <a:gd name="T4" fmla="*/ 42 w 60"/>
                <a:gd name="T5" fmla="*/ 9 h 30"/>
                <a:gd name="T6" fmla="*/ 19 w 60"/>
                <a:gd name="T7" fmla="*/ 0 h 30"/>
                <a:gd name="T8" fmla="*/ 19 w 60"/>
                <a:gd name="T9" fmla="*/ 11 h 30"/>
                <a:gd name="T10" fmla="*/ 14 w 60"/>
                <a:gd name="T11" fmla="*/ 11 h 30"/>
                <a:gd name="T12" fmla="*/ 18 w 60"/>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0">
                  <a:moveTo>
                    <a:pt x="0" y="21"/>
                  </a:moveTo>
                  <a:lnTo>
                    <a:pt x="59" y="29"/>
                  </a:lnTo>
                  <a:lnTo>
                    <a:pt x="54" y="9"/>
                  </a:lnTo>
                  <a:lnTo>
                    <a:pt x="25" y="0"/>
                  </a:lnTo>
                  <a:lnTo>
                    <a:pt x="25" y="11"/>
                  </a:lnTo>
                  <a:lnTo>
                    <a:pt x="18" y="11"/>
                  </a:lnTo>
                  <a:lnTo>
                    <a:pt x="23"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42" name="Freeform 706"/>
            <p:cNvSpPr>
              <a:spLocks/>
            </p:cNvSpPr>
            <p:nvPr/>
          </p:nvSpPr>
          <p:spPr bwMode="auto">
            <a:xfrm>
              <a:off x="2845" y="1839"/>
              <a:ext cx="57" cy="48"/>
            </a:xfrm>
            <a:custGeom>
              <a:avLst/>
              <a:gdLst>
                <a:gd name="T0" fmla="*/ 0 w 65"/>
                <a:gd name="T1" fmla="*/ 8 h 48"/>
                <a:gd name="T2" fmla="*/ 3 w 65"/>
                <a:gd name="T3" fmla="*/ 29 h 48"/>
                <a:gd name="T4" fmla="*/ 11 w 65"/>
                <a:gd name="T5" fmla="*/ 29 h 48"/>
                <a:gd name="T6" fmla="*/ 31 w 65"/>
                <a:gd name="T7" fmla="*/ 32 h 48"/>
                <a:gd name="T8" fmla="*/ 40 w 65"/>
                <a:gd name="T9" fmla="*/ 47 h 48"/>
                <a:gd name="T10" fmla="*/ 49 w 65"/>
                <a:gd name="T11" fmla="*/ 37 h 48"/>
                <a:gd name="T12" fmla="*/ 46 w 65"/>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48">
                  <a:moveTo>
                    <a:pt x="0" y="8"/>
                  </a:moveTo>
                  <a:lnTo>
                    <a:pt x="3" y="29"/>
                  </a:lnTo>
                  <a:lnTo>
                    <a:pt x="14" y="29"/>
                  </a:lnTo>
                  <a:lnTo>
                    <a:pt x="40" y="32"/>
                  </a:lnTo>
                  <a:lnTo>
                    <a:pt x="53" y="47"/>
                  </a:lnTo>
                  <a:lnTo>
                    <a:pt x="64" y="37"/>
                  </a:lnTo>
                  <a:lnTo>
                    <a:pt x="61"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43" name="Freeform 707"/>
            <p:cNvSpPr>
              <a:spLocks/>
            </p:cNvSpPr>
            <p:nvPr/>
          </p:nvSpPr>
          <p:spPr bwMode="auto">
            <a:xfrm>
              <a:off x="2692" y="2925"/>
              <a:ext cx="161" cy="184"/>
            </a:xfrm>
            <a:custGeom>
              <a:avLst/>
              <a:gdLst>
                <a:gd name="T0" fmla="*/ 0 w 182"/>
                <a:gd name="T1" fmla="*/ 173 h 184"/>
                <a:gd name="T2" fmla="*/ 14 w 182"/>
                <a:gd name="T3" fmla="*/ 165 h 184"/>
                <a:gd name="T4" fmla="*/ 111 w 182"/>
                <a:gd name="T5" fmla="*/ 183 h 184"/>
                <a:gd name="T6" fmla="*/ 131 w 182"/>
                <a:gd name="T7" fmla="*/ 175 h 184"/>
                <a:gd name="T8" fmla="*/ 117 w 182"/>
                <a:gd name="T9" fmla="*/ 162 h 184"/>
                <a:gd name="T10" fmla="*/ 117 w 182"/>
                <a:gd name="T11" fmla="*/ 104 h 184"/>
                <a:gd name="T12" fmla="*/ 142 w 182"/>
                <a:gd name="T13" fmla="*/ 104 h 184"/>
                <a:gd name="T14" fmla="*/ 142 w 182"/>
                <a:gd name="T15" fmla="*/ 76 h 184"/>
                <a:gd name="T16" fmla="*/ 117 w 182"/>
                <a:gd name="T17" fmla="*/ 78 h 184"/>
                <a:gd name="T18" fmla="*/ 115 w 182"/>
                <a:gd name="T19" fmla="*/ 23 h 184"/>
                <a:gd name="T20" fmla="*/ 104 w 182"/>
                <a:gd name="T21" fmla="*/ 15 h 184"/>
                <a:gd name="T22" fmla="*/ 88 w 182"/>
                <a:gd name="T23" fmla="*/ 18 h 184"/>
                <a:gd name="T24" fmla="*/ 86 w 182"/>
                <a:gd name="T25" fmla="*/ 34 h 184"/>
                <a:gd name="T26" fmla="*/ 70 w 182"/>
                <a:gd name="T27" fmla="*/ 36 h 184"/>
                <a:gd name="T28" fmla="*/ 51 w 182"/>
                <a:gd name="T29" fmla="*/ 0 h 184"/>
                <a:gd name="T30" fmla="*/ 6 w 182"/>
                <a:gd name="T31" fmla="*/ 8 h 184"/>
                <a:gd name="T32" fmla="*/ 22 w 182"/>
                <a:gd name="T33" fmla="*/ 76 h 184"/>
                <a:gd name="T34" fmla="*/ 0 w 182"/>
                <a:gd name="T35" fmla="*/ 173 h 1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2" h="184">
                  <a:moveTo>
                    <a:pt x="0" y="173"/>
                  </a:moveTo>
                  <a:lnTo>
                    <a:pt x="18" y="165"/>
                  </a:lnTo>
                  <a:lnTo>
                    <a:pt x="141" y="183"/>
                  </a:lnTo>
                  <a:lnTo>
                    <a:pt x="167" y="175"/>
                  </a:lnTo>
                  <a:lnTo>
                    <a:pt x="149" y="162"/>
                  </a:lnTo>
                  <a:lnTo>
                    <a:pt x="149" y="104"/>
                  </a:lnTo>
                  <a:lnTo>
                    <a:pt x="181" y="104"/>
                  </a:lnTo>
                  <a:lnTo>
                    <a:pt x="181" y="76"/>
                  </a:lnTo>
                  <a:lnTo>
                    <a:pt x="149" y="78"/>
                  </a:lnTo>
                  <a:lnTo>
                    <a:pt x="147" y="23"/>
                  </a:lnTo>
                  <a:lnTo>
                    <a:pt x="133" y="15"/>
                  </a:lnTo>
                  <a:lnTo>
                    <a:pt x="113" y="18"/>
                  </a:lnTo>
                  <a:lnTo>
                    <a:pt x="110" y="34"/>
                  </a:lnTo>
                  <a:lnTo>
                    <a:pt x="89" y="36"/>
                  </a:lnTo>
                  <a:lnTo>
                    <a:pt x="65" y="0"/>
                  </a:lnTo>
                  <a:lnTo>
                    <a:pt x="8" y="8"/>
                  </a:lnTo>
                  <a:lnTo>
                    <a:pt x="28" y="76"/>
                  </a:lnTo>
                  <a:lnTo>
                    <a:pt x="0" y="173"/>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44" name="Freeform 708"/>
            <p:cNvSpPr>
              <a:spLocks/>
            </p:cNvSpPr>
            <p:nvPr/>
          </p:nvSpPr>
          <p:spPr bwMode="auto">
            <a:xfrm>
              <a:off x="2696" y="2909"/>
              <a:ext cx="13" cy="19"/>
            </a:xfrm>
            <a:custGeom>
              <a:avLst/>
              <a:gdLst>
                <a:gd name="T0" fmla="*/ 0 w 14"/>
                <a:gd name="T1" fmla="*/ 2 h 19"/>
                <a:gd name="T2" fmla="*/ 3 w 14"/>
                <a:gd name="T3" fmla="*/ 18 h 19"/>
                <a:gd name="T4" fmla="*/ 11 w 14"/>
                <a:gd name="T5" fmla="*/ 0 h 19"/>
                <a:gd name="T6" fmla="*/ 0 w 14"/>
                <a:gd name="T7" fmla="*/ 2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9">
                  <a:moveTo>
                    <a:pt x="0" y="2"/>
                  </a:moveTo>
                  <a:lnTo>
                    <a:pt x="3" y="18"/>
                  </a:lnTo>
                  <a:lnTo>
                    <a:pt x="13" y="0"/>
                  </a:lnTo>
                  <a:lnTo>
                    <a:pt x="0" y="2"/>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45" name="Freeform 709"/>
            <p:cNvSpPr>
              <a:spLocks/>
            </p:cNvSpPr>
            <p:nvPr/>
          </p:nvSpPr>
          <p:spPr bwMode="auto">
            <a:xfrm>
              <a:off x="2798" y="3103"/>
              <a:ext cx="123" cy="140"/>
            </a:xfrm>
            <a:custGeom>
              <a:avLst/>
              <a:gdLst>
                <a:gd name="T0" fmla="*/ 0 w 138"/>
                <a:gd name="T1" fmla="*/ 107 h 140"/>
                <a:gd name="T2" fmla="*/ 0 w 138"/>
                <a:gd name="T3" fmla="*/ 65 h 140"/>
                <a:gd name="T4" fmla="*/ 11 w 138"/>
                <a:gd name="T5" fmla="*/ 65 h 140"/>
                <a:gd name="T6" fmla="*/ 11 w 138"/>
                <a:gd name="T7" fmla="*/ 13 h 140"/>
                <a:gd name="T8" fmla="*/ 33 w 138"/>
                <a:gd name="T9" fmla="*/ 5 h 140"/>
                <a:gd name="T10" fmla="*/ 41 w 138"/>
                <a:gd name="T11" fmla="*/ 16 h 140"/>
                <a:gd name="T12" fmla="*/ 61 w 138"/>
                <a:gd name="T13" fmla="*/ 0 h 140"/>
                <a:gd name="T14" fmla="*/ 94 w 138"/>
                <a:gd name="T15" fmla="*/ 58 h 140"/>
                <a:gd name="T16" fmla="*/ 109 w 138"/>
                <a:gd name="T17" fmla="*/ 68 h 140"/>
                <a:gd name="T18" fmla="*/ 65 w 138"/>
                <a:gd name="T19" fmla="*/ 118 h 140"/>
                <a:gd name="T20" fmla="*/ 40 w 138"/>
                <a:gd name="T21" fmla="*/ 118 h 140"/>
                <a:gd name="T22" fmla="*/ 26 w 138"/>
                <a:gd name="T23" fmla="*/ 139 h 140"/>
                <a:gd name="T24" fmla="*/ 9 w 138"/>
                <a:gd name="T25" fmla="*/ 139 h 140"/>
                <a:gd name="T26" fmla="*/ 9 w 138"/>
                <a:gd name="T27" fmla="*/ 120 h 140"/>
                <a:gd name="T28" fmla="*/ 0 w 138"/>
                <a:gd name="T29" fmla="*/ 107 h 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8" h="140">
                  <a:moveTo>
                    <a:pt x="0" y="107"/>
                  </a:moveTo>
                  <a:lnTo>
                    <a:pt x="0" y="65"/>
                  </a:lnTo>
                  <a:lnTo>
                    <a:pt x="13" y="65"/>
                  </a:lnTo>
                  <a:lnTo>
                    <a:pt x="13" y="13"/>
                  </a:lnTo>
                  <a:lnTo>
                    <a:pt x="42" y="5"/>
                  </a:lnTo>
                  <a:lnTo>
                    <a:pt x="52" y="16"/>
                  </a:lnTo>
                  <a:lnTo>
                    <a:pt x="76" y="0"/>
                  </a:lnTo>
                  <a:lnTo>
                    <a:pt x="118" y="58"/>
                  </a:lnTo>
                  <a:lnTo>
                    <a:pt x="137" y="68"/>
                  </a:lnTo>
                  <a:lnTo>
                    <a:pt x="82" y="118"/>
                  </a:lnTo>
                  <a:lnTo>
                    <a:pt x="50" y="118"/>
                  </a:lnTo>
                  <a:lnTo>
                    <a:pt x="32" y="139"/>
                  </a:lnTo>
                  <a:lnTo>
                    <a:pt x="11" y="139"/>
                  </a:lnTo>
                  <a:lnTo>
                    <a:pt x="11" y="120"/>
                  </a:lnTo>
                  <a:lnTo>
                    <a:pt x="0" y="107"/>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46" name="Freeform 710"/>
            <p:cNvSpPr>
              <a:spLocks/>
            </p:cNvSpPr>
            <p:nvPr/>
          </p:nvSpPr>
          <p:spPr bwMode="auto">
            <a:xfrm>
              <a:off x="4027" y="2767"/>
              <a:ext cx="18" cy="15"/>
            </a:xfrm>
            <a:custGeom>
              <a:avLst/>
              <a:gdLst>
                <a:gd name="T0" fmla="*/ 0 w 20"/>
                <a:gd name="T1" fmla="*/ 6 h 15"/>
                <a:gd name="T2" fmla="*/ 9 w 20"/>
                <a:gd name="T3" fmla="*/ 14 h 15"/>
                <a:gd name="T4" fmla="*/ 15 w 20"/>
                <a:gd name="T5" fmla="*/ 0 h 15"/>
                <a:gd name="T6" fmla="*/ 0 w 20"/>
                <a:gd name="T7" fmla="*/ 6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0" y="6"/>
                  </a:moveTo>
                  <a:lnTo>
                    <a:pt x="11" y="14"/>
                  </a:lnTo>
                  <a:lnTo>
                    <a:pt x="19" y="0"/>
                  </a:lnTo>
                  <a:lnTo>
                    <a:pt x="0" y="6"/>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47" name="Freeform 711"/>
            <p:cNvSpPr>
              <a:spLocks/>
            </p:cNvSpPr>
            <p:nvPr/>
          </p:nvSpPr>
          <p:spPr bwMode="auto">
            <a:xfrm>
              <a:off x="2831" y="2146"/>
              <a:ext cx="83" cy="51"/>
            </a:xfrm>
            <a:custGeom>
              <a:avLst/>
              <a:gdLst>
                <a:gd name="T0" fmla="*/ 0 w 93"/>
                <a:gd name="T1" fmla="*/ 34 h 51"/>
                <a:gd name="T2" fmla="*/ 4 w 93"/>
                <a:gd name="T3" fmla="*/ 0 h 51"/>
                <a:gd name="T4" fmla="*/ 73 w 93"/>
                <a:gd name="T5" fmla="*/ 5 h 51"/>
                <a:gd name="T6" fmla="*/ 59 w 93"/>
                <a:gd name="T7" fmla="*/ 29 h 51"/>
                <a:gd name="T8" fmla="*/ 64 w 93"/>
                <a:gd name="T9" fmla="*/ 39 h 51"/>
                <a:gd name="T10" fmla="*/ 46 w 93"/>
                <a:gd name="T11" fmla="*/ 42 h 51"/>
                <a:gd name="T12" fmla="*/ 36 w 93"/>
                <a:gd name="T13" fmla="*/ 50 h 51"/>
                <a:gd name="T14" fmla="*/ 6 w 93"/>
                <a:gd name="T15" fmla="*/ 47 h 51"/>
                <a:gd name="T16" fmla="*/ 0 w 93"/>
                <a:gd name="T17" fmla="*/ 34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51">
                  <a:moveTo>
                    <a:pt x="0" y="34"/>
                  </a:moveTo>
                  <a:lnTo>
                    <a:pt x="5" y="0"/>
                  </a:lnTo>
                  <a:lnTo>
                    <a:pt x="92" y="5"/>
                  </a:lnTo>
                  <a:lnTo>
                    <a:pt x="74" y="29"/>
                  </a:lnTo>
                  <a:lnTo>
                    <a:pt x="81" y="39"/>
                  </a:lnTo>
                  <a:lnTo>
                    <a:pt x="58" y="42"/>
                  </a:lnTo>
                  <a:lnTo>
                    <a:pt x="45" y="50"/>
                  </a:lnTo>
                  <a:lnTo>
                    <a:pt x="8" y="47"/>
                  </a:lnTo>
                  <a:lnTo>
                    <a:pt x="0" y="3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48" name="Freeform 712"/>
            <p:cNvSpPr>
              <a:spLocks/>
            </p:cNvSpPr>
            <p:nvPr/>
          </p:nvSpPr>
          <p:spPr bwMode="auto">
            <a:xfrm>
              <a:off x="3745" y="2416"/>
              <a:ext cx="115" cy="276"/>
            </a:xfrm>
            <a:custGeom>
              <a:avLst/>
              <a:gdLst>
                <a:gd name="T0" fmla="*/ 0 w 129"/>
                <a:gd name="T1" fmla="*/ 113 h 276"/>
                <a:gd name="T2" fmla="*/ 3 w 129"/>
                <a:gd name="T3" fmla="*/ 97 h 276"/>
                <a:gd name="T4" fmla="*/ 33 w 129"/>
                <a:gd name="T5" fmla="*/ 24 h 276"/>
                <a:gd name="T6" fmla="*/ 53 w 129"/>
                <a:gd name="T7" fmla="*/ 13 h 276"/>
                <a:gd name="T8" fmla="*/ 61 w 129"/>
                <a:gd name="T9" fmla="*/ 0 h 276"/>
                <a:gd name="T10" fmla="*/ 73 w 129"/>
                <a:gd name="T11" fmla="*/ 8 h 276"/>
                <a:gd name="T12" fmla="*/ 73 w 129"/>
                <a:gd name="T13" fmla="*/ 21 h 276"/>
                <a:gd name="T14" fmla="*/ 62 w 129"/>
                <a:gd name="T15" fmla="*/ 66 h 276"/>
                <a:gd name="T16" fmla="*/ 76 w 129"/>
                <a:gd name="T17" fmla="*/ 63 h 276"/>
                <a:gd name="T18" fmla="*/ 82 w 129"/>
                <a:gd name="T19" fmla="*/ 92 h 276"/>
                <a:gd name="T20" fmla="*/ 102 w 129"/>
                <a:gd name="T21" fmla="*/ 100 h 276"/>
                <a:gd name="T22" fmla="*/ 92 w 129"/>
                <a:gd name="T23" fmla="*/ 115 h 276"/>
                <a:gd name="T24" fmla="*/ 67 w 129"/>
                <a:gd name="T25" fmla="*/ 131 h 276"/>
                <a:gd name="T26" fmla="*/ 62 w 129"/>
                <a:gd name="T27" fmla="*/ 152 h 276"/>
                <a:gd name="T28" fmla="*/ 76 w 129"/>
                <a:gd name="T29" fmla="*/ 183 h 276"/>
                <a:gd name="T30" fmla="*/ 69 w 129"/>
                <a:gd name="T31" fmla="*/ 205 h 276"/>
                <a:gd name="T32" fmla="*/ 84 w 129"/>
                <a:gd name="T33" fmla="*/ 249 h 276"/>
                <a:gd name="T34" fmla="*/ 73 w 129"/>
                <a:gd name="T35" fmla="*/ 275 h 276"/>
                <a:gd name="T36" fmla="*/ 62 w 129"/>
                <a:gd name="T37" fmla="*/ 178 h 276"/>
                <a:gd name="T38" fmla="*/ 50 w 129"/>
                <a:gd name="T39" fmla="*/ 165 h 276"/>
                <a:gd name="T40" fmla="*/ 35 w 129"/>
                <a:gd name="T41" fmla="*/ 191 h 276"/>
                <a:gd name="T42" fmla="*/ 21 w 129"/>
                <a:gd name="T43" fmla="*/ 183 h 276"/>
                <a:gd name="T44" fmla="*/ 26 w 129"/>
                <a:gd name="T45" fmla="*/ 152 h 276"/>
                <a:gd name="T46" fmla="*/ 0 w 129"/>
                <a:gd name="T47" fmla="*/ 113 h 2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9" h="276">
                  <a:moveTo>
                    <a:pt x="0" y="113"/>
                  </a:moveTo>
                  <a:lnTo>
                    <a:pt x="3" y="97"/>
                  </a:lnTo>
                  <a:lnTo>
                    <a:pt x="42" y="24"/>
                  </a:lnTo>
                  <a:lnTo>
                    <a:pt x="66" y="13"/>
                  </a:lnTo>
                  <a:lnTo>
                    <a:pt x="76" y="0"/>
                  </a:lnTo>
                  <a:lnTo>
                    <a:pt x="92" y="8"/>
                  </a:lnTo>
                  <a:lnTo>
                    <a:pt x="92" y="21"/>
                  </a:lnTo>
                  <a:lnTo>
                    <a:pt x="79" y="66"/>
                  </a:lnTo>
                  <a:lnTo>
                    <a:pt x="95" y="63"/>
                  </a:lnTo>
                  <a:lnTo>
                    <a:pt x="103" y="92"/>
                  </a:lnTo>
                  <a:lnTo>
                    <a:pt x="128" y="100"/>
                  </a:lnTo>
                  <a:lnTo>
                    <a:pt x="115" y="115"/>
                  </a:lnTo>
                  <a:lnTo>
                    <a:pt x="84" y="131"/>
                  </a:lnTo>
                  <a:lnTo>
                    <a:pt x="79" y="152"/>
                  </a:lnTo>
                  <a:lnTo>
                    <a:pt x="95" y="183"/>
                  </a:lnTo>
                  <a:lnTo>
                    <a:pt x="86" y="205"/>
                  </a:lnTo>
                  <a:lnTo>
                    <a:pt x="105" y="249"/>
                  </a:lnTo>
                  <a:lnTo>
                    <a:pt x="92" y="275"/>
                  </a:lnTo>
                  <a:lnTo>
                    <a:pt x="79" y="178"/>
                  </a:lnTo>
                  <a:lnTo>
                    <a:pt x="63" y="165"/>
                  </a:lnTo>
                  <a:lnTo>
                    <a:pt x="44" y="191"/>
                  </a:lnTo>
                  <a:lnTo>
                    <a:pt x="27" y="183"/>
                  </a:lnTo>
                  <a:lnTo>
                    <a:pt x="32" y="152"/>
                  </a:lnTo>
                  <a:lnTo>
                    <a:pt x="0" y="113"/>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49" name="Freeform 713"/>
            <p:cNvSpPr>
              <a:spLocks/>
            </p:cNvSpPr>
            <p:nvPr/>
          </p:nvSpPr>
          <p:spPr bwMode="auto">
            <a:xfrm>
              <a:off x="2917" y="2875"/>
              <a:ext cx="24" cy="30"/>
            </a:xfrm>
            <a:custGeom>
              <a:avLst/>
              <a:gdLst>
                <a:gd name="T0" fmla="*/ 0 w 27"/>
                <a:gd name="T1" fmla="*/ 5 h 30"/>
                <a:gd name="T2" fmla="*/ 4 w 27"/>
                <a:gd name="T3" fmla="*/ 16 h 30"/>
                <a:gd name="T4" fmla="*/ 6 w 27"/>
                <a:gd name="T5" fmla="*/ 29 h 30"/>
                <a:gd name="T6" fmla="*/ 20 w 27"/>
                <a:gd name="T7" fmla="*/ 13 h 30"/>
                <a:gd name="T8" fmla="*/ 19 w 27"/>
                <a:gd name="T9" fmla="*/ 0 h 30"/>
                <a:gd name="T10" fmla="*/ 0 w 27"/>
                <a:gd name="T11" fmla="*/ 5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30">
                  <a:moveTo>
                    <a:pt x="0" y="5"/>
                  </a:moveTo>
                  <a:lnTo>
                    <a:pt x="5" y="16"/>
                  </a:lnTo>
                  <a:lnTo>
                    <a:pt x="8" y="29"/>
                  </a:lnTo>
                  <a:lnTo>
                    <a:pt x="26" y="13"/>
                  </a:lnTo>
                  <a:lnTo>
                    <a:pt x="24" y="0"/>
                  </a:lnTo>
                  <a:lnTo>
                    <a:pt x="0" y="5"/>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50" name="Freeform 714"/>
            <p:cNvSpPr>
              <a:spLocks/>
            </p:cNvSpPr>
            <p:nvPr/>
          </p:nvSpPr>
          <p:spPr bwMode="auto">
            <a:xfrm>
              <a:off x="3880" y="2623"/>
              <a:ext cx="61" cy="64"/>
            </a:xfrm>
            <a:custGeom>
              <a:avLst/>
              <a:gdLst>
                <a:gd name="T0" fmla="*/ 0 w 69"/>
                <a:gd name="T1" fmla="*/ 11 h 64"/>
                <a:gd name="T2" fmla="*/ 3 w 69"/>
                <a:gd name="T3" fmla="*/ 45 h 64"/>
                <a:gd name="T4" fmla="*/ 10 w 69"/>
                <a:gd name="T5" fmla="*/ 63 h 64"/>
                <a:gd name="T6" fmla="*/ 21 w 69"/>
                <a:gd name="T7" fmla="*/ 63 h 64"/>
                <a:gd name="T8" fmla="*/ 53 w 69"/>
                <a:gd name="T9" fmla="*/ 34 h 64"/>
                <a:gd name="T10" fmla="*/ 53 w 69"/>
                <a:gd name="T11" fmla="*/ 0 h 64"/>
                <a:gd name="T12" fmla="*/ 29 w 69"/>
                <a:gd name="T13" fmla="*/ 6 h 64"/>
                <a:gd name="T14" fmla="*/ 6 w 69"/>
                <a:gd name="T15" fmla="*/ 3 h 64"/>
                <a:gd name="T16" fmla="*/ 0 w 69"/>
                <a:gd name="T17" fmla="*/ 1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64">
                  <a:moveTo>
                    <a:pt x="0" y="11"/>
                  </a:moveTo>
                  <a:lnTo>
                    <a:pt x="3" y="45"/>
                  </a:lnTo>
                  <a:lnTo>
                    <a:pt x="13" y="63"/>
                  </a:lnTo>
                  <a:lnTo>
                    <a:pt x="27" y="63"/>
                  </a:lnTo>
                  <a:lnTo>
                    <a:pt x="68" y="34"/>
                  </a:lnTo>
                  <a:lnTo>
                    <a:pt x="68" y="0"/>
                  </a:lnTo>
                  <a:lnTo>
                    <a:pt x="37" y="6"/>
                  </a:lnTo>
                  <a:lnTo>
                    <a:pt x="8" y="3"/>
                  </a:lnTo>
                  <a:lnTo>
                    <a:pt x="0" y="11"/>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51" name="Freeform 715"/>
            <p:cNvSpPr>
              <a:spLocks/>
            </p:cNvSpPr>
            <p:nvPr/>
          </p:nvSpPr>
          <p:spPr bwMode="auto">
            <a:xfrm>
              <a:off x="2647" y="2652"/>
              <a:ext cx="101" cy="166"/>
            </a:xfrm>
            <a:custGeom>
              <a:avLst/>
              <a:gdLst>
                <a:gd name="T0" fmla="*/ 0 w 113"/>
                <a:gd name="T1" fmla="*/ 118 h 166"/>
                <a:gd name="T2" fmla="*/ 14 w 113"/>
                <a:gd name="T3" fmla="*/ 87 h 166"/>
                <a:gd name="T4" fmla="*/ 34 w 113"/>
                <a:gd name="T5" fmla="*/ 92 h 166"/>
                <a:gd name="T6" fmla="*/ 58 w 113"/>
                <a:gd name="T7" fmla="*/ 24 h 166"/>
                <a:gd name="T8" fmla="*/ 72 w 113"/>
                <a:gd name="T9" fmla="*/ 16 h 166"/>
                <a:gd name="T10" fmla="*/ 64 w 113"/>
                <a:gd name="T11" fmla="*/ 3 h 166"/>
                <a:gd name="T12" fmla="*/ 73 w 113"/>
                <a:gd name="T13" fmla="*/ 0 h 166"/>
                <a:gd name="T14" fmla="*/ 81 w 113"/>
                <a:gd name="T15" fmla="*/ 39 h 166"/>
                <a:gd name="T16" fmla="*/ 64 w 113"/>
                <a:gd name="T17" fmla="*/ 47 h 166"/>
                <a:gd name="T18" fmla="*/ 81 w 113"/>
                <a:gd name="T19" fmla="*/ 79 h 166"/>
                <a:gd name="T20" fmla="*/ 73 w 113"/>
                <a:gd name="T21" fmla="*/ 118 h 166"/>
                <a:gd name="T22" fmla="*/ 89 w 113"/>
                <a:gd name="T23" fmla="*/ 144 h 166"/>
                <a:gd name="T24" fmla="*/ 88 w 113"/>
                <a:gd name="T25" fmla="*/ 165 h 166"/>
                <a:gd name="T26" fmla="*/ 56 w 113"/>
                <a:gd name="T27" fmla="*/ 157 h 166"/>
                <a:gd name="T28" fmla="*/ 34 w 113"/>
                <a:gd name="T29" fmla="*/ 155 h 166"/>
                <a:gd name="T30" fmla="*/ 17 w 113"/>
                <a:gd name="T31" fmla="*/ 157 h 166"/>
                <a:gd name="T32" fmla="*/ 14 w 113"/>
                <a:gd name="T33" fmla="*/ 129 h 166"/>
                <a:gd name="T34" fmla="*/ 0 w 113"/>
                <a:gd name="T35" fmla="*/ 118 h 1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3" h="166">
                  <a:moveTo>
                    <a:pt x="0" y="118"/>
                  </a:moveTo>
                  <a:lnTo>
                    <a:pt x="18" y="87"/>
                  </a:lnTo>
                  <a:lnTo>
                    <a:pt x="42" y="92"/>
                  </a:lnTo>
                  <a:lnTo>
                    <a:pt x="73" y="24"/>
                  </a:lnTo>
                  <a:lnTo>
                    <a:pt x="89" y="16"/>
                  </a:lnTo>
                  <a:lnTo>
                    <a:pt x="81" y="3"/>
                  </a:lnTo>
                  <a:lnTo>
                    <a:pt x="92" y="0"/>
                  </a:lnTo>
                  <a:lnTo>
                    <a:pt x="102" y="39"/>
                  </a:lnTo>
                  <a:lnTo>
                    <a:pt x="81" y="47"/>
                  </a:lnTo>
                  <a:lnTo>
                    <a:pt x="102" y="79"/>
                  </a:lnTo>
                  <a:lnTo>
                    <a:pt x="92" y="118"/>
                  </a:lnTo>
                  <a:lnTo>
                    <a:pt x="112" y="144"/>
                  </a:lnTo>
                  <a:lnTo>
                    <a:pt x="110" y="165"/>
                  </a:lnTo>
                  <a:lnTo>
                    <a:pt x="70" y="157"/>
                  </a:lnTo>
                  <a:lnTo>
                    <a:pt x="42" y="155"/>
                  </a:lnTo>
                  <a:lnTo>
                    <a:pt x="21" y="157"/>
                  </a:lnTo>
                  <a:lnTo>
                    <a:pt x="18" y="129"/>
                  </a:lnTo>
                  <a:lnTo>
                    <a:pt x="0" y="118"/>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52" name="Freeform 716"/>
            <p:cNvSpPr>
              <a:spLocks/>
            </p:cNvSpPr>
            <p:nvPr/>
          </p:nvSpPr>
          <p:spPr bwMode="auto">
            <a:xfrm>
              <a:off x="892" y="1467"/>
              <a:ext cx="138" cy="98"/>
            </a:xfrm>
            <a:custGeom>
              <a:avLst/>
              <a:gdLst>
                <a:gd name="T0" fmla="*/ 0 w 156"/>
                <a:gd name="T1" fmla="*/ 71 h 98"/>
                <a:gd name="T2" fmla="*/ 4 w 156"/>
                <a:gd name="T3" fmla="*/ 60 h 98"/>
                <a:gd name="T4" fmla="*/ 25 w 156"/>
                <a:gd name="T5" fmla="*/ 21 h 98"/>
                <a:gd name="T6" fmla="*/ 15 w 156"/>
                <a:gd name="T7" fmla="*/ 5 h 98"/>
                <a:gd name="T8" fmla="*/ 51 w 156"/>
                <a:gd name="T9" fmla="*/ 0 h 98"/>
                <a:gd name="T10" fmla="*/ 76 w 156"/>
                <a:gd name="T11" fmla="*/ 16 h 98"/>
                <a:gd name="T12" fmla="*/ 94 w 156"/>
                <a:gd name="T13" fmla="*/ 8 h 98"/>
                <a:gd name="T14" fmla="*/ 121 w 156"/>
                <a:gd name="T15" fmla="*/ 26 h 98"/>
                <a:gd name="T16" fmla="*/ 65 w 156"/>
                <a:gd name="T17" fmla="*/ 63 h 98"/>
                <a:gd name="T18" fmla="*/ 62 w 156"/>
                <a:gd name="T19" fmla="*/ 84 h 98"/>
                <a:gd name="T20" fmla="*/ 33 w 156"/>
                <a:gd name="T21" fmla="*/ 97 h 98"/>
                <a:gd name="T22" fmla="*/ 20 w 156"/>
                <a:gd name="T23" fmla="*/ 81 h 98"/>
                <a:gd name="T24" fmla="*/ 0 w 156"/>
                <a:gd name="T25" fmla="*/ 71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 h="98">
                  <a:moveTo>
                    <a:pt x="0" y="71"/>
                  </a:moveTo>
                  <a:lnTo>
                    <a:pt x="5" y="60"/>
                  </a:lnTo>
                  <a:lnTo>
                    <a:pt x="32" y="21"/>
                  </a:lnTo>
                  <a:lnTo>
                    <a:pt x="19" y="5"/>
                  </a:lnTo>
                  <a:lnTo>
                    <a:pt x="66" y="0"/>
                  </a:lnTo>
                  <a:lnTo>
                    <a:pt x="97" y="16"/>
                  </a:lnTo>
                  <a:lnTo>
                    <a:pt x="120" y="8"/>
                  </a:lnTo>
                  <a:lnTo>
                    <a:pt x="155" y="26"/>
                  </a:lnTo>
                  <a:lnTo>
                    <a:pt x="84" y="63"/>
                  </a:lnTo>
                  <a:lnTo>
                    <a:pt x="79" y="84"/>
                  </a:lnTo>
                  <a:lnTo>
                    <a:pt x="42" y="97"/>
                  </a:lnTo>
                  <a:lnTo>
                    <a:pt x="26" y="81"/>
                  </a:lnTo>
                  <a:lnTo>
                    <a:pt x="0" y="7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53" name="Freeform 717"/>
            <p:cNvSpPr>
              <a:spLocks/>
            </p:cNvSpPr>
            <p:nvPr/>
          </p:nvSpPr>
          <p:spPr bwMode="auto">
            <a:xfrm>
              <a:off x="981" y="1501"/>
              <a:ext cx="238" cy="132"/>
            </a:xfrm>
            <a:custGeom>
              <a:avLst/>
              <a:gdLst>
                <a:gd name="T0" fmla="*/ 0 w 268"/>
                <a:gd name="T1" fmla="*/ 39 h 132"/>
                <a:gd name="T2" fmla="*/ 12 w 268"/>
                <a:gd name="T3" fmla="*/ 31 h 132"/>
                <a:gd name="T4" fmla="*/ 8 w 268"/>
                <a:gd name="T5" fmla="*/ 24 h 132"/>
                <a:gd name="T6" fmla="*/ 31 w 268"/>
                <a:gd name="T7" fmla="*/ 8 h 132"/>
                <a:gd name="T8" fmla="*/ 52 w 268"/>
                <a:gd name="T9" fmla="*/ 0 h 132"/>
                <a:gd name="T10" fmla="*/ 58 w 268"/>
                <a:gd name="T11" fmla="*/ 13 h 132"/>
                <a:gd name="T12" fmla="*/ 52 w 268"/>
                <a:gd name="T13" fmla="*/ 21 h 132"/>
                <a:gd name="T14" fmla="*/ 70 w 268"/>
                <a:gd name="T15" fmla="*/ 11 h 132"/>
                <a:gd name="T16" fmla="*/ 89 w 268"/>
                <a:gd name="T17" fmla="*/ 19 h 132"/>
                <a:gd name="T18" fmla="*/ 83 w 268"/>
                <a:gd name="T19" fmla="*/ 29 h 132"/>
                <a:gd name="T20" fmla="*/ 105 w 268"/>
                <a:gd name="T21" fmla="*/ 21 h 132"/>
                <a:gd name="T22" fmla="*/ 101 w 268"/>
                <a:gd name="T23" fmla="*/ 11 h 132"/>
                <a:gd name="T24" fmla="*/ 109 w 268"/>
                <a:gd name="T25" fmla="*/ 13 h 132"/>
                <a:gd name="T26" fmla="*/ 131 w 268"/>
                <a:gd name="T27" fmla="*/ 47 h 132"/>
                <a:gd name="T28" fmla="*/ 137 w 268"/>
                <a:gd name="T29" fmla="*/ 39 h 132"/>
                <a:gd name="T30" fmla="*/ 128 w 268"/>
                <a:gd name="T31" fmla="*/ 0 h 132"/>
                <a:gd name="T32" fmla="*/ 143 w 268"/>
                <a:gd name="T33" fmla="*/ 0 h 132"/>
                <a:gd name="T34" fmla="*/ 159 w 268"/>
                <a:gd name="T35" fmla="*/ 16 h 132"/>
                <a:gd name="T36" fmla="*/ 170 w 268"/>
                <a:gd name="T37" fmla="*/ 63 h 132"/>
                <a:gd name="T38" fmla="*/ 210 w 268"/>
                <a:gd name="T39" fmla="*/ 90 h 132"/>
                <a:gd name="T40" fmla="*/ 210 w 268"/>
                <a:gd name="T41" fmla="*/ 100 h 132"/>
                <a:gd name="T42" fmla="*/ 198 w 268"/>
                <a:gd name="T43" fmla="*/ 95 h 132"/>
                <a:gd name="T44" fmla="*/ 184 w 268"/>
                <a:gd name="T45" fmla="*/ 102 h 132"/>
                <a:gd name="T46" fmla="*/ 205 w 268"/>
                <a:gd name="T47" fmla="*/ 113 h 132"/>
                <a:gd name="T48" fmla="*/ 187 w 268"/>
                <a:gd name="T49" fmla="*/ 123 h 132"/>
                <a:gd name="T50" fmla="*/ 161 w 268"/>
                <a:gd name="T51" fmla="*/ 118 h 132"/>
                <a:gd name="T52" fmla="*/ 145 w 268"/>
                <a:gd name="T53" fmla="*/ 105 h 132"/>
                <a:gd name="T54" fmla="*/ 111 w 268"/>
                <a:gd name="T55" fmla="*/ 129 h 132"/>
                <a:gd name="T56" fmla="*/ 67 w 268"/>
                <a:gd name="T57" fmla="*/ 131 h 132"/>
                <a:gd name="T58" fmla="*/ 58 w 268"/>
                <a:gd name="T59" fmla="*/ 110 h 132"/>
                <a:gd name="T60" fmla="*/ 37 w 268"/>
                <a:gd name="T61" fmla="*/ 107 h 132"/>
                <a:gd name="T62" fmla="*/ 20 w 268"/>
                <a:gd name="T63" fmla="*/ 92 h 132"/>
                <a:gd name="T64" fmla="*/ 81 w 268"/>
                <a:gd name="T65" fmla="*/ 79 h 132"/>
                <a:gd name="T66" fmla="*/ 18 w 268"/>
                <a:gd name="T67" fmla="*/ 73 h 132"/>
                <a:gd name="T68" fmla="*/ 11 w 268"/>
                <a:gd name="T69" fmla="*/ 63 h 132"/>
                <a:gd name="T70" fmla="*/ 41 w 268"/>
                <a:gd name="T71" fmla="*/ 50 h 132"/>
                <a:gd name="T72" fmla="*/ 12 w 268"/>
                <a:gd name="T73" fmla="*/ 55 h 132"/>
                <a:gd name="T74" fmla="*/ 14 w 268"/>
                <a:gd name="T75" fmla="*/ 47 h 132"/>
                <a:gd name="T76" fmla="*/ 0 w 268"/>
                <a:gd name="T77" fmla="*/ 39 h 1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8" h="132">
                  <a:moveTo>
                    <a:pt x="0" y="39"/>
                  </a:moveTo>
                  <a:lnTo>
                    <a:pt x="15" y="31"/>
                  </a:lnTo>
                  <a:lnTo>
                    <a:pt x="10" y="24"/>
                  </a:lnTo>
                  <a:lnTo>
                    <a:pt x="39" y="8"/>
                  </a:lnTo>
                  <a:lnTo>
                    <a:pt x="65" y="0"/>
                  </a:lnTo>
                  <a:lnTo>
                    <a:pt x="73" y="13"/>
                  </a:lnTo>
                  <a:lnTo>
                    <a:pt x="65" y="21"/>
                  </a:lnTo>
                  <a:lnTo>
                    <a:pt x="89" y="11"/>
                  </a:lnTo>
                  <a:lnTo>
                    <a:pt x="113" y="19"/>
                  </a:lnTo>
                  <a:lnTo>
                    <a:pt x="105" y="29"/>
                  </a:lnTo>
                  <a:lnTo>
                    <a:pt x="133" y="21"/>
                  </a:lnTo>
                  <a:lnTo>
                    <a:pt x="128" y="11"/>
                  </a:lnTo>
                  <a:lnTo>
                    <a:pt x="139" y="13"/>
                  </a:lnTo>
                  <a:lnTo>
                    <a:pt x="165" y="47"/>
                  </a:lnTo>
                  <a:lnTo>
                    <a:pt x="173" y="39"/>
                  </a:lnTo>
                  <a:lnTo>
                    <a:pt x="162" y="0"/>
                  </a:lnTo>
                  <a:lnTo>
                    <a:pt x="181" y="0"/>
                  </a:lnTo>
                  <a:lnTo>
                    <a:pt x="202" y="16"/>
                  </a:lnTo>
                  <a:lnTo>
                    <a:pt x="215" y="63"/>
                  </a:lnTo>
                  <a:lnTo>
                    <a:pt x="267" y="90"/>
                  </a:lnTo>
                  <a:lnTo>
                    <a:pt x="267" y="100"/>
                  </a:lnTo>
                  <a:lnTo>
                    <a:pt x="251" y="95"/>
                  </a:lnTo>
                  <a:lnTo>
                    <a:pt x="233" y="102"/>
                  </a:lnTo>
                  <a:lnTo>
                    <a:pt x="260" y="113"/>
                  </a:lnTo>
                  <a:lnTo>
                    <a:pt x="238" y="123"/>
                  </a:lnTo>
                  <a:lnTo>
                    <a:pt x="204" y="118"/>
                  </a:lnTo>
                  <a:lnTo>
                    <a:pt x="184" y="105"/>
                  </a:lnTo>
                  <a:lnTo>
                    <a:pt x="141" y="129"/>
                  </a:lnTo>
                  <a:lnTo>
                    <a:pt x="86" y="131"/>
                  </a:lnTo>
                  <a:lnTo>
                    <a:pt x="73" y="110"/>
                  </a:lnTo>
                  <a:lnTo>
                    <a:pt x="47" y="107"/>
                  </a:lnTo>
                  <a:lnTo>
                    <a:pt x="26" y="92"/>
                  </a:lnTo>
                  <a:lnTo>
                    <a:pt x="102" y="79"/>
                  </a:lnTo>
                  <a:lnTo>
                    <a:pt x="23" y="73"/>
                  </a:lnTo>
                  <a:lnTo>
                    <a:pt x="13" y="63"/>
                  </a:lnTo>
                  <a:lnTo>
                    <a:pt x="52" y="50"/>
                  </a:lnTo>
                  <a:lnTo>
                    <a:pt x="15" y="55"/>
                  </a:lnTo>
                  <a:lnTo>
                    <a:pt x="18" y="47"/>
                  </a:lnTo>
                  <a:lnTo>
                    <a:pt x="0" y="3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54" name="Freeform 718"/>
            <p:cNvSpPr>
              <a:spLocks/>
            </p:cNvSpPr>
            <p:nvPr/>
          </p:nvSpPr>
          <p:spPr bwMode="auto">
            <a:xfrm>
              <a:off x="1269" y="1391"/>
              <a:ext cx="227" cy="80"/>
            </a:xfrm>
            <a:custGeom>
              <a:avLst/>
              <a:gdLst>
                <a:gd name="T0" fmla="*/ 0 w 255"/>
                <a:gd name="T1" fmla="*/ 11 h 80"/>
                <a:gd name="T2" fmla="*/ 12 w 255"/>
                <a:gd name="T3" fmla="*/ 0 h 80"/>
                <a:gd name="T4" fmla="*/ 31 w 255"/>
                <a:gd name="T5" fmla="*/ 5 h 80"/>
                <a:gd name="T6" fmla="*/ 42 w 255"/>
                <a:gd name="T7" fmla="*/ 11 h 80"/>
                <a:gd name="T8" fmla="*/ 40 w 255"/>
                <a:gd name="T9" fmla="*/ 21 h 80"/>
                <a:gd name="T10" fmla="*/ 62 w 255"/>
                <a:gd name="T11" fmla="*/ 11 h 80"/>
                <a:gd name="T12" fmla="*/ 75 w 255"/>
                <a:gd name="T13" fmla="*/ 18 h 80"/>
                <a:gd name="T14" fmla="*/ 64 w 255"/>
                <a:gd name="T15" fmla="*/ 18 h 80"/>
                <a:gd name="T16" fmla="*/ 91 w 255"/>
                <a:gd name="T17" fmla="*/ 26 h 80"/>
                <a:gd name="T18" fmla="*/ 62 w 255"/>
                <a:gd name="T19" fmla="*/ 29 h 80"/>
                <a:gd name="T20" fmla="*/ 75 w 255"/>
                <a:gd name="T21" fmla="*/ 31 h 80"/>
                <a:gd name="T22" fmla="*/ 67 w 255"/>
                <a:gd name="T23" fmla="*/ 42 h 80"/>
                <a:gd name="T24" fmla="*/ 79 w 255"/>
                <a:gd name="T25" fmla="*/ 37 h 80"/>
                <a:gd name="T26" fmla="*/ 93 w 255"/>
                <a:gd name="T27" fmla="*/ 53 h 80"/>
                <a:gd name="T28" fmla="*/ 96 w 255"/>
                <a:gd name="T29" fmla="*/ 45 h 80"/>
                <a:gd name="T30" fmla="*/ 131 w 255"/>
                <a:gd name="T31" fmla="*/ 53 h 80"/>
                <a:gd name="T32" fmla="*/ 170 w 255"/>
                <a:gd name="T33" fmla="*/ 39 h 80"/>
                <a:gd name="T34" fmla="*/ 201 w 255"/>
                <a:gd name="T35" fmla="*/ 55 h 80"/>
                <a:gd name="T36" fmla="*/ 191 w 255"/>
                <a:gd name="T37" fmla="*/ 60 h 80"/>
                <a:gd name="T38" fmla="*/ 196 w 255"/>
                <a:gd name="T39" fmla="*/ 76 h 80"/>
                <a:gd name="T40" fmla="*/ 174 w 255"/>
                <a:gd name="T41" fmla="*/ 79 h 80"/>
                <a:gd name="T42" fmla="*/ 156 w 255"/>
                <a:gd name="T43" fmla="*/ 65 h 80"/>
                <a:gd name="T44" fmla="*/ 156 w 255"/>
                <a:gd name="T45" fmla="*/ 76 h 80"/>
                <a:gd name="T46" fmla="*/ 145 w 255"/>
                <a:gd name="T47" fmla="*/ 79 h 80"/>
                <a:gd name="T48" fmla="*/ 100 w 255"/>
                <a:gd name="T49" fmla="*/ 79 h 80"/>
                <a:gd name="T50" fmla="*/ 96 w 255"/>
                <a:gd name="T51" fmla="*/ 68 h 80"/>
                <a:gd name="T52" fmla="*/ 83 w 255"/>
                <a:gd name="T53" fmla="*/ 79 h 80"/>
                <a:gd name="T54" fmla="*/ 70 w 255"/>
                <a:gd name="T55" fmla="*/ 68 h 80"/>
                <a:gd name="T56" fmla="*/ 62 w 255"/>
                <a:gd name="T57" fmla="*/ 76 h 80"/>
                <a:gd name="T58" fmla="*/ 44 w 255"/>
                <a:gd name="T59" fmla="*/ 23 h 80"/>
                <a:gd name="T60" fmla="*/ 25 w 255"/>
                <a:gd name="T61" fmla="*/ 26 h 80"/>
                <a:gd name="T62" fmla="*/ 0 w 255"/>
                <a:gd name="T63" fmla="*/ 11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5" h="80">
                  <a:moveTo>
                    <a:pt x="0" y="11"/>
                  </a:moveTo>
                  <a:lnTo>
                    <a:pt x="16" y="0"/>
                  </a:lnTo>
                  <a:lnTo>
                    <a:pt x="39" y="5"/>
                  </a:lnTo>
                  <a:lnTo>
                    <a:pt x="53" y="11"/>
                  </a:lnTo>
                  <a:lnTo>
                    <a:pt x="50" y="21"/>
                  </a:lnTo>
                  <a:lnTo>
                    <a:pt x="79" y="11"/>
                  </a:lnTo>
                  <a:lnTo>
                    <a:pt x="94" y="18"/>
                  </a:lnTo>
                  <a:lnTo>
                    <a:pt x="81" y="18"/>
                  </a:lnTo>
                  <a:lnTo>
                    <a:pt x="115" y="26"/>
                  </a:lnTo>
                  <a:lnTo>
                    <a:pt x="79" y="29"/>
                  </a:lnTo>
                  <a:lnTo>
                    <a:pt x="94" y="31"/>
                  </a:lnTo>
                  <a:lnTo>
                    <a:pt x="84" y="42"/>
                  </a:lnTo>
                  <a:lnTo>
                    <a:pt x="100" y="37"/>
                  </a:lnTo>
                  <a:lnTo>
                    <a:pt x="118" y="53"/>
                  </a:lnTo>
                  <a:lnTo>
                    <a:pt x="121" y="45"/>
                  </a:lnTo>
                  <a:lnTo>
                    <a:pt x="165" y="53"/>
                  </a:lnTo>
                  <a:lnTo>
                    <a:pt x="215" y="39"/>
                  </a:lnTo>
                  <a:lnTo>
                    <a:pt x="254" y="55"/>
                  </a:lnTo>
                  <a:lnTo>
                    <a:pt x="241" y="60"/>
                  </a:lnTo>
                  <a:lnTo>
                    <a:pt x="247" y="76"/>
                  </a:lnTo>
                  <a:lnTo>
                    <a:pt x="220" y="79"/>
                  </a:lnTo>
                  <a:lnTo>
                    <a:pt x="197" y="65"/>
                  </a:lnTo>
                  <a:lnTo>
                    <a:pt x="197" y="76"/>
                  </a:lnTo>
                  <a:lnTo>
                    <a:pt x="183" y="79"/>
                  </a:lnTo>
                  <a:lnTo>
                    <a:pt x="126" y="79"/>
                  </a:lnTo>
                  <a:lnTo>
                    <a:pt x="121" y="68"/>
                  </a:lnTo>
                  <a:lnTo>
                    <a:pt x="105" y="79"/>
                  </a:lnTo>
                  <a:lnTo>
                    <a:pt x="89" y="68"/>
                  </a:lnTo>
                  <a:lnTo>
                    <a:pt x="79" y="76"/>
                  </a:lnTo>
                  <a:lnTo>
                    <a:pt x="55" y="23"/>
                  </a:lnTo>
                  <a:lnTo>
                    <a:pt x="31" y="26"/>
                  </a:lnTo>
                  <a:lnTo>
                    <a:pt x="0" y="1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55" name="Freeform 719"/>
            <p:cNvSpPr>
              <a:spLocks/>
            </p:cNvSpPr>
            <p:nvPr/>
          </p:nvSpPr>
          <p:spPr bwMode="auto">
            <a:xfrm>
              <a:off x="1360" y="1488"/>
              <a:ext cx="374" cy="303"/>
            </a:xfrm>
            <a:custGeom>
              <a:avLst/>
              <a:gdLst>
                <a:gd name="T0" fmla="*/ 3 w 421"/>
                <a:gd name="T1" fmla="*/ 34 h 303"/>
                <a:gd name="T2" fmla="*/ 39 w 421"/>
                <a:gd name="T3" fmla="*/ 0 h 303"/>
                <a:gd name="T4" fmla="*/ 39 w 421"/>
                <a:gd name="T5" fmla="*/ 34 h 303"/>
                <a:gd name="T6" fmla="*/ 59 w 421"/>
                <a:gd name="T7" fmla="*/ 71 h 303"/>
                <a:gd name="T8" fmla="*/ 60 w 421"/>
                <a:gd name="T9" fmla="*/ 76 h 303"/>
                <a:gd name="T10" fmla="*/ 48 w 421"/>
                <a:gd name="T11" fmla="*/ 50 h 303"/>
                <a:gd name="T12" fmla="*/ 50 w 421"/>
                <a:gd name="T13" fmla="*/ 26 h 303"/>
                <a:gd name="T14" fmla="*/ 52 w 421"/>
                <a:gd name="T15" fmla="*/ 24 h 303"/>
                <a:gd name="T16" fmla="*/ 59 w 421"/>
                <a:gd name="T17" fmla="*/ 13 h 303"/>
                <a:gd name="T18" fmla="*/ 85 w 421"/>
                <a:gd name="T19" fmla="*/ 2 h 303"/>
                <a:gd name="T20" fmla="*/ 99 w 421"/>
                <a:gd name="T21" fmla="*/ 18 h 303"/>
                <a:gd name="T22" fmla="*/ 106 w 421"/>
                <a:gd name="T23" fmla="*/ 52 h 303"/>
                <a:gd name="T24" fmla="*/ 126 w 421"/>
                <a:gd name="T25" fmla="*/ 44 h 303"/>
                <a:gd name="T26" fmla="*/ 172 w 421"/>
                <a:gd name="T27" fmla="*/ 37 h 303"/>
                <a:gd name="T28" fmla="*/ 174 w 421"/>
                <a:gd name="T29" fmla="*/ 60 h 303"/>
                <a:gd name="T30" fmla="*/ 184 w 421"/>
                <a:gd name="T31" fmla="*/ 66 h 303"/>
                <a:gd name="T32" fmla="*/ 205 w 421"/>
                <a:gd name="T33" fmla="*/ 60 h 303"/>
                <a:gd name="T34" fmla="*/ 217 w 421"/>
                <a:gd name="T35" fmla="*/ 73 h 303"/>
                <a:gd name="T36" fmla="*/ 226 w 421"/>
                <a:gd name="T37" fmla="*/ 76 h 303"/>
                <a:gd name="T38" fmla="*/ 235 w 421"/>
                <a:gd name="T39" fmla="*/ 81 h 303"/>
                <a:gd name="T40" fmla="*/ 251 w 421"/>
                <a:gd name="T41" fmla="*/ 89 h 303"/>
                <a:gd name="T42" fmla="*/ 249 w 421"/>
                <a:gd name="T43" fmla="*/ 103 h 303"/>
                <a:gd name="T44" fmla="*/ 255 w 421"/>
                <a:gd name="T45" fmla="*/ 100 h 303"/>
                <a:gd name="T46" fmla="*/ 246 w 421"/>
                <a:gd name="T47" fmla="*/ 115 h 303"/>
                <a:gd name="T48" fmla="*/ 249 w 421"/>
                <a:gd name="T49" fmla="*/ 126 h 303"/>
                <a:gd name="T50" fmla="*/ 251 w 421"/>
                <a:gd name="T51" fmla="*/ 142 h 303"/>
                <a:gd name="T52" fmla="*/ 292 w 421"/>
                <a:gd name="T53" fmla="*/ 155 h 303"/>
                <a:gd name="T54" fmla="*/ 313 w 421"/>
                <a:gd name="T55" fmla="*/ 176 h 303"/>
                <a:gd name="T56" fmla="*/ 331 w 421"/>
                <a:gd name="T57" fmla="*/ 189 h 303"/>
                <a:gd name="T58" fmla="*/ 319 w 421"/>
                <a:gd name="T59" fmla="*/ 196 h 303"/>
                <a:gd name="T60" fmla="*/ 319 w 421"/>
                <a:gd name="T61" fmla="*/ 218 h 303"/>
                <a:gd name="T62" fmla="*/ 306 w 421"/>
                <a:gd name="T63" fmla="*/ 231 h 303"/>
                <a:gd name="T64" fmla="*/ 255 w 421"/>
                <a:gd name="T65" fmla="*/ 196 h 303"/>
                <a:gd name="T66" fmla="*/ 259 w 421"/>
                <a:gd name="T67" fmla="*/ 218 h 303"/>
                <a:gd name="T68" fmla="*/ 272 w 421"/>
                <a:gd name="T69" fmla="*/ 233 h 303"/>
                <a:gd name="T70" fmla="*/ 290 w 421"/>
                <a:gd name="T71" fmla="*/ 249 h 303"/>
                <a:gd name="T72" fmla="*/ 294 w 421"/>
                <a:gd name="T73" fmla="*/ 286 h 303"/>
                <a:gd name="T74" fmla="*/ 279 w 421"/>
                <a:gd name="T75" fmla="*/ 302 h 303"/>
                <a:gd name="T76" fmla="*/ 209 w 421"/>
                <a:gd name="T77" fmla="*/ 265 h 303"/>
                <a:gd name="T78" fmla="*/ 199 w 421"/>
                <a:gd name="T79" fmla="*/ 255 h 303"/>
                <a:gd name="T80" fmla="*/ 179 w 421"/>
                <a:gd name="T81" fmla="*/ 233 h 303"/>
                <a:gd name="T82" fmla="*/ 168 w 421"/>
                <a:gd name="T83" fmla="*/ 238 h 303"/>
                <a:gd name="T84" fmla="*/ 139 w 421"/>
                <a:gd name="T85" fmla="*/ 238 h 303"/>
                <a:gd name="T86" fmla="*/ 193 w 421"/>
                <a:gd name="T87" fmla="*/ 220 h 303"/>
                <a:gd name="T88" fmla="*/ 205 w 421"/>
                <a:gd name="T89" fmla="*/ 176 h 303"/>
                <a:gd name="T90" fmla="*/ 176 w 421"/>
                <a:gd name="T91" fmla="*/ 136 h 303"/>
                <a:gd name="T92" fmla="*/ 155 w 421"/>
                <a:gd name="T93" fmla="*/ 142 h 303"/>
                <a:gd name="T94" fmla="*/ 166 w 421"/>
                <a:gd name="T95" fmla="*/ 123 h 303"/>
                <a:gd name="T96" fmla="*/ 143 w 421"/>
                <a:gd name="T97" fmla="*/ 100 h 303"/>
                <a:gd name="T98" fmla="*/ 131 w 421"/>
                <a:gd name="T99" fmla="*/ 108 h 303"/>
                <a:gd name="T100" fmla="*/ 106 w 421"/>
                <a:gd name="T101" fmla="*/ 113 h 303"/>
                <a:gd name="T102" fmla="*/ 6 w 421"/>
                <a:gd name="T103" fmla="*/ 76 h 303"/>
                <a:gd name="T104" fmla="*/ 0 w 421"/>
                <a:gd name="T105" fmla="*/ 68 h 3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21" h="303">
                  <a:moveTo>
                    <a:pt x="0" y="68"/>
                  </a:moveTo>
                  <a:lnTo>
                    <a:pt x="3" y="34"/>
                  </a:lnTo>
                  <a:lnTo>
                    <a:pt x="21" y="10"/>
                  </a:lnTo>
                  <a:lnTo>
                    <a:pt x="50" y="0"/>
                  </a:lnTo>
                  <a:lnTo>
                    <a:pt x="74" y="2"/>
                  </a:lnTo>
                  <a:lnTo>
                    <a:pt x="50" y="34"/>
                  </a:lnTo>
                  <a:lnTo>
                    <a:pt x="55" y="52"/>
                  </a:lnTo>
                  <a:lnTo>
                    <a:pt x="74" y="71"/>
                  </a:lnTo>
                  <a:lnTo>
                    <a:pt x="50" y="79"/>
                  </a:lnTo>
                  <a:lnTo>
                    <a:pt x="76" y="76"/>
                  </a:lnTo>
                  <a:lnTo>
                    <a:pt x="76" y="63"/>
                  </a:lnTo>
                  <a:lnTo>
                    <a:pt x="61" y="50"/>
                  </a:lnTo>
                  <a:lnTo>
                    <a:pt x="76" y="39"/>
                  </a:lnTo>
                  <a:lnTo>
                    <a:pt x="63" y="26"/>
                  </a:lnTo>
                  <a:lnTo>
                    <a:pt x="89" y="32"/>
                  </a:lnTo>
                  <a:lnTo>
                    <a:pt x="66" y="24"/>
                  </a:lnTo>
                  <a:lnTo>
                    <a:pt x="92" y="24"/>
                  </a:lnTo>
                  <a:lnTo>
                    <a:pt x="74" y="13"/>
                  </a:lnTo>
                  <a:lnTo>
                    <a:pt x="95" y="13"/>
                  </a:lnTo>
                  <a:lnTo>
                    <a:pt x="108" y="2"/>
                  </a:lnTo>
                  <a:lnTo>
                    <a:pt x="126" y="2"/>
                  </a:lnTo>
                  <a:lnTo>
                    <a:pt x="126" y="18"/>
                  </a:lnTo>
                  <a:lnTo>
                    <a:pt x="139" y="24"/>
                  </a:lnTo>
                  <a:lnTo>
                    <a:pt x="134" y="52"/>
                  </a:lnTo>
                  <a:lnTo>
                    <a:pt x="150" y="37"/>
                  </a:lnTo>
                  <a:lnTo>
                    <a:pt x="160" y="44"/>
                  </a:lnTo>
                  <a:lnTo>
                    <a:pt x="181" y="32"/>
                  </a:lnTo>
                  <a:lnTo>
                    <a:pt x="218" y="37"/>
                  </a:lnTo>
                  <a:lnTo>
                    <a:pt x="231" y="52"/>
                  </a:lnTo>
                  <a:lnTo>
                    <a:pt x="221" y="60"/>
                  </a:lnTo>
                  <a:lnTo>
                    <a:pt x="244" y="58"/>
                  </a:lnTo>
                  <a:lnTo>
                    <a:pt x="233" y="66"/>
                  </a:lnTo>
                  <a:lnTo>
                    <a:pt x="250" y="71"/>
                  </a:lnTo>
                  <a:lnTo>
                    <a:pt x="260" y="60"/>
                  </a:lnTo>
                  <a:lnTo>
                    <a:pt x="273" y="66"/>
                  </a:lnTo>
                  <a:lnTo>
                    <a:pt x="275" y="73"/>
                  </a:lnTo>
                  <a:lnTo>
                    <a:pt x="265" y="76"/>
                  </a:lnTo>
                  <a:lnTo>
                    <a:pt x="286" y="76"/>
                  </a:lnTo>
                  <a:lnTo>
                    <a:pt x="284" y="86"/>
                  </a:lnTo>
                  <a:lnTo>
                    <a:pt x="297" y="81"/>
                  </a:lnTo>
                  <a:lnTo>
                    <a:pt x="289" y="89"/>
                  </a:lnTo>
                  <a:lnTo>
                    <a:pt x="318" y="89"/>
                  </a:lnTo>
                  <a:lnTo>
                    <a:pt x="302" y="103"/>
                  </a:lnTo>
                  <a:lnTo>
                    <a:pt x="315" y="103"/>
                  </a:lnTo>
                  <a:lnTo>
                    <a:pt x="309" y="108"/>
                  </a:lnTo>
                  <a:lnTo>
                    <a:pt x="323" y="100"/>
                  </a:lnTo>
                  <a:lnTo>
                    <a:pt x="336" y="108"/>
                  </a:lnTo>
                  <a:lnTo>
                    <a:pt x="312" y="115"/>
                  </a:lnTo>
                  <a:lnTo>
                    <a:pt x="346" y="123"/>
                  </a:lnTo>
                  <a:lnTo>
                    <a:pt x="315" y="126"/>
                  </a:lnTo>
                  <a:lnTo>
                    <a:pt x="331" y="131"/>
                  </a:lnTo>
                  <a:lnTo>
                    <a:pt x="318" y="142"/>
                  </a:lnTo>
                  <a:lnTo>
                    <a:pt x="354" y="157"/>
                  </a:lnTo>
                  <a:lnTo>
                    <a:pt x="370" y="155"/>
                  </a:lnTo>
                  <a:lnTo>
                    <a:pt x="380" y="179"/>
                  </a:lnTo>
                  <a:lnTo>
                    <a:pt x="396" y="176"/>
                  </a:lnTo>
                  <a:lnTo>
                    <a:pt x="394" y="184"/>
                  </a:lnTo>
                  <a:lnTo>
                    <a:pt x="420" y="189"/>
                  </a:lnTo>
                  <a:lnTo>
                    <a:pt x="417" y="199"/>
                  </a:lnTo>
                  <a:lnTo>
                    <a:pt x="404" y="196"/>
                  </a:lnTo>
                  <a:lnTo>
                    <a:pt x="412" y="204"/>
                  </a:lnTo>
                  <a:lnTo>
                    <a:pt x="404" y="218"/>
                  </a:lnTo>
                  <a:lnTo>
                    <a:pt x="391" y="210"/>
                  </a:lnTo>
                  <a:lnTo>
                    <a:pt x="388" y="231"/>
                  </a:lnTo>
                  <a:lnTo>
                    <a:pt x="341" y="194"/>
                  </a:lnTo>
                  <a:lnTo>
                    <a:pt x="323" y="196"/>
                  </a:lnTo>
                  <a:lnTo>
                    <a:pt x="338" y="207"/>
                  </a:lnTo>
                  <a:lnTo>
                    <a:pt x="328" y="218"/>
                  </a:lnTo>
                  <a:lnTo>
                    <a:pt x="336" y="215"/>
                  </a:lnTo>
                  <a:lnTo>
                    <a:pt x="344" y="233"/>
                  </a:lnTo>
                  <a:lnTo>
                    <a:pt x="370" y="238"/>
                  </a:lnTo>
                  <a:lnTo>
                    <a:pt x="368" y="249"/>
                  </a:lnTo>
                  <a:lnTo>
                    <a:pt x="378" y="262"/>
                  </a:lnTo>
                  <a:lnTo>
                    <a:pt x="373" y="286"/>
                  </a:lnTo>
                  <a:lnTo>
                    <a:pt x="309" y="260"/>
                  </a:lnTo>
                  <a:lnTo>
                    <a:pt x="354" y="302"/>
                  </a:lnTo>
                  <a:lnTo>
                    <a:pt x="275" y="275"/>
                  </a:lnTo>
                  <a:lnTo>
                    <a:pt x="265" y="265"/>
                  </a:lnTo>
                  <a:lnTo>
                    <a:pt x="275" y="262"/>
                  </a:lnTo>
                  <a:lnTo>
                    <a:pt x="252" y="255"/>
                  </a:lnTo>
                  <a:lnTo>
                    <a:pt x="244" y="238"/>
                  </a:lnTo>
                  <a:lnTo>
                    <a:pt x="226" y="233"/>
                  </a:lnTo>
                  <a:lnTo>
                    <a:pt x="226" y="244"/>
                  </a:lnTo>
                  <a:lnTo>
                    <a:pt x="213" y="238"/>
                  </a:lnTo>
                  <a:lnTo>
                    <a:pt x="194" y="246"/>
                  </a:lnTo>
                  <a:lnTo>
                    <a:pt x="176" y="238"/>
                  </a:lnTo>
                  <a:lnTo>
                    <a:pt x="186" y="220"/>
                  </a:lnTo>
                  <a:lnTo>
                    <a:pt x="244" y="220"/>
                  </a:lnTo>
                  <a:lnTo>
                    <a:pt x="228" y="202"/>
                  </a:lnTo>
                  <a:lnTo>
                    <a:pt x="260" y="176"/>
                  </a:lnTo>
                  <a:lnTo>
                    <a:pt x="236" y="139"/>
                  </a:lnTo>
                  <a:lnTo>
                    <a:pt x="223" y="136"/>
                  </a:lnTo>
                  <a:lnTo>
                    <a:pt x="231" y="128"/>
                  </a:lnTo>
                  <a:lnTo>
                    <a:pt x="197" y="142"/>
                  </a:lnTo>
                  <a:lnTo>
                    <a:pt x="194" y="128"/>
                  </a:lnTo>
                  <a:lnTo>
                    <a:pt x="210" y="123"/>
                  </a:lnTo>
                  <a:lnTo>
                    <a:pt x="184" y="110"/>
                  </a:lnTo>
                  <a:lnTo>
                    <a:pt x="181" y="100"/>
                  </a:lnTo>
                  <a:lnTo>
                    <a:pt x="157" y="92"/>
                  </a:lnTo>
                  <a:lnTo>
                    <a:pt x="165" y="108"/>
                  </a:lnTo>
                  <a:lnTo>
                    <a:pt x="121" y="103"/>
                  </a:lnTo>
                  <a:lnTo>
                    <a:pt x="134" y="113"/>
                  </a:lnTo>
                  <a:lnTo>
                    <a:pt x="27" y="97"/>
                  </a:lnTo>
                  <a:lnTo>
                    <a:pt x="8" y="76"/>
                  </a:lnTo>
                  <a:lnTo>
                    <a:pt x="42" y="79"/>
                  </a:lnTo>
                  <a:lnTo>
                    <a:pt x="0" y="6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56" name="Freeform 720"/>
            <p:cNvSpPr>
              <a:spLocks/>
            </p:cNvSpPr>
            <p:nvPr/>
          </p:nvSpPr>
          <p:spPr bwMode="auto">
            <a:xfrm>
              <a:off x="2729" y="2676"/>
              <a:ext cx="169" cy="121"/>
            </a:xfrm>
            <a:custGeom>
              <a:avLst/>
              <a:gdLst>
                <a:gd name="T0" fmla="*/ 0 w 190"/>
                <a:gd name="T1" fmla="*/ 94 h 121"/>
                <a:gd name="T2" fmla="*/ 8 w 190"/>
                <a:gd name="T3" fmla="*/ 55 h 121"/>
                <a:gd name="T4" fmla="*/ 45 w 190"/>
                <a:gd name="T5" fmla="*/ 47 h 121"/>
                <a:gd name="T6" fmla="*/ 50 w 190"/>
                <a:gd name="T7" fmla="*/ 31 h 121"/>
                <a:gd name="T8" fmla="*/ 68 w 190"/>
                <a:gd name="T9" fmla="*/ 29 h 121"/>
                <a:gd name="T10" fmla="*/ 95 w 190"/>
                <a:gd name="T11" fmla="*/ 0 h 121"/>
                <a:gd name="T12" fmla="*/ 103 w 190"/>
                <a:gd name="T13" fmla="*/ 31 h 121"/>
                <a:gd name="T14" fmla="*/ 125 w 190"/>
                <a:gd name="T15" fmla="*/ 47 h 121"/>
                <a:gd name="T16" fmla="*/ 149 w 190"/>
                <a:gd name="T17" fmla="*/ 89 h 121"/>
                <a:gd name="T18" fmla="*/ 81 w 190"/>
                <a:gd name="T19" fmla="*/ 99 h 121"/>
                <a:gd name="T20" fmla="*/ 56 w 190"/>
                <a:gd name="T21" fmla="*/ 89 h 121"/>
                <a:gd name="T22" fmla="*/ 45 w 190"/>
                <a:gd name="T23" fmla="*/ 110 h 121"/>
                <a:gd name="T24" fmla="*/ 29 w 190"/>
                <a:gd name="T25" fmla="*/ 110 h 121"/>
                <a:gd name="T26" fmla="*/ 16 w 190"/>
                <a:gd name="T27" fmla="*/ 120 h 121"/>
                <a:gd name="T28" fmla="*/ 0 w 190"/>
                <a:gd name="T29" fmla="*/ 94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0" h="121">
                  <a:moveTo>
                    <a:pt x="0" y="94"/>
                  </a:moveTo>
                  <a:lnTo>
                    <a:pt x="10" y="55"/>
                  </a:lnTo>
                  <a:lnTo>
                    <a:pt x="57" y="47"/>
                  </a:lnTo>
                  <a:lnTo>
                    <a:pt x="63" y="31"/>
                  </a:lnTo>
                  <a:lnTo>
                    <a:pt x="86" y="29"/>
                  </a:lnTo>
                  <a:lnTo>
                    <a:pt x="120" y="0"/>
                  </a:lnTo>
                  <a:lnTo>
                    <a:pt x="130" y="31"/>
                  </a:lnTo>
                  <a:lnTo>
                    <a:pt x="157" y="47"/>
                  </a:lnTo>
                  <a:lnTo>
                    <a:pt x="189" y="89"/>
                  </a:lnTo>
                  <a:lnTo>
                    <a:pt x="102" y="99"/>
                  </a:lnTo>
                  <a:lnTo>
                    <a:pt x="71" y="89"/>
                  </a:lnTo>
                  <a:lnTo>
                    <a:pt x="57" y="110"/>
                  </a:lnTo>
                  <a:lnTo>
                    <a:pt x="37" y="110"/>
                  </a:lnTo>
                  <a:lnTo>
                    <a:pt x="20" y="120"/>
                  </a:lnTo>
                  <a:lnTo>
                    <a:pt x="0" y="94"/>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57" name="Freeform 721"/>
            <p:cNvSpPr>
              <a:spLocks/>
            </p:cNvSpPr>
            <p:nvPr/>
          </p:nvSpPr>
          <p:spPr bwMode="auto">
            <a:xfrm>
              <a:off x="2712" y="2492"/>
              <a:ext cx="141" cy="240"/>
            </a:xfrm>
            <a:custGeom>
              <a:avLst/>
              <a:gdLst>
                <a:gd name="T0" fmla="*/ 0 w 159"/>
                <a:gd name="T1" fmla="*/ 137 h 240"/>
                <a:gd name="T2" fmla="*/ 19 w 159"/>
                <a:gd name="T3" fmla="*/ 147 h 240"/>
                <a:gd name="T4" fmla="*/ 15 w 159"/>
                <a:gd name="T5" fmla="*/ 160 h 240"/>
                <a:gd name="T6" fmla="*/ 23 w 159"/>
                <a:gd name="T7" fmla="*/ 199 h 240"/>
                <a:gd name="T8" fmla="*/ 6 w 159"/>
                <a:gd name="T9" fmla="*/ 207 h 240"/>
                <a:gd name="T10" fmla="*/ 23 w 159"/>
                <a:gd name="T11" fmla="*/ 239 h 240"/>
                <a:gd name="T12" fmla="*/ 59 w 159"/>
                <a:gd name="T13" fmla="*/ 231 h 240"/>
                <a:gd name="T14" fmla="*/ 65 w 159"/>
                <a:gd name="T15" fmla="*/ 215 h 240"/>
                <a:gd name="T16" fmla="*/ 82 w 159"/>
                <a:gd name="T17" fmla="*/ 213 h 240"/>
                <a:gd name="T18" fmla="*/ 109 w 159"/>
                <a:gd name="T19" fmla="*/ 184 h 240"/>
                <a:gd name="T20" fmla="*/ 99 w 159"/>
                <a:gd name="T21" fmla="*/ 157 h 240"/>
                <a:gd name="T22" fmla="*/ 112 w 159"/>
                <a:gd name="T23" fmla="*/ 115 h 240"/>
                <a:gd name="T24" fmla="*/ 124 w 159"/>
                <a:gd name="T25" fmla="*/ 115 h 240"/>
                <a:gd name="T26" fmla="*/ 124 w 159"/>
                <a:gd name="T27" fmla="*/ 58 h 240"/>
                <a:gd name="T28" fmla="*/ 31 w 159"/>
                <a:gd name="T29" fmla="*/ 0 h 240"/>
                <a:gd name="T30" fmla="*/ 19 w 159"/>
                <a:gd name="T31" fmla="*/ 2 h 240"/>
                <a:gd name="T32" fmla="*/ 19 w 159"/>
                <a:gd name="T33" fmla="*/ 26 h 240"/>
                <a:gd name="T34" fmla="*/ 31 w 159"/>
                <a:gd name="T35" fmla="*/ 45 h 240"/>
                <a:gd name="T36" fmla="*/ 23 w 159"/>
                <a:gd name="T37" fmla="*/ 97 h 240"/>
                <a:gd name="T38" fmla="*/ 0 w 159"/>
                <a:gd name="T39" fmla="*/ 137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9" h="240">
                  <a:moveTo>
                    <a:pt x="0" y="137"/>
                  </a:moveTo>
                  <a:lnTo>
                    <a:pt x="24" y="147"/>
                  </a:lnTo>
                  <a:lnTo>
                    <a:pt x="19" y="160"/>
                  </a:lnTo>
                  <a:lnTo>
                    <a:pt x="29" y="199"/>
                  </a:lnTo>
                  <a:lnTo>
                    <a:pt x="8" y="207"/>
                  </a:lnTo>
                  <a:lnTo>
                    <a:pt x="29" y="239"/>
                  </a:lnTo>
                  <a:lnTo>
                    <a:pt x="76" y="231"/>
                  </a:lnTo>
                  <a:lnTo>
                    <a:pt x="82" y="215"/>
                  </a:lnTo>
                  <a:lnTo>
                    <a:pt x="105" y="213"/>
                  </a:lnTo>
                  <a:lnTo>
                    <a:pt x="139" y="184"/>
                  </a:lnTo>
                  <a:lnTo>
                    <a:pt x="126" y="157"/>
                  </a:lnTo>
                  <a:lnTo>
                    <a:pt x="142" y="115"/>
                  </a:lnTo>
                  <a:lnTo>
                    <a:pt x="158" y="115"/>
                  </a:lnTo>
                  <a:lnTo>
                    <a:pt x="158" y="58"/>
                  </a:lnTo>
                  <a:lnTo>
                    <a:pt x="39" y="0"/>
                  </a:lnTo>
                  <a:lnTo>
                    <a:pt x="24" y="2"/>
                  </a:lnTo>
                  <a:lnTo>
                    <a:pt x="24" y="26"/>
                  </a:lnTo>
                  <a:lnTo>
                    <a:pt x="39" y="45"/>
                  </a:lnTo>
                  <a:lnTo>
                    <a:pt x="29" y="97"/>
                  </a:lnTo>
                  <a:lnTo>
                    <a:pt x="0" y="137"/>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58" name="Freeform 722"/>
            <p:cNvSpPr>
              <a:spLocks/>
            </p:cNvSpPr>
            <p:nvPr/>
          </p:nvSpPr>
          <p:spPr bwMode="auto">
            <a:xfrm>
              <a:off x="3501" y="1968"/>
              <a:ext cx="800" cy="572"/>
            </a:xfrm>
            <a:custGeom>
              <a:avLst/>
              <a:gdLst>
                <a:gd name="T0" fmla="*/ 4 w 900"/>
                <a:gd name="T1" fmla="*/ 251 h 572"/>
                <a:gd name="T2" fmla="*/ 75 w 900"/>
                <a:gd name="T3" fmla="*/ 215 h 572"/>
                <a:gd name="T4" fmla="*/ 72 w 900"/>
                <a:gd name="T5" fmla="*/ 165 h 572"/>
                <a:gd name="T6" fmla="*/ 108 w 900"/>
                <a:gd name="T7" fmla="*/ 121 h 572"/>
                <a:gd name="T8" fmla="*/ 140 w 900"/>
                <a:gd name="T9" fmla="*/ 99 h 572"/>
                <a:gd name="T10" fmla="*/ 174 w 900"/>
                <a:gd name="T11" fmla="*/ 107 h 572"/>
                <a:gd name="T12" fmla="*/ 198 w 900"/>
                <a:gd name="T13" fmla="*/ 157 h 572"/>
                <a:gd name="T14" fmla="*/ 274 w 900"/>
                <a:gd name="T15" fmla="*/ 204 h 572"/>
                <a:gd name="T16" fmla="*/ 360 w 900"/>
                <a:gd name="T17" fmla="*/ 222 h 572"/>
                <a:gd name="T18" fmla="*/ 444 w 900"/>
                <a:gd name="T19" fmla="*/ 183 h 572"/>
                <a:gd name="T20" fmla="*/ 464 w 900"/>
                <a:gd name="T21" fmla="*/ 168 h 572"/>
                <a:gd name="T22" fmla="*/ 532 w 900"/>
                <a:gd name="T23" fmla="*/ 131 h 572"/>
                <a:gd name="T24" fmla="*/ 487 w 900"/>
                <a:gd name="T25" fmla="*/ 112 h 572"/>
                <a:gd name="T26" fmla="*/ 497 w 900"/>
                <a:gd name="T27" fmla="*/ 68 h 572"/>
                <a:gd name="T28" fmla="*/ 530 w 900"/>
                <a:gd name="T29" fmla="*/ 68 h 572"/>
                <a:gd name="T30" fmla="*/ 539 w 900"/>
                <a:gd name="T31" fmla="*/ 18 h 572"/>
                <a:gd name="T32" fmla="*/ 603 w 900"/>
                <a:gd name="T33" fmla="*/ 13 h 572"/>
                <a:gd name="T34" fmla="*/ 660 w 900"/>
                <a:gd name="T35" fmla="*/ 92 h 572"/>
                <a:gd name="T36" fmla="*/ 710 w 900"/>
                <a:gd name="T37" fmla="*/ 99 h 572"/>
                <a:gd name="T38" fmla="*/ 665 w 900"/>
                <a:gd name="T39" fmla="*/ 170 h 572"/>
                <a:gd name="T40" fmla="*/ 660 w 900"/>
                <a:gd name="T41" fmla="*/ 207 h 572"/>
                <a:gd name="T42" fmla="*/ 634 w 900"/>
                <a:gd name="T43" fmla="*/ 217 h 572"/>
                <a:gd name="T44" fmla="*/ 620 w 900"/>
                <a:gd name="T45" fmla="*/ 225 h 572"/>
                <a:gd name="T46" fmla="*/ 553 w 900"/>
                <a:gd name="T47" fmla="*/ 273 h 572"/>
                <a:gd name="T48" fmla="*/ 559 w 900"/>
                <a:gd name="T49" fmla="*/ 233 h 572"/>
                <a:gd name="T50" fmla="*/ 509 w 900"/>
                <a:gd name="T51" fmla="*/ 278 h 572"/>
                <a:gd name="T52" fmla="*/ 547 w 900"/>
                <a:gd name="T53" fmla="*/ 291 h 572"/>
                <a:gd name="T54" fmla="*/ 540 w 900"/>
                <a:gd name="T55" fmla="*/ 315 h 572"/>
                <a:gd name="T56" fmla="*/ 561 w 900"/>
                <a:gd name="T57" fmla="*/ 391 h 572"/>
                <a:gd name="T58" fmla="*/ 561 w 900"/>
                <a:gd name="T59" fmla="*/ 403 h 572"/>
                <a:gd name="T60" fmla="*/ 561 w 900"/>
                <a:gd name="T61" fmla="*/ 419 h 572"/>
                <a:gd name="T62" fmla="*/ 497 w 900"/>
                <a:gd name="T63" fmla="*/ 529 h 572"/>
                <a:gd name="T64" fmla="*/ 468 w 900"/>
                <a:gd name="T65" fmla="*/ 535 h 572"/>
                <a:gd name="T66" fmla="*/ 456 w 900"/>
                <a:gd name="T67" fmla="*/ 543 h 572"/>
                <a:gd name="T68" fmla="*/ 423 w 900"/>
                <a:gd name="T69" fmla="*/ 571 h 572"/>
                <a:gd name="T70" fmla="*/ 400 w 900"/>
                <a:gd name="T71" fmla="*/ 550 h 572"/>
                <a:gd name="T72" fmla="*/ 330 w 900"/>
                <a:gd name="T73" fmla="*/ 537 h 572"/>
                <a:gd name="T74" fmla="*/ 325 w 900"/>
                <a:gd name="T75" fmla="*/ 553 h 572"/>
                <a:gd name="T76" fmla="*/ 299 w 900"/>
                <a:gd name="T77" fmla="*/ 540 h 572"/>
                <a:gd name="T78" fmla="*/ 280 w 900"/>
                <a:gd name="T79" fmla="*/ 514 h 572"/>
                <a:gd name="T80" fmla="*/ 290 w 900"/>
                <a:gd name="T81" fmla="*/ 456 h 572"/>
                <a:gd name="T82" fmla="*/ 263 w 900"/>
                <a:gd name="T83" fmla="*/ 443 h 572"/>
                <a:gd name="T84" fmla="*/ 211 w 900"/>
                <a:gd name="T85" fmla="*/ 453 h 572"/>
                <a:gd name="T86" fmla="*/ 176 w 900"/>
                <a:gd name="T87" fmla="*/ 461 h 572"/>
                <a:gd name="T88" fmla="*/ 167 w 900"/>
                <a:gd name="T89" fmla="*/ 453 h 572"/>
                <a:gd name="T90" fmla="*/ 123 w 900"/>
                <a:gd name="T91" fmla="*/ 430 h 572"/>
                <a:gd name="T92" fmla="*/ 61 w 900"/>
                <a:gd name="T93" fmla="*/ 403 h 572"/>
                <a:gd name="T94" fmla="*/ 68 w 900"/>
                <a:gd name="T95" fmla="*/ 374 h 572"/>
                <a:gd name="T96" fmla="*/ 76 w 900"/>
                <a:gd name="T97" fmla="*/ 327 h 572"/>
                <a:gd name="T98" fmla="*/ 45 w 900"/>
                <a:gd name="T99" fmla="*/ 330 h 572"/>
                <a:gd name="T100" fmla="*/ 12 w 900"/>
                <a:gd name="T101" fmla="*/ 298 h 572"/>
                <a:gd name="T102" fmla="*/ 0 w 900"/>
                <a:gd name="T103" fmla="*/ 270 h 5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00" h="572">
                  <a:moveTo>
                    <a:pt x="0" y="270"/>
                  </a:moveTo>
                  <a:lnTo>
                    <a:pt x="5" y="251"/>
                  </a:lnTo>
                  <a:lnTo>
                    <a:pt x="39" y="246"/>
                  </a:lnTo>
                  <a:lnTo>
                    <a:pt x="94" y="215"/>
                  </a:lnTo>
                  <a:lnTo>
                    <a:pt x="102" y="191"/>
                  </a:lnTo>
                  <a:lnTo>
                    <a:pt x="91" y="165"/>
                  </a:lnTo>
                  <a:lnTo>
                    <a:pt x="128" y="157"/>
                  </a:lnTo>
                  <a:lnTo>
                    <a:pt x="136" y="121"/>
                  </a:lnTo>
                  <a:lnTo>
                    <a:pt x="175" y="126"/>
                  </a:lnTo>
                  <a:lnTo>
                    <a:pt x="178" y="99"/>
                  </a:lnTo>
                  <a:lnTo>
                    <a:pt x="207" y="89"/>
                  </a:lnTo>
                  <a:lnTo>
                    <a:pt x="220" y="107"/>
                  </a:lnTo>
                  <a:lnTo>
                    <a:pt x="243" y="115"/>
                  </a:lnTo>
                  <a:lnTo>
                    <a:pt x="251" y="157"/>
                  </a:lnTo>
                  <a:lnTo>
                    <a:pt x="317" y="175"/>
                  </a:lnTo>
                  <a:lnTo>
                    <a:pt x="346" y="204"/>
                  </a:lnTo>
                  <a:lnTo>
                    <a:pt x="398" y="199"/>
                  </a:lnTo>
                  <a:lnTo>
                    <a:pt x="456" y="222"/>
                  </a:lnTo>
                  <a:lnTo>
                    <a:pt x="537" y="204"/>
                  </a:lnTo>
                  <a:lnTo>
                    <a:pt x="561" y="183"/>
                  </a:lnTo>
                  <a:lnTo>
                    <a:pt x="564" y="165"/>
                  </a:lnTo>
                  <a:lnTo>
                    <a:pt x="587" y="168"/>
                  </a:lnTo>
                  <a:lnTo>
                    <a:pt x="634" y="133"/>
                  </a:lnTo>
                  <a:lnTo>
                    <a:pt x="674" y="131"/>
                  </a:lnTo>
                  <a:lnTo>
                    <a:pt x="653" y="104"/>
                  </a:lnTo>
                  <a:lnTo>
                    <a:pt x="616" y="112"/>
                  </a:lnTo>
                  <a:lnTo>
                    <a:pt x="616" y="86"/>
                  </a:lnTo>
                  <a:lnTo>
                    <a:pt x="629" y="68"/>
                  </a:lnTo>
                  <a:lnTo>
                    <a:pt x="648" y="76"/>
                  </a:lnTo>
                  <a:lnTo>
                    <a:pt x="671" y="68"/>
                  </a:lnTo>
                  <a:lnTo>
                    <a:pt x="689" y="31"/>
                  </a:lnTo>
                  <a:lnTo>
                    <a:pt x="682" y="18"/>
                  </a:lnTo>
                  <a:lnTo>
                    <a:pt x="731" y="0"/>
                  </a:lnTo>
                  <a:lnTo>
                    <a:pt x="763" y="13"/>
                  </a:lnTo>
                  <a:lnTo>
                    <a:pt x="792" y="76"/>
                  </a:lnTo>
                  <a:lnTo>
                    <a:pt x="836" y="92"/>
                  </a:lnTo>
                  <a:lnTo>
                    <a:pt x="844" y="112"/>
                  </a:lnTo>
                  <a:lnTo>
                    <a:pt x="899" y="99"/>
                  </a:lnTo>
                  <a:lnTo>
                    <a:pt x="873" y="160"/>
                  </a:lnTo>
                  <a:lnTo>
                    <a:pt x="841" y="170"/>
                  </a:lnTo>
                  <a:lnTo>
                    <a:pt x="847" y="191"/>
                  </a:lnTo>
                  <a:lnTo>
                    <a:pt x="836" y="207"/>
                  </a:lnTo>
                  <a:lnTo>
                    <a:pt x="831" y="199"/>
                  </a:lnTo>
                  <a:lnTo>
                    <a:pt x="802" y="217"/>
                  </a:lnTo>
                  <a:lnTo>
                    <a:pt x="802" y="225"/>
                  </a:lnTo>
                  <a:lnTo>
                    <a:pt x="784" y="225"/>
                  </a:lnTo>
                  <a:lnTo>
                    <a:pt x="747" y="254"/>
                  </a:lnTo>
                  <a:lnTo>
                    <a:pt x="700" y="273"/>
                  </a:lnTo>
                  <a:lnTo>
                    <a:pt x="716" y="244"/>
                  </a:lnTo>
                  <a:lnTo>
                    <a:pt x="708" y="233"/>
                  </a:lnTo>
                  <a:lnTo>
                    <a:pt x="648" y="267"/>
                  </a:lnTo>
                  <a:lnTo>
                    <a:pt x="645" y="278"/>
                  </a:lnTo>
                  <a:lnTo>
                    <a:pt x="668" y="298"/>
                  </a:lnTo>
                  <a:lnTo>
                    <a:pt x="692" y="291"/>
                  </a:lnTo>
                  <a:lnTo>
                    <a:pt x="718" y="296"/>
                  </a:lnTo>
                  <a:lnTo>
                    <a:pt x="684" y="315"/>
                  </a:lnTo>
                  <a:lnTo>
                    <a:pt x="671" y="338"/>
                  </a:lnTo>
                  <a:lnTo>
                    <a:pt x="710" y="391"/>
                  </a:lnTo>
                  <a:lnTo>
                    <a:pt x="684" y="385"/>
                  </a:lnTo>
                  <a:lnTo>
                    <a:pt x="710" y="403"/>
                  </a:lnTo>
                  <a:lnTo>
                    <a:pt x="684" y="417"/>
                  </a:lnTo>
                  <a:lnTo>
                    <a:pt x="710" y="419"/>
                  </a:lnTo>
                  <a:lnTo>
                    <a:pt x="663" y="501"/>
                  </a:lnTo>
                  <a:lnTo>
                    <a:pt x="629" y="529"/>
                  </a:lnTo>
                  <a:lnTo>
                    <a:pt x="595" y="535"/>
                  </a:lnTo>
                  <a:lnTo>
                    <a:pt x="592" y="535"/>
                  </a:lnTo>
                  <a:lnTo>
                    <a:pt x="587" y="532"/>
                  </a:lnTo>
                  <a:lnTo>
                    <a:pt x="577" y="543"/>
                  </a:lnTo>
                  <a:lnTo>
                    <a:pt x="537" y="553"/>
                  </a:lnTo>
                  <a:lnTo>
                    <a:pt x="535" y="571"/>
                  </a:lnTo>
                  <a:lnTo>
                    <a:pt x="530" y="548"/>
                  </a:lnTo>
                  <a:lnTo>
                    <a:pt x="506" y="550"/>
                  </a:lnTo>
                  <a:lnTo>
                    <a:pt x="464" y="526"/>
                  </a:lnTo>
                  <a:lnTo>
                    <a:pt x="417" y="537"/>
                  </a:lnTo>
                  <a:lnTo>
                    <a:pt x="412" y="537"/>
                  </a:lnTo>
                  <a:lnTo>
                    <a:pt x="412" y="553"/>
                  </a:lnTo>
                  <a:lnTo>
                    <a:pt x="403" y="548"/>
                  </a:lnTo>
                  <a:lnTo>
                    <a:pt x="378" y="540"/>
                  </a:lnTo>
                  <a:lnTo>
                    <a:pt x="370" y="511"/>
                  </a:lnTo>
                  <a:lnTo>
                    <a:pt x="354" y="514"/>
                  </a:lnTo>
                  <a:lnTo>
                    <a:pt x="367" y="469"/>
                  </a:lnTo>
                  <a:lnTo>
                    <a:pt x="367" y="456"/>
                  </a:lnTo>
                  <a:lnTo>
                    <a:pt x="351" y="448"/>
                  </a:lnTo>
                  <a:lnTo>
                    <a:pt x="333" y="443"/>
                  </a:lnTo>
                  <a:lnTo>
                    <a:pt x="327" y="425"/>
                  </a:lnTo>
                  <a:lnTo>
                    <a:pt x="267" y="453"/>
                  </a:lnTo>
                  <a:lnTo>
                    <a:pt x="238" y="445"/>
                  </a:lnTo>
                  <a:lnTo>
                    <a:pt x="223" y="461"/>
                  </a:lnTo>
                  <a:lnTo>
                    <a:pt x="220" y="448"/>
                  </a:lnTo>
                  <a:lnTo>
                    <a:pt x="212" y="453"/>
                  </a:lnTo>
                  <a:lnTo>
                    <a:pt x="178" y="453"/>
                  </a:lnTo>
                  <a:lnTo>
                    <a:pt x="155" y="430"/>
                  </a:lnTo>
                  <a:lnTo>
                    <a:pt x="110" y="414"/>
                  </a:lnTo>
                  <a:lnTo>
                    <a:pt x="78" y="403"/>
                  </a:lnTo>
                  <a:lnTo>
                    <a:pt x="71" y="377"/>
                  </a:lnTo>
                  <a:lnTo>
                    <a:pt x="86" y="374"/>
                  </a:lnTo>
                  <a:lnTo>
                    <a:pt x="78" y="351"/>
                  </a:lnTo>
                  <a:lnTo>
                    <a:pt x="96" y="327"/>
                  </a:lnTo>
                  <a:lnTo>
                    <a:pt x="84" y="317"/>
                  </a:lnTo>
                  <a:lnTo>
                    <a:pt x="57" y="330"/>
                  </a:lnTo>
                  <a:lnTo>
                    <a:pt x="13" y="301"/>
                  </a:lnTo>
                  <a:lnTo>
                    <a:pt x="15" y="298"/>
                  </a:lnTo>
                  <a:lnTo>
                    <a:pt x="15" y="278"/>
                  </a:lnTo>
                  <a:lnTo>
                    <a:pt x="0" y="270"/>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59" name="Freeform 723"/>
            <p:cNvSpPr>
              <a:spLocks/>
            </p:cNvSpPr>
            <p:nvPr/>
          </p:nvSpPr>
          <p:spPr bwMode="auto">
            <a:xfrm>
              <a:off x="3959" y="2542"/>
              <a:ext cx="30" cy="29"/>
            </a:xfrm>
            <a:custGeom>
              <a:avLst/>
              <a:gdLst>
                <a:gd name="T0" fmla="*/ 0 w 33"/>
                <a:gd name="T1" fmla="*/ 18 h 29"/>
                <a:gd name="T2" fmla="*/ 9 w 33"/>
                <a:gd name="T3" fmla="*/ 0 h 29"/>
                <a:gd name="T4" fmla="*/ 26 w 33"/>
                <a:gd name="T5" fmla="*/ 5 h 29"/>
                <a:gd name="T6" fmla="*/ 12 w 33"/>
                <a:gd name="T7" fmla="*/ 28 h 29"/>
                <a:gd name="T8" fmla="*/ 0 w 33"/>
                <a:gd name="T9" fmla="*/ 18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29">
                  <a:moveTo>
                    <a:pt x="0" y="18"/>
                  </a:moveTo>
                  <a:lnTo>
                    <a:pt x="11" y="0"/>
                  </a:lnTo>
                  <a:lnTo>
                    <a:pt x="32" y="5"/>
                  </a:lnTo>
                  <a:lnTo>
                    <a:pt x="14" y="28"/>
                  </a:lnTo>
                  <a:lnTo>
                    <a:pt x="0" y="1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60" name="Freeform 724"/>
            <p:cNvSpPr>
              <a:spLocks/>
            </p:cNvSpPr>
            <p:nvPr/>
          </p:nvSpPr>
          <p:spPr bwMode="auto">
            <a:xfrm>
              <a:off x="4107" y="2463"/>
              <a:ext cx="24" cy="49"/>
            </a:xfrm>
            <a:custGeom>
              <a:avLst/>
              <a:gdLst>
                <a:gd name="T0" fmla="*/ 0 w 27"/>
                <a:gd name="T1" fmla="*/ 19 h 49"/>
                <a:gd name="T2" fmla="*/ 8 w 27"/>
                <a:gd name="T3" fmla="*/ 48 h 49"/>
                <a:gd name="T4" fmla="*/ 20 w 27"/>
                <a:gd name="T5" fmla="*/ 0 h 49"/>
                <a:gd name="T6" fmla="*/ 10 w 27"/>
                <a:gd name="T7" fmla="*/ 3 h 49"/>
                <a:gd name="T8" fmla="*/ 0 w 27"/>
                <a:gd name="T9" fmla="*/ 19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49">
                  <a:moveTo>
                    <a:pt x="0" y="19"/>
                  </a:moveTo>
                  <a:lnTo>
                    <a:pt x="10" y="48"/>
                  </a:lnTo>
                  <a:lnTo>
                    <a:pt x="26" y="0"/>
                  </a:lnTo>
                  <a:lnTo>
                    <a:pt x="12" y="3"/>
                  </a:lnTo>
                  <a:lnTo>
                    <a:pt x="0" y="1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61" name="Freeform 725"/>
            <p:cNvSpPr>
              <a:spLocks/>
            </p:cNvSpPr>
            <p:nvPr/>
          </p:nvSpPr>
          <p:spPr bwMode="auto">
            <a:xfrm>
              <a:off x="2682" y="2786"/>
              <a:ext cx="99" cy="126"/>
            </a:xfrm>
            <a:custGeom>
              <a:avLst/>
              <a:gdLst>
                <a:gd name="T0" fmla="*/ 0 w 111"/>
                <a:gd name="T1" fmla="*/ 113 h 126"/>
                <a:gd name="T2" fmla="*/ 12 w 111"/>
                <a:gd name="T3" fmla="*/ 125 h 126"/>
                <a:gd name="T4" fmla="*/ 23 w 111"/>
                <a:gd name="T5" fmla="*/ 123 h 126"/>
                <a:gd name="T6" fmla="*/ 42 w 111"/>
                <a:gd name="T7" fmla="*/ 123 h 126"/>
                <a:gd name="T8" fmla="*/ 56 w 111"/>
                <a:gd name="T9" fmla="*/ 110 h 126"/>
                <a:gd name="T10" fmla="*/ 61 w 111"/>
                <a:gd name="T11" fmla="*/ 83 h 126"/>
                <a:gd name="T12" fmla="*/ 78 w 111"/>
                <a:gd name="T13" fmla="*/ 65 h 126"/>
                <a:gd name="T14" fmla="*/ 87 w 111"/>
                <a:gd name="T15" fmla="*/ 0 h 126"/>
                <a:gd name="T16" fmla="*/ 71 w 111"/>
                <a:gd name="T17" fmla="*/ 0 h 126"/>
                <a:gd name="T18" fmla="*/ 58 w 111"/>
                <a:gd name="T19" fmla="*/ 10 h 126"/>
                <a:gd name="T20" fmla="*/ 56 w 111"/>
                <a:gd name="T21" fmla="*/ 31 h 126"/>
                <a:gd name="T22" fmla="*/ 25 w 111"/>
                <a:gd name="T23" fmla="*/ 23 h 126"/>
                <a:gd name="T24" fmla="*/ 23 w 111"/>
                <a:gd name="T25" fmla="*/ 36 h 126"/>
                <a:gd name="T26" fmla="*/ 40 w 111"/>
                <a:gd name="T27" fmla="*/ 36 h 126"/>
                <a:gd name="T28" fmla="*/ 33 w 111"/>
                <a:gd name="T29" fmla="*/ 86 h 126"/>
                <a:gd name="T30" fmla="*/ 19 w 111"/>
                <a:gd name="T31" fmla="*/ 81 h 126"/>
                <a:gd name="T32" fmla="*/ 0 w 111"/>
                <a:gd name="T33" fmla="*/ 113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126">
                  <a:moveTo>
                    <a:pt x="0" y="113"/>
                  </a:moveTo>
                  <a:lnTo>
                    <a:pt x="16" y="125"/>
                  </a:lnTo>
                  <a:lnTo>
                    <a:pt x="29" y="123"/>
                  </a:lnTo>
                  <a:lnTo>
                    <a:pt x="53" y="123"/>
                  </a:lnTo>
                  <a:lnTo>
                    <a:pt x="71" y="110"/>
                  </a:lnTo>
                  <a:lnTo>
                    <a:pt x="76" y="83"/>
                  </a:lnTo>
                  <a:lnTo>
                    <a:pt x="97" y="65"/>
                  </a:lnTo>
                  <a:lnTo>
                    <a:pt x="110" y="0"/>
                  </a:lnTo>
                  <a:lnTo>
                    <a:pt x="90" y="0"/>
                  </a:lnTo>
                  <a:lnTo>
                    <a:pt x="73" y="10"/>
                  </a:lnTo>
                  <a:lnTo>
                    <a:pt x="71" y="31"/>
                  </a:lnTo>
                  <a:lnTo>
                    <a:pt x="31" y="23"/>
                  </a:lnTo>
                  <a:lnTo>
                    <a:pt x="29" y="36"/>
                  </a:lnTo>
                  <a:lnTo>
                    <a:pt x="50" y="36"/>
                  </a:lnTo>
                  <a:lnTo>
                    <a:pt x="42" y="86"/>
                  </a:lnTo>
                  <a:lnTo>
                    <a:pt x="24" y="81"/>
                  </a:lnTo>
                  <a:lnTo>
                    <a:pt x="0" y="113"/>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62" name="Freeform 726"/>
            <p:cNvSpPr>
              <a:spLocks/>
            </p:cNvSpPr>
            <p:nvPr/>
          </p:nvSpPr>
          <p:spPr bwMode="auto">
            <a:xfrm>
              <a:off x="2699" y="2765"/>
              <a:ext cx="250" cy="273"/>
            </a:xfrm>
            <a:custGeom>
              <a:avLst/>
              <a:gdLst>
                <a:gd name="T0" fmla="*/ 0 w 281"/>
                <a:gd name="T1" fmla="*/ 162 h 273"/>
                <a:gd name="T2" fmla="*/ 0 w 281"/>
                <a:gd name="T3" fmla="*/ 168 h 273"/>
                <a:gd name="T4" fmla="*/ 45 w 281"/>
                <a:gd name="T5" fmla="*/ 160 h 273"/>
                <a:gd name="T6" fmla="*/ 64 w 281"/>
                <a:gd name="T7" fmla="*/ 196 h 273"/>
                <a:gd name="T8" fmla="*/ 81 w 281"/>
                <a:gd name="T9" fmla="*/ 194 h 273"/>
                <a:gd name="T10" fmla="*/ 83 w 281"/>
                <a:gd name="T11" fmla="*/ 178 h 273"/>
                <a:gd name="T12" fmla="*/ 99 w 281"/>
                <a:gd name="T13" fmla="*/ 175 h 273"/>
                <a:gd name="T14" fmla="*/ 110 w 281"/>
                <a:gd name="T15" fmla="*/ 183 h 273"/>
                <a:gd name="T16" fmla="*/ 111 w 281"/>
                <a:gd name="T17" fmla="*/ 238 h 273"/>
                <a:gd name="T18" fmla="*/ 137 w 281"/>
                <a:gd name="T19" fmla="*/ 236 h 273"/>
                <a:gd name="T20" fmla="*/ 201 w 281"/>
                <a:gd name="T21" fmla="*/ 272 h 273"/>
                <a:gd name="T22" fmla="*/ 201 w 281"/>
                <a:gd name="T23" fmla="*/ 254 h 273"/>
                <a:gd name="T24" fmla="*/ 189 w 281"/>
                <a:gd name="T25" fmla="*/ 249 h 273"/>
                <a:gd name="T26" fmla="*/ 190 w 281"/>
                <a:gd name="T27" fmla="*/ 210 h 273"/>
                <a:gd name="T28" fmla="*/ 214 w 281"/>
                <a:gd name="T29" fmla="*/ 196 h 273"/>
                <a:gd name="T30" fmla="*/ 198 w 281"/>
                <a:gd name="T31" fmla="*/ 170 h 273"/>
                <a:gd name="T32" fmla="*/ 198 w 281"/>
                <a:gd name="T33" fmla="*/ 126 h 273"/>
                <a:gd name="T34" fmla="*/ 195 w 281"/>
                <a:gd name="T35" fmla="*/ 115 h 273"/>
                <a:gd name="T36" fmla="*/ 204 w 281"/>
                <a:gd name="T37" fmla="*/ 94 h 273"/>
                <a:gd name="T38" fmla="*/ 214 w 281"/>
                <a:gd name="T39" fmla="*/ 57 h 273"/>
                <a:gd name="T40" fmla="*/ 222 w 281"/>
                <a:gd name="T41" fmla="*/ 42 h 273"/>
                <a:gd name="T42" fmla="*/ 218 w 281"/>
                <a:gd name="T43" fmla="*/ 21 h 273"/>
                <a:gd name="T44" fmla="*/ 176 w 281"/>
                <a:gd name="T45" fmla="*/ 0 h 273"/>
                <a:gd name="T46" fmla="*/ 108 w 281"/>
                <a:gd name="T47" fmla="*/ 10 h 273"/>
                <a:gd name="T48" fmla="*/ 83 w 281"/>
                <a:gd name="T49" fmla="*/ 0 h 273"/>
                <a:gd name="T50" fmla="*/ 72 w 281"/>
                <a:gd name="T51" fmla="*/ 21 h 273"/>
                <a:gd name="T52" fmla="*/ 61 w 281"/>
                <a:gd name="T53" fmla="*/ 86 h 273"/>
                <a:gd name="T54" fmla="*/ 45 w 281"/>
                <a:gd name="T55" fmla="*/ 104 h 273"/>
                <a:gd name="T56" fmla="*/ 41 w 281"/>
                <a:gd name="T57" fmla="*/ 131 h 273"/>
                <a:gd name="T58" fmla="*/ 27 w 281"/>
                <a:gd name="T59" fmla="*/ 144 h 273"/>
                <a:gd name="T60" fmla="*/ 8 w 281"/>
                <a:gd name="T61" fmla="*/ 144 h 273"/>
                <a:gd name="T62" fmla="*/ 0 w 281"/>
                <a:gd name="T63" fmla="*/ 162 h 2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1" h="273">
                  <a:moveTo>
                    <a:pt x="0" y="162"/>
                  </a:moveTo>
                  <a:lnTo>
                    <a:pt x="0" y="168"/>
                  </a:lnTo>
                  <a:lnTo>
                    <a:pt x="57" y="160"/>
                  </a:lnTo>
                  <a:lnTo>
                    <a:pt x="81" y="196"/>
                  </a:lnTo>
                  <a:lnTo>
                    <a:pt x="102" y="194"/>
                  </a:lnTo>
                  <a:lnTo>
                    <a:pt x="105" y="178"/>
                  </a:lnTo>
                  <a:lnTo>
                    <a:pt x="125" y="175"/>
                  </a:lnTo>
                  <a:lnTo>
                    <a:pt x="139" y="183"/>
                  </a:lnTo>
                  <a:lnTo>
                    <a:pt x="141" y="238"/>
                  </a:lnTo>
                  <a:lnTo>
                    <a:pt x="173" y="236"/>
                  </a:lnTo>
                  <a:lnTo>
                    <a:pt x="254" y="272"/>
                  </a:lnTo>
                  <a:lnTo>
                    <a:pt x="254" y="254"/>
                  </a:lnTo>
                  <a:lnTo>
                    <a:pt x="238" y="249"/>
                  </a:lnTo>
                  <a:lnTo>
                    <a:pt x="241" y="210"/>
                  </a:lnTo>
                  <a:lnTo>
                    <a:pt x="270" y="196"/>
                  </a:lnTo>
                  <a:lnTo>
                    <a:pt x="251" y="170"/>
                  </a:lnTo>
                  <a:lnTo>
                    <a:pt x="251" y="126"/>
                  </a:lnTo>
                  <a:lnTo>
                    <a:pt x="246" y="115"/>
                  </a:lnTo>
                  <a:lnTo>
                    <a:pt x="257" y="94"/>
                  </a:lnTo>
                  <a:lnTo>
                    <a:pt x="270" y="57"/>
                  </a:lnTo>
                  <a:lnTo>
                    <a:pt x="280" y="42"/>
                  </a:lnTo>
                  <a:lnTo>
                    <a:pt x="275" y="21"/>
                  </a:lnTo>
                  <a:lnTo>
                    <a:pt x="223" y="0"/>
                  </a:lnTo>
                  <a:lnTo>
                    <a:pt x="136" y="10"/>
                  </a:lnTo>
                  <a:lnTo>
                    <a:pt x="105" y="0"/>
                  </a:lnTo>
                  <a:lnTo>
                    <a:pt x="91" y="21"/>
                  </a:lnTo>
                  <a:lnTo>
                    <a:pt x="78" y="86"/>
                  </a:lnTo>
                  <a:lnTo>
                    <a:pt x="57" y="104"/>
                  </a:lnTo>
                  <a:lnTo>
                    <a:pt x="52" y="131"/>
                  </a:lnTo>
                  <a:lnTo>
                    <a:pt x="34" y="144"/>
                  </a:lnTo>
                  <a:lnTo>
                    <a:pt x="10" y="144"/>
                  </a:lnTo>
                  <a:lnTo>
                    <a:pt x="0" y="162"/>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63" name="Freeform 727"/>
            <p:cNvSpPr>
              <a:spLocks/>
            </p:cNvSpPr>
            <p:nvPr/>
          </p:nvSpPr>
          <p:spPr bwMode="auto">
            <a:xfrm>
              <a:off x="2549" y="2657"/>
              <a:ext cx="36" cy="90"/>
            </a:xfrm>
            <a:custGeom>
              <a:avLst/>
              <a:gdLst>
                <a:gd name="T0" fmla="*/ 0 w 40"/>
                <a:gd name="T1" fmla="*/ 19 h 90"/>
                <a:gd name="T2" fmla="*/ 13 w 40"/>
                <a:gd name="T3" fmla="*/ 89 h 90"/>
                <a:gd name="T4" fmla="*/ 21 w 40"/>
                <a:gd name="T5" fmla="*/ 89 h 90"/>
                <a:gd name="T6" fmla="*/ 32 w 40"/>
                <a:gd name="T7" fmla="*/ 8 h 90"/>
                <a:gd name="T8" fmla="*/ 23 w 40"/>
                <a:gd name="T9" fmla="*/ 0 h 90"/>
                <a:gd name="T10" fmla="*/ 17 w 40"/>
                <a:gd name="T11" fmla="*/ 6 h 90"/>
                <a:gd name="T12" fmla="*/ 0 w 40"/>
                <a:gd name="T13" fmla="*/ 19 h 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0">
                  <a:moveTo>
                    <a:pt x="0" y="19"/>
                  </a:moveTo>
                  <a:lnTo>
                    <a:pt x="16" y="89"/>
                  </a:lnTo>
                  <a:lnTo>
                    <a:pt x="26" y="89"/>
                  </a:lnTo>
                  <a:lnTo>
                    <a:pt x="39" y="8"/>
                  </a:lnTo>
                  <a:lnTo>
                    <a:pt x="28" y="0"/>
                  </a:lnTo>
                  <a:lnTo>
                    <a:pt x="21" y="6"/>
                  </a:lnTo>
                  <a:lnTo>
                    <a:pt x="0" y="19"/>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64" name="Freeform 728"/>
            <p:cNvSpPr>
              <a:spLocks/>
            </p:cNvSpPr>
            <p:nvPr/>
          </p:nvSpPr>
          <p:spPr bwMode="auto">
            <a:xfrm>
              <a:off x="2663" y="2807"/>
              <a:ext cx="22" cy="19"/>
            </a:xfrm>
            <a:custGeom>
              <a:avLst/>
              <a:gdLst>
                <a:gd name="T0" fmla="*/ 0 w 25"/>
                <a:gd name="T1" fmla="*/ 18 h 19"/>
                <a:gd name="T2" fmla="*/ 3 w 25"/>
                <a:gd name="T3" fmla="*/ 2 h 19"/>
                <a:gd name="T4" fmla="*/ 18 w 25"/>
                <a:gd name="T5" fmla="*/ 0 h 19"/>
                <a:gd name="T6" fmla="*/ 18 w 25"/>
                <a:gd name="T7" fmla="*/ 15 h 19"/>
                <a:gd name="T8" fmla="*/ 0 w 25"/>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0" y="18"/>
                  </a:moveTo>
                  <a:lnTo>
                    <a:pt x="3" y="2"/>
                  </a:lnTo>
                  <a:lnTo>
                    <a:pt x="24" y="0"/>
                  </a:lnTo>
                  <a:lnTo>
                    <a:pt x="24" y="15"/>
                  </a:lnTo>
                  <a:lnTo>
                    <a:pt x="0" y="18"/>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65" name="Freeform 729"/>
            <p:cNvSpPr>
              <a:spLocks/>
            </p:cNvSpPr>
            <p:nvPr/>
          </p:nvSpPr>
          <p:spPr bwMode="auto">
            <a:xfrm>
              <a:off x="2966" y="2573"/>
              <a:ext cx="199" cy="216"/>
            </a:xfrm>
            <a:custGeom>
              <a:avLst/>
              <a:gdLst>
                <a:gd name="T0" fmla="*/ 0 w 224"/>
                <a:gd name="T1" fmla="*/ 152 h 216"/>
                <a:gd name="T2" fmla="*/ 17 w 224"/>
                <a:gd name="T3" fmla="*/ 139 h 216"/>
                <a:gd name="T4" fmla="*/ 17 w 224"/>
                <a:gd name="T5" fmla="*/ 113 h 216"/>
                <a:gd name="T6" fmla="*/ 39 w 224"/>
                <a:gd name="T7" fmla="*/ 76 h 216"/>
                <a:gd name="T8" fmla="*/ 50 w 224"/>
                <a:gd name="T9" fmla="*/ 14 h 216"/>
                <a:gd name="T10" fmla="*/ 67 w 224"/>
                <a:gd name="T11" fmla="*/ 0 h 216"/>
                <a:gd name="T12" fmla="*/ 82 w 224"/>
                <a:gd name="T13" fmla="*/ 42 h 216"/>
                <a:gd name="T14" fmla="*/ 118 w 224"/>
                <a:gd name="T15" fmla="*/ 79 h 216"/>
                <a:gd name="T16" fmla="*/ 106 w 224"/>
                <a:gd name="T17" fmla="*/ 100 h 216"/>
                <a:gd name="T18" fmla="*/ 116 w 224"/>
                <a:gd name="T19" fmla="*/ 105 h 216"/>
                <a:gd name="T20" fmla="*/ 131 w 224"/>
                <a:gd name="T21" fmla="*/ 132 h 216"/>
                <a:gd name="T22" fmla="*/ 176 w 224"/>
                <a:gd name="T23" fmla="*/ 150 h 216"/>
                <a:gd name="T24" fmla="*/ 143 w 224"/>
                <a:gd name="T25" fmla="*/ 194 h 216"/>
                <a:gd name="T26" fmla="*/ 106 w 224"/>
                <a:gd name="T27" fmla="*/ 210 h 216"/>
                <a:gd name="T28" fmla="*/ 73 w 224"/>
                <a:gd name="T29" fmla="*/ 215 h 216"/>
                <a:gd name="T30" fmla="*/ 37 w 224"/>
                <a:gd name="T31" fmla="*/ 200 h 216"/>
                <a:gd name="T32" fmla="*/ 23 w 224"/>
                <a:gd name="T33" fmla="*/ 168 h 216"/>
                <a:gd name="T34" fmla="*/ 0 w 224"/>
                <a:gd name="T35" fmla="*/ 152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4" h="216">
                  <a:moveTo>
                    <a:pt x="0" y="152"/>
                  </a:moveTo>
                  <a:lnTo>
                    <a:pt x="21" y="139"/>
                  </a:lnTo>
                  <a:lnTo>
                    <a:pt x="21" y="113"/>
                  </a:lnTo>
                  <a:lnTo>
                    <a:pt x="50" y="76"/>
                  </a:lnTo>
                  <a:lnTo>
                    <a:pt x="63" y="14"/>
                  </a:lnTo>
                  <a:lnTo>
                    <a:pt x="84" y="0"/>
                  </a:lnTo>
                  <a:lnTo>
                    <a:pt x="103" y="42"/>
                  </a:lnTo>
                  <a:lnTo>
                    <a:pt x="150" y="79"/>
                  </a:lnTo>
                  <a:lnTo>
                    <a:pt x="134" y="100"/>
                  </a:lnTo>
                  <a:lnTo>
                    <a:pt x="147" y="105"/>
                  </a:lnTo>
                  <a:lnTo>
                    <a:pt x="165" y="132"/>
                  </a:lnTo>
                  <a:lnTo>
                    <a:pt x="223" y="150"/>
                  </a:lnTo>
                  <a:lnTo>
                    <a:pt x="181" y="194"/>
                  </a:lnTo>
                  <a:lnTo>
                    <a:pt x="134" y="210"/>
                  </a:lnTo>
                  <a:lnTo>
                    <a:pt x="92" y="215"/>
                  </a:lnTo>
                  <a:lnTo>
                    <a:pt x="47" y="200"/>
                  </a:lnTo>
                  <a:lnTo>
                    <a:pt x="29" y="168"/>
                  </a:lnTo>
                  <a:lnTo>
                    <a:pt x="0" y="152"/>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66" name="Freeform 730"/>
            <p:cNvSpPr>
              <a:spLocks/>
            </p:cNvSpPr>
            <p:nvPr/>
          </p:nvSpPr>
          <p:spPr bwMode="auto">
            <a:xfrm>
              <a:off x="2652" y="2807"/>
              <a:ext cx="75" cy="93"/>
            </a:xfrm>
            <a:custGeom>
              <a:avLst/>
              <a:gdLst>
                <a:gd name="T0" fmla="*/ 0 w 85"/>
                <a:gd name="T1" fmla="*/ 44 h 93"/>
                <a:gd name="T2" fmla="*/ 6 w 85"/>
                <a:gd name="T3" fmla="*/ 28 h 93"/>
                <a:gd name="T4" fmla="*/ 12 w 85"/>
                <a:gd name="T5" fmla="*/ 28 h 93"/>
                <a:gd name="T6" fmla="*/ 10 w 85"/>
                <a:gd name="T7" fmla="*/ 18 h 93"/>
                <a:gd name="T8" fmla="*/ 29 w 85"/>
                <a:gd name="T9" fmla="*/ 15 h 93"/>
                <a:gd name="T10" fmla="*/ 29 w 85"/>
                <a:gd name="T11" fmla="*/ 0 h 93"/>
                <a:gd name="T12" fmla="*/ 50 w 85"/>
                <a:gd name="T13" fmla="*/ 2 h 93"/>
                <a:gd name="T14" fmla="*/ 49 w 85"/>
                <a:gd name="T15" fmla="*/ 15 h 93"/>
                <a:gd name="T16" fmla="*/ 65 w 85"/>
                <a:gd name="T17" fmla="*/ 15 h 93"/>
                <a:gd name="T18" fmla="*/ 59 w 85"/>
                <a:gd name="T19" fmla="*/ 65 h 93"/>
                <a:gd name="T20" fmla="*/ 45 w 85"/>
                <a:gd name="T21" fmla="*/ 60 h 93"/>
                <a:gd name="T22" fmla="*/ 26 w 85"/>
                <a:gd name="T23" fmla="*/ 92 h 93"/>
                <a:gd name="T24" fmla="*/ 0 w 85"/>
                <a:gd name="T25" fmla="*/ 44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5" h="93">
                  <a:moveTo>
                    <a:pt x="0" y="44"/>
                  </a:moveTo>
                  <a:lnTo>
                    <a:pt x="8" y="28"/>
                  </a:lnTo>
                  <a:lnTo>
                    <a:pt x="16" y="28"/>
                  </a:lnTo>
                  <a:lnTo>
                    <a:pt x="13" y="18"/>
                  </a:lnTo>
                  <a:lnTo>
                    <a:pt x="37" y="15"/>
                  </a:lnTo>
                  <a:lnTo>
                    <a:pt x="37" y="0"/>
                  </a:lnTo>
                  <a:lnTo>
                    <a:pt x="65" y="2"/>
                  </a:lnTo>
                  <a:lnTo>
                    <a:pt x="63" y="15"/>
                  </a:lnTo>
                  <a:lnTo>
                    <a:pt x="84" y="15"/>
                  </a:lnTo>
                  <a:lnTo>
                    <a:pt x="76" y="65"/>
                  </a:lnTo>
                  <a:lnTo>
                    <a:pt x="58" y="60"/>
                  </a:lnTo>
                  <a:lnTo>
                    <a:pt x="34" y="92"/>
                  </a:lnTo>
                  <a:lnTo>
                    <a:pt x="0" y="44"/>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67" name="Freeform 731"/>
            <p:cNvSpPr>
              <a:spLocks/>
            </p:cNvSpPr>
            <p:nvPr/>
          </p:nvSpPr>
          <p:spPr bwMode="auto">
            <a:xfrm>
              <a:off x="2318" y="2636"/>
              <a:ext cx="41" cy="11"/>
            </a:xfrm>
            <a:custGeom>
              <a:avLst/>
              <a:gdLst>
                <a:gd name="T0" fmla="*/ 0 w 46"/>
                <a:gd name="T1" fmla="*/ 10 h 11"/>
                <a:gd name="T2" fmla="*/ 3 w 46"/>
                <a:gd name="T3" fmla="*/ 0 h 11"/>
                <a:gd name="T4" fmla="*/ 36 w 46"/>
                <a:gd name="T5" fmla="*/ 3 h 11"/>
                <a:gd name="T6" fmla="*/ 0 w 46"/>
                <a:gd name="T7" fmla="*/ 1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11">
                  <a:moveTo>
                    <a:pt x="0" y="10"/>
                  </a:moveTo>
                  <a:lnTo>
                    <a:pt x="3" y="0"/>
                  </a:lnTo>
                  <a:lnTo>
                    <a:pt x="45" y="3"/>
                  </a:lnTo>
                  <a:lnTo>
                    <a:pt x="0" y="10"/>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68" name="Freeform 732"/>
            <p:cNvSpPr>
              <a:spLocks/>
            </p:cNvSpPr>
            <p:nvPr/>
          </p:nvSpPr>
          <p:spPr bwMode="auto">
            <a:xfrm>
              <a:off x="2498" y="2673"/>
              <a:ext cx="59" cy="101"/>
            </a:xfrm>
            <a:custGeom>
              <a:avLst/>
              <a:gdLst>
                <a:gd name="T0" fmla="*/ 0 w 67"/>
                <a:gd name="T1" fmla="*/ 94 h 101"/>
                <a:gd name="T2" fmla="*/ 4 w 67"/>
                <a:gd name="T3" fmla="*/ 26 h 101"/>
                <a:gd name="T4" fmla="*/ 3 w 67"/>
                <a:gd name="T5" fmla="*/ 3 h 101"/>
                <a:gd name="T6" fmla="*/ 33 w 67"/>
                <a:gd name="T7" fmla="*/ 0 h 101"/>
                <a:gd name="T8" fmla="*/ 51 w 67"/>
                <a:gd name="T9" fmla="*/ 76 h 101"/>
                <a:gd name="T10" fmla="*/ 12 w 67"/>
                <a:gd name="T11" fmla="*/ 100 h 101"/>
                <a:gd name="T12" fmla="*/ 0 w 67"/>
                <a:gd name="T13" fmla="*/ 94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101">
                  <a:moveTo>
                    <a:pt x="0" y="94"/>
                  </a:moveTo>
                  <a:lnTo>
                    <a:pt x="5" y="26"/>
                  </a:lnTo>
                  <a:lnTo>
                    <a:pt x="3" y="3"/>
                  </a:lnTo>
                  <a:lnTo>
                    <a:pt x="42" y="0"/>
                  </a:lnTo>
                  <a:lnTo>
                    <a:pt x="66" y="76"/>
                  </a:lnTo>
                  <a:lnTo>
                    <a:pt x="16" y="100"/>
                  </a:lnTo>
                  <a:lnTo>
                    <a:pt x="0" y="94"/>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69" name="Freeform 733"/>
            <p:cNvSpPr>
              <a:spLocks/>
            </p:cNvSpPr>
            <p:nvPr/>
          </p:nvSpPr>
          <p:spPr bwMode="auto">
            <a:xfrm>
              <a:off x="2339" y="2652"/>
              <a:ext cx="99" cy="80"/>
            </a:xfrm>
            <a:custGeom>
              <a:avLst/>
              <a:gdLst>
                <a:gd name="T0" fmla="*/ 0 w 112"/>
                <a:gd name="T1" fmla="*/ 24 h 80"/>
                <a:gd name="T2" fmla="*/ 17 w 112"/>
                <a:gd name="T3" fmla="*/ 16 h 80"/>
                <a:gd name="T4" fmla="*/ 17 w 112"/>
                <a:gd name="T5" fmla="*/ 0 h 80"/>
                <a:gd name="T6" fmla="*/ 46 w 112"/>
                <a:gd name="T7" fmla="*/ 5 h 80"/>
                <a:gd name="T8" fmla="*/ 51 w 112"/>
                <a:gd name="T9" fmla="*/ 11 h 80"/>
                <a:gd name="T10" fmla="*/ 72 w 112"/>
                <a:gd name="T11" fmla="*/ 3 h 80"/>
                <a:gd name="T12" fmla="*/ 83 w 112"/>
                <a:gd name="T13" fmla="*/ 37 h 80"/>
                <a:gd name="T14" fmla="*/ 87 w 112"/>
                <a:gd name="T15" fmla="*/ 63 h 80"/>
                <a:gd name="T16" fmla="*/ 80 w 112"/>
                <a:gd name="T17" fmla="*/ 63 h 80"/>
                <a:gd name="T18" fmla="*/ 78 w 112"/>
                <a:gd name="T19" fmla="*/ 79 h 80"/>
                <a:gd name="T20" fmla="*/ 66 w 112"/>
                <a:gd name="T21" fmla="*/ 79 h 80"/>
                <a:gd name="T22" fmla="*/ 66 w 112"/>
                <a:gd name="T23" fmla="*/ 63 h 80"/>
                <a:gd name="T24" fmla="*/ 56 w 112"/>
                <a:gd name="T25" fmla="*/ 63 h 80"/>
                <a:gd name="T26" fmla="*/ 46 w 112"/>
                <a:gd name="T27" fmla="*/ 42 h 80"/>
                <a:gd name="T28" fmla="*/ 24 w 112"/>
                <a:gd name="T29" fmla="*/ 53 h 80"/>
                <a:gd name="T30" fmla="*/ 0 w 112"/>
                <a:gd name="T31" fmla="*/ 24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80">
                  <a:moveTo>
                    <a:pt x="0" y="24"/>
                  </a:moveTo>
                  <a:lnTo>
                    <a:pt x="22" y="16"/>
                  </a:lnTo>
                  <a:lnTo>
                    <a:pt x="22" y="0"/>
                  </a:lnTo>
                  <a:lnTo>
                    <a:pt x="59" y="5"/>
                  </a:lnTo>
                  <a:lnTo>
                    <a:pt x="66" y="11"/>
                  </a:lnTo>
                  <a:lnTo>
                    <a:pt x="93" y="3"/>
                  </a:lnTo>
                  <a:lnTo>
                    <a:pt x="106" y="37"/>
                  </a:lnTo>
                  <a:lnTo>
                    <a:pt x="111" y="63"/>
                  </a:lnTo>
                  <a:lnTo>
                    <a:pt x="103" y="63"/>
                  </a:lnTo>
                  <a:lnTo>
                    <a:pt x="100" y="79"/>
                  </a:lnTo>
                  <a:lnTo>
                    <a:pt x="85" y="79"/>
                  </a:lnTo>
                  <a:lnTo>
                    <a:pt x="85" y="63"/>
                  </a:lnTo>
                  <a:lnTo>
                    <a:pt x="71" y="63"/>
                  </a:lnTo>
                  <a:lnTo>
                    <a:pt x="59" y="42"/>
                  </a:lnTo>
                  <a:lnTo>
                    <a:pt x="30" y="53"/>
                  </a:lnTo>
                  <a:lnTo>
                    <a:pt x="0" y="24"/>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70" name="Freeform 734"/>
            <p:cNvSpPr>
              <a:spLocks/>
            </p:cNvSpPr>
            <p:nvPr/>
          </p:nvSpPr>
          <p:spPr bwMode="auto">
            <a:xfrm>
              <a:off x="3784" y="2757"/>
              <a:ext cx="141" cy="171"/>
            </a:xfrm>
            <a:custGeom>
              <a:avLst/>
              <a:gdLst>
                <a:gd name="T0" fmla="*/ 0 w 159"/>
                <a:gd name="T1" fmla="*/ 0 h 171"/>
                <a:gd name="T2" fmla="*/ 27 w 159"/>
                <a:gd name="T3" fmla="*/ 8 h 171"/>
                <a:gd name="T4" fmla="*/ 62 w 159"/>
                <a:gd name="T5" fmla="*/ 52 h 171"/>
                <a:gd name="T6" fmla="*/ 91 w 159"/>
                <a:gd name="T7" fmla="*/ 68 h 171"/>
                <a:gd name="T8" fmla="*/ 87 w 159"/>
                <a:gd name="T9" fmla="*/ 78 h 171"/>
                <a:gd name="T10" fmla="*/ 98 w 159"/>
                <a:gd name="T11" fmla="*/ 76 h 171"/>
                <a:gd name="T12" fmla="*/ 95 w 159"/>
                <a:gd name="T13" fmla="*/ 94 h 171"/>
                <a:gd name="T14" fmla="*/ 124 w 159"/>
                <a:gd name="T15" fmla="*/ 128 h 171"/>
                <a:gd name="T16" fmla="*/ 121 w 159"/>
                <a:gd name="T17" fmla="*/ 168 h 171"/>
                <a:gd name="T18" fmla="*/ 107 w 159"/>
                <a:gd name="T19" fmla="*/ 170 h 171"/>
                <a:gd name="T20" fmla="*/ 85 w 159"/>
                <a:gd name="T21" fmla="*/ 144 h 171"/>
                <a:gd name="T22" fmla="*/ 40 w 159"/>
                <a:gd name="T23" fmla="*/ 58 h 171"/>
                <a:gd name="T24" fmla="*/ 0 w 159"/>
                <a:gd name="T25" fmla="*/ 0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9" h="171">
                  <a:moveTo>
                    <a:pt x="0" y="0"/>
                  </a:moveTo>
                  <a:lnTo>
                    <a:pt x="35" y="8"/>
                  </a:lnTo>
                  <a:lnTo>
                    <a:pt x="79" y="52"/>
                  </a:lnTo>
                  <a:lnTo>
                    <a:pt x="116" y="68"/>
                  </a:lnTo>
                  <a:lnTo>
                    <a:pt x="111" y="78"/>
                  </a:lnTo>
                  <a:lnTo>
                    <a:pt x="124" y="76"/>
                  </a:lnTo>
                  <a:lnTo>
                    <a:pt x="121" y="94"/>
                  </a:lnTo>
                  <a:lnTo>
                    <a:pt x="158" y="128"/>
                  </a:lnTo>
                  <a:lnTo>
                    <a:pt x="155" y="168"/>
                  </a:lnTo>
                  <a:lnTo>
                    <a:pt x="137" y="170"/>
                  </a:lnTo>
                  <a:lnTo>
                    <a:pt x="108" y="144"/>
                  </a:lnTo>
                  <a:lnTo>
                    <a:pt x="51" y="58"/>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71" name="Freeform 735"/>
            <p:cNvSpPr>
              <a:spLocks/>
            </p:cNvSpPr>
            <p:nvPr/>
          </p:nvSpPr>
          <p:spPr bwMode="auto">
            <a:xfrm>
              <a:off x="3917" y="2927"/>
              <a:ext cx="118" cy="43"/>
            </a:xfrm>
            <a:custGeom>
              <a:avLst/>
              <a:gdLst>
                <a:gd name="T0" fmla="*/ 0 w 132"/>
                <a:gd name="T1" fmla="*/ 11 h 43"/>
                <a:gd name="T2" fmla="*/ 6 w 132"/>
                <a:gd name="T3" fmla="*/ 0 h 43"/>
                <a:gd name="T4" fmla="*/ 80 w 132"/>
                <a:gd name="T5" fmla="*/ 13 h 43"/>
                <a:gd name="T6" fmla="*/ 87 w 132"/>
                <a:gd name="T7" fmla="*/ 24 h 43"/>
                <a:gd name="T8" fmla="*/ 105 w 132"/>
                <a:gd name="T9" fmla="*/ 29 h 43"/>
                <a:gd name="T10" fmla="*/ 105 w 132"/>
                <a:gd name="T11" fmla="*/ 42 h 43"/>
                <a:gd name="T12" fmla="*/ 17 w 132"/>
                <a:gd name="T13" fmla="*/ 21 h 43"/>
                <a:gd name="T14" fmla="*/ 0 w 132"/>
                <a:gd name="T15" fmla="*/ 11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43">
                  <a:moveTo>
                    <a:pt x="0" y="11"/>
                  </a:moveTo>
                  <a:lnTo>
                    <a:pt x="8" y="0"/>
                  </a:lnTo>
                  <a:lnTo>
                    <a:pt x="100" y="13"/>
                  </a:lnTo>
                  <a:lnTo>
                    <a:pt x="108" y="24"/>
                  </a:lnTo>
                  <a:lnTo>
                    <a:pt x="131" y="29"/>
                  </a:lnTo>
                  <a:lnTo>
                    <a:pt x="131" y="42"/>
                  </a:lnTo>
                  <a:lnTo>
                    <a:pt x="21" y="21"/>
                  </a:lnTo>
                  <a:lnTo>
                    <a:pt x="0" y="1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72" name="Freeform 736"/>
            <p:cNvSpPr>
              <a:spLocks/>
            </p:cNvSpPr>
            <p:nvPr/>
          </p:nvSpPr>
          <p:spPr bwMode="auto">
            <a:xfrm>
              <a:off x="3962" y="2775"/>
              <a:ext cx="131" cy="127"/>
            </a:xfrm>
            <a:custGeom>
              <a:avLst/>
              <a:gdLst>
                <a:gd name="T0" fmla="*/ 0 w 148"/>
                <a:gd name="T1" fmla="*/ 58 h 127"/>
                <a:gd name="T2" fmla="*/ 9 w 148"/>
                <a:gd name="T3" fmla="*/ 40 h 127"/>
                <a:gd name="T4" fmla="*/ 18 w 148"/>
                <a:gd name="T5" fmla="*/ 50 h 127"/>
                <a:gd name="T6" fmla="*/ 53 w 148"/>
                <a:gd name="T7" fmla="*/ 47 h 127"/>
                <a:gd name="T8" fmla="*/ 64 w 148"/>
                <a:gd name="T9" fmla="*/ 42 h 127"/>
                <a:gd name="T10" fmla="*/ 80 w 148"/>
                <a:gd name="T11" fmla="*/ 0 h 127"/>
                <a:gd name="T12" fmla="*/ 99 w 148"/>
                <a:gd name="T13" fmla="*/ 3 h 127"/>
                <a:gd name="T14" fmla="*/ 95 w 148"/>
                <a:gd name="T15" fmla="*/ 13 h 127"/>
                <a:gd name="T16" fmla="*/ 115 w 148"/>
                <a:gd name="T17" fmla="*/ 50 h 127"/>
                <a:gd name="T18" fmla="*/ 105 w 148"/>
                <a:gd name="T19" fmla="*/ 47 h 127"/>
                <a:gd name="T20" fmla="*/ 84 w 148"/>
                <a:gd name="T21" fmla="*/ 89 h 127"/>
                <a:gd name="T22" fmla="*/ 82 w 148"/>
                <a:gd name="T23" fmla="*/ 118 h 127"/>
                <a:gd name="T24" fmla="*/ 68 w 148"/>
                <a:gd name="T25" fmla="*/ 126 h 127"/>
                <a:gd name="T26" fmla="*/ 45 w 148"/>
                <a:gd name="T27" fmla="*/ 110 h 127"/>
                <a:gd name="T28" fmla="*/ 33 w 148"/>
                <a:gd name="T29" fmla="*/ 116 h 127"/>
                <a:gd name="T30" fmla="*/ 33 w 148"/>
                <a:gd name="T31" fmla="*/ 108 h 127"/>
                <a:gd name="T32" fmla="*/ 14 w 148"/>
                <a:gd name="T33" fmla="*/ 108 h 127"/>
                <a:gd name="T34" fmla="*/ 0 w 148"/>
                <a:gd name="T35" fmla="*/ 58 h 1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8" h="127">
                  <a:moveTo>
                    <a:pt x="0" y="58"/>
                  </a:moveTo>
                  <a:lnTo>
                    <a:pt x="11" y="40"/>
                  </a:lnTo>
                  <a:lnTo>
                    <a:pt x="23" y="50"/>
                  </a:lnTo>
                  <a:lnTo>
                    <a:pt x="68" y="47"/>
                  </a:lnTo>
                  <a:lnTo>
                    <a:pt x="81" y="42"/>
                  </a:lnTo>
                  <a:lnTo>
                    <a:pt x="102" y="0"/>
                  </a:lnTo>
                  <a:lnTo>
                    <a:pt x="126" y="3"/>
                  </a:lnTo>
                  <a:lnTo>
                    <a:pt x="121" y="13"/>
                  </a:lnTo>
                  <a:lnTo>
                    <a:pt x="147" y="50"/>
                  </a:lnTo>
                  <a:lnTo>
                    <a:pt x="134" y="47"/>
                  </a:lnTo>
                  <a:lnTo>
                    <a:pt x="107" y="89"/>
                  </a:lnTo>
                  <a:lnTo>
                    <a:pt x="105" y="118"/>
                  </a:lnTo>
                  <a:lnTo>
                    <a:pt x="87" y="126"/>
                  </a:lnTo>
                  <a:lnTo>
                    <a:pt x="58" y="110"/>
                  </a:lnTo>
                  <a:lnTo>
                    <a:pt x="42" y="116"/>
                  </a:lnTo>
                  <a:lnTo>
                    <a:pt x="42" y="108"/>
                  </a:lnTo>
                  <a:lnTo>
                    <a:pt x="18" y="108"/>
                  </a:lnTo>
                  <a:lnTo>
                    <a:pt x="0" y="58"/>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73" name="Freeform 737"/>
            <p:cNvSpPr>
              <a:spLocks/>
            </p:cNvSpPr>
            <p:nvPr/>
          </p:nvSpPr>
          <p:spPr bwMode="auto">
            <a:xfrm>
              <a:off x="4093" y="2815"/>
              <a:ext cx="80" cy="108"/>
            </a:xfrm>
            <a:custGeom>
              <a:avLst/>
              <a:gdLst>
                <a:gd name="T0" fmla="*/ 0 w 90"/>
                <a:gd name="T1" fmla="*/ 65 h 108"/>
                <a:gd name="T2" fmla="*/ 9 w 90"/>
                <a:gd name="T3" fmla="*/ 84 h 108"/>
                <a:gd name="T4" fmla="*/ 6 w 90"/>
                <a:gd name="T5" fmla="*/ 104 h 108"/>
                <a:gd name="T6" fmla="*/ 17 w 90"/>
                <a:gd name="T7" fmla="*/ 107 h 108"/>
                <a:gd name="T8" fmla="*/ 17 w 90"/>
                <a:gd name="T9" fmla="*/ 68 h 108"/>
                <a:gd name="T10" fmla="*/ 22 w 90"/>
                <a:gd name="T11" fmla="*/ 65 h 108"/>
                <a:gd name="T12" fmla="*/ 22 w 90"/>
                <a:gd name="T13" fmla="*/ 78 h 108"/>
                <a:gd name="T14" fmla="*/ 31 w 90"/>
                <a:gd name="T15" fmla="*/ 94 h 108"/>
                <a:gd name="T16" fmla="*/ 46 w 90"/>
                <a:gd name="T17" fmla="*/ 89 h 108"/>
                <a:gd name="T18" fmla="*/ 28 w 90"/>
                <a:gd name="T19" fmla="*/ 52 h 108"/>
                <a:gd name="T20" fmla="*/ 52 w 90"/>
                <a:gd name="T21" fmla="*/ 36 h 108"/>
                <a:gd name="T22" fmla="*/ 18 w 90"/>
                <a:gd name="T23" fmla="*/ 44 h 108"/>
                <a:gd name="T24" fmla="*/ 14 w 90"/>
                <a:gd name="T25" fmla="*/ 20 h 108"/>
                <a:gd name="T26" fmla="*/ 61 w 90"/>
                <a:gd name="T27" fmla="*/ 18 h 108"/>
                <a:gd name="T28" fmla="*/ 70 w 90"/>
                <a:gd name="T29" fmla="*/ 0 h 108"/>
                <a:gd name="T30" fmla="*/ 58 w 90"/>
                <a:gd name="T31" fmla="*/ 10 h 108"/>
                <a:gd name="T32" fmla="*/ 22 w 90"/>
                <a:gd name="T33" fmla="*/ 5 h 108"/>
                <a:gd name="T34" fmla="*/ 12 w 90"/>
                <a:gd name="T35" fmla="*/ 13 h 108"/>
                <a:gd name="T36" fmla="*/ 0 w 90"/>
                <a:gd name="T37" fmla="*/ 65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0" h="108">
                  <a:moveTo>
                    <a:pt x="0" y="65"/>
                  </a:moveTo>
                  <a:lnTo>
                    <a:pt x="11" y="84"/>
                  </a:lnTo>
                  <a:lnTo>
                    <a:pt x="8" y="104"/>
                  </a:lnTo>
                  <a:lnTo>
                    <a:pt x="21" y="107"/>
                  </a:lnTo>
                  <a:lnTo>
                    <a:pt x="21" y="68"/>
                  </a:lnTo>
                  <a:lnTo>
                    <a:pt x="28" y="65"/>
                  </a:lnTo>
                  <a:lnTo>
                    <a:pt x="28" y="78"/>
                  </a:lnTo>
                  <a:lnTo>
                    <a:pt x="39" y="94"/>
                  </a:lnTo>
                  <a:lnTo>
                    <a:pt x="58" y="89"/>
                  </a:lnTo>
                  <a:lnTo>
                    <a:pt x="36" y="52"/>
                  </a:lnTo>
                  <a:lnTo>
                    <a:pt x="65" y="36"/>
                  </a:lnTo>
                  <a:lnTo>
                    <a:pt x="23" y="44"/>
                  </a:lnTo>
                  <a:lnTo>
                    <a:pt x="18" y="20"/>
                  </a:lnTo>
                  <a:lnTo>
                    <a:pt x="78" y="18"/>
                  </a:lnTo>
                  <a:lnTo>
                    <a:pt x="89" y="0"/>
                  </a:lnTo>
                  <a:lnTo>
                    <a:pt x="73" y="10"/>
                  </a:lnTo>
                  <a:lnTo>
                    <a:pt x="28" y="5"/>
                  </a:lnTo>
                  <a:lnTo>
                    <a:pt x="16" y="13"/>
                  </a:lnTo>
                  <a:lnTo>
                    <a:pt x="0" y="6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74" name="Freeform 738"/>
            <p:cNvSpPr>
              <a:spLocks/>
            </p:cNvSpPr>
            <p:nvPr/>
          </p:nvSpPr>
          <p:spPr bwMode="auto">
            <a:xfrm>
              <a:off x="4248" y="2846"/>
              <a:ext cx="137" cy="130"/>
            </a:xfrm>
            <a:custGeom>
              <a:avLst/>
              <a:gdLst>
                <a:gd name="T0" fmla="*/ 0 w 154"/>
                <a:gd name="T1" fmla="*/ 16 h 130"/>
                <a:gd name="T2" fmla="*/ 18 w 154"/>
                <a:gd name="T3" fmla="*/ 26 h 130"/>
                <a:gd name="T4" fmla="*/ 33 w 154"/>
                <a:gd name="T5" fmla="*/ 23 h 130"/>
                <a:gd name="T6" fmla="*/ 12 w 154"/>
                <a:gd name="T7" fmla="*/ 37 h 130"/>
                <a:gd name="T8" fmla="*/ 24 w 154"/>
                <a:gd name="T9" fmla="*/ 53 h 130"/>
                <a:gd name="T10" fmla="*/ 33 w 154"/>
                <a:gd name="T11" fmla="*/ 39 h 130"/>
                <a:gd name="T12" fmla="*/ 42 w 154"/>
                <a:gd name="T13" fmla="*/ 53 h 130"/>
                <a:gd name="T14" fmla="*/ 85 w 154"/>
                <a:gd name="T15" fmla="*/ 76 h 130"/>
                <a:gd name="T16" fmla="*/ 93 w 154"/>
                <a:gd name="T17" fmla="*/ 105 h 130"/>
                <a:gd name="T18" fmla="*/ 88 w 154"/>
                <a:gd name="T19" fmla="*/ 102 h 130"/>
                <a:gd name="T20" fmla="*/ 82 w 154"/>
                <a:gd name="T21" fmla="*/ 118 h 130"/>
                <a:gd name="T22" fmla="*/ 106 w 154"/>
                <a:gd name="T23" fmla="*/ 113 h 130"/>
                <a:gd name="T24" fmla="*/ 121 w 154"/>
                <a:gd name="T25" fmla="*/ 129 h 130"/>
                <a:gd name="T26" fmla="*/ 118 w 154"/>
                <a:gd name="T27" fmla="*/ 34 h 130"/>
                <a:gd name="T28" fmla="*/ 82 w 154"/>
                <a:gd name="T29" fmla="*/ 16 h 130"/>
                <a:gd name="T30" fmla="*/ 51 w 154"/>
                <a:gd name="T31" fmla="*/ 45 h 130"/>
                <a:gd name="T32" fmla="*/ 37 w 154"/>
                <a:gd name="T33" fmla="*/ 29 h 130"/>
                <a:gd name="T34" fmla="*/ 36 w 154"/>
                <a:gd name="T35" fmla="*/ 5 h 130"/>
                <a:gd name="T36" fmla="*/ 19 w 154"/>
                <a:gd name="T37" fmla="*/ 0 h 130"/>
                <a:gd name="T38" fmla="*/ 0 w 154"/>
                <a:gd name="T39" fmla="*/ 16 h 1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4" h="130">
                  <a:moveTo>
                    <a:pt x="0" y="16"/>
                  </a:moveTo>
                  <a:lnTo>
                    <a:pt x="22" y="26"/>
                  </a:lnTo>
                  <a:lnTo>
                    <a:pt x="42" y="23"/>
                  </a:lnTo>
                  <a:lnTo>
                    <a:pt x="16" y="37"/>
                  </a:lnTo>
                  <a:lnTo>
                    <a:pt x="30" y="53"/>
                  </a:lnTo>
                  <a:lnTo>
                    <a:pt x="42" y="39"/>
                  </a:lnTo>
                  <a:lnTo>
                    <a:pt x="53" y="53"/>
                  </a:lnTo>
                  <a:lnTo>
                    <a:pt x="108" y="76"/>
                  </a:lnTo>
                  <a:lnTo>
                    <a:pt x="118" y="105"/>
                  </a:lnTo>
                  <a:lnTo>
                    <a:pt x="111" y="102"/>
                  </a:lnTo>
                  <a:lnTo>
                    <a:pt x="103" y="118"/>
                  </a:lnTo>
                  <a:lnTo>
                    <a:pt x="134" y="113"/>
                  </a:lnTo>
                  <a:lnTo>
                    <a:pt x="153" y="129"/>
                  </a:lnTo>
                  <a:lnTo>
                    <a:pt x="150" y="34"/>
                  </a:lnTo>
                  <a:lnTo>
                    <a:pt x="103" y="16"/>
                  </a:lnTo>
                  <a:lnTo>
                    <a:pt x="64" y="45"/>
                  </a:lnTo>
                  <a:lnTo>
                    <a:pt x="47" y="29"/>
                  </a:lnTo>
                  <a:lnTo>
                    <a:pt x="45" y="5"/>
                  </a:lnTo>
                  <a:lnTo>
                    <a:pt x="24" y="0"/>
                  </a:lnTo>
                  <a:lnTo>
                    <a:pt x="0" y="16"/>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75" name="Freeform 739"/>
            <p:cNvSpPr>
              <a:spLocks/>
            </p:cNvSpPr>
            <p:nvPr/>
          </p:nvSpPr>
          <p:spPr bwMode="auto">
            <a:xfrm>
              <a:off x="3123" y="2398"/>
              <a:ext cx="26" cy="11"/>
            </a:xfrm>
            <a:custGeom>
              <a:avLst/>
              <a:gdLst>
                <a:gd name="T0" fmla="*/ 0 w 29"/>
                <a:gd name="T1" fmla="*/ 0 h 11"/>
                <a:gd name="T2" fmla="*/ 11 w 29"/>
                <a:gd name="T3" fmla="*/ 10 h 11"/>
                <a:gd name="T4" fmla="*/ 22 w 29"/>
                <a:gd name="T5" fmla="*/ 0 h 11"/>
                <a:gd name="T6" fmla="*/ 0 w 29"/>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11">
                  <a:moveTo>
                    <a:pt x="0" y="0"/>
                  </a:moveTo>
                  <a:lnTo>
                    <a:pt x="13" y="10"/>
                  </a:lnTo>
                  <a:lnTo>
                    <a:pt x="28" y="0"/>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76" name="Freeform 740"/>
            <p:cNvSpPr>
              <a:spLocks/>
            </p:cNvSpPr>
            <p:nvPr/>
          </p:nvSpPr>
          <p:spPr bwMode="auto">
            <a:xfrm>
              <a:off x="2426" y="2683"/>
              <a:ext cx="77" cy="93"/>
            </a:xfrm>
            <a:custGeom>
              <a:avLst/>
              <a:gdLst>
                <a:gd name="T0" fmla="*/ 0 w 87"/>
                <a:gd name="T1" fmla="*/ 61 h 93"/>
                <a:gd name="T2" fmla="*/ 2 w 87"/>
                <a:gd name="T3" fmla="*/ 48 h 93"/>
                <a:gd name="T4" fmla="*/ 4 w 87"/>
                <a:gd name="T5" fmla="*/ 32 h 93"/>
                <a:gd name="T6" fmla="*/ 11 w 87"/>
                <a:gd name="T7" fmla="*/ 32 h 93"/>
                <a:gd name="T8" fmla="*/ 6 w 87"/>
                <a:gd name="T9" fmla="*/ 6 h 93"/>
                <a:gd name="T10" fmla="*/ 27 w 87"/>
                <a:gd name="T11" fmla="*/ 0 h 93"/>
                <a:gd name="T12" fmla="*/ 38 w 87"/>
                <a:gd name="T13" fmla="*/ 6 h 93"/>
                <a:gd name="T14" fmla="*/ 43 w 87"/>
                <a:gd name="T15" fmla="*/ 14 h 93"/>
                <a:gd name="T16" fmla="*/ 67 w 87"/>
                <a:gd name="T17" fmla="*/ 16 h 93"/>
                <a:gd name="T18" fmla="*/ 64 w 87"/>
                <a:gd name="T19" fmla="*/ 84 h 93"/>
                <a:gd name="T20" fmla="*/ 12 w 87"/>
                <a:gd name="T21" fmla="*/ 92 h 93"/>
                <a:gd name="T22" fmla="*/ 12 w 87"/>
                <a:gd name="T23" fmla="*/ 69 h 93"/>
                <a:gd name="T24" fmla="*/ 0 w 87"/>
                <a:gd name="T25" fmla="*/ 61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7" h="93">
                  <a:moveTo>
                    <a:pt x="0" y="61"/>
                  </a:moveTo>
                  <a:lnTo>
                    <a:pt x="2" y="48"/>
                  </a:lnTo>
                  <a:lnTo>
                    <a:pt x="5" y="32"/>
                  </a:lnTo>
                  <a:lnTo>
                    <a:pt x="13" y="32"/>
                  </a:lnTo>
                  <a:lnTo>
                    <a:pt x="8" y="6"/>
                  </a:lnTo>
                  <a:lnTo>
                    <a:pt x="34" y="0"/>
                  </a:lnTo>
                  <a:lnTo>
                    <a:pt x="49" y="6"/>
                  </a:lnTo>
                  <a:lnTo>
                    <a:pt x="55" y="14"/>
                  </a:lnTo>
                  <a:lnTo>
                    <a:pt x="86" y="16"/>
                  </a:lnTo>
                  <a:lnTo>
                    <a:pt x="81" y="84"/>
                  </a:lnTo>
                  <a:lnTo>
                    <a:pt x="15" y="92"/>
                  </a:lnTo>
                  <a:lnTo>
                    <a:pt x="15" y="69"/>
                  </a:lnTo>
                  <a:lnTo>
                    <a:pt x="0" y="61"/>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77" name="Freeform 741"/>
            <p:cNvSpPr>
              <a:spLocks/>
            </p:cNvSpPr>
            <p:nvPr/>
          </p:nvSpPr>
          <p:spPr bwMode="auto">
            <a:xfrm>
              <a:off x="2992" y="2332"/>
              <a:ext cx="59" cy="67"/>
            </a:xfrm>
            <a:custGeom>
              <a:avLst/>
              <a:gdLst>
                <a:gd name="T0" fmla="*/ 0 w 66"/>
                <a:gd name="T1" fmla="*/ 29 h 67"/>
                <a:gd name="T2" fmla="*/ 0 w 66"/>
                <a:gd name="T3" fmla="*/ 16 h 67"/>
                <a:gd name="T4" fmla="*/ 6 w 66"/>
                <a:gd name="T5" fmla="*/ 10 h 67"/>
                <a:gd name="T6" fmla="*/ 21 w 66"/>
                <a:gd name="T7" fmla="*/ 16 h 67"/>
                <a:gd name="T8" fmla="*/ 46 w 66"/>
                <a:gd name="T9" fmla="*/ 0 h 67"/>
                <a:gd name="T10" fmla="*/ 52 w 66"/>
                <a:gd name="T11" fmla="*/ 19 h 67"/>
                <a:gd name="T12" fmla="*/ 25 w 66"/>
                <a:gd name="T13" fmla="*/ 27 h 67"/>
                <a:gd name="T14" fmla="*/ 38 w 66"/>
                <a:gd name="T15" fmla="*/ 44 h 67"/>
                <a:gd name="T16" fmla="*/ 32 w 66"/>
                <a:gd name="T17" fmla="*/ 53 h 67"/>
                <a:gd name="T18" fmla="*/ 17 w 66"/>
                <a:gd name="T19" fmla="*/ 66 h 67"/>
                <a:gd name="T20" fmla="*/ 3 w 66"/>
                <a:gd name="T21" fmla="*/ 63 h 67"/>
                <a:gd name="T22" fmla="*/ 6 w 66"/>
                <a:gd name="T23" fmla="*/ 29 h 67"/>
                <a:gd name="T24" fmla="*/ 0 w 66"/>
                <a:gd name="T25" fmla="*/ 29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7">
                  <a:moveTo>
                    <a:pt x="0" y="29"/>
                  </a:moveTo>
                  <a:lnTo>
                    <a:pt x="0" y="16"/>
                  </a:lnTo>
                  <a:lnTo>
                    <a:pt x="8" y="10"/>
                  </a:lnTo>
                  <a:lnTo>
                    <a:pt x="26" y="16"/>
                  </a:lnTo>
                  <a:lnTo>
                    <a:pt x="57" y="0"/>
                  </a:lnTo>
                  <a:lnTo>
                    <a:pt x="65" y="19"/>
                  </a:lnTo>
                  <a:lnTo>
                    <a:pt x="31" y="27"/>
                  </a:lnTo>
                  <a:lnTo>
                    <a:pt x="47" y="44"/>
                  </a:lnTo>
                  <a:lnTo>
                    <a:pt x="40" y="53"/>
                  </a:lnTo>
                  <a:lnTo>
                    <a:pt x="21" y="66"/>
                  </a:lnTo>
                  <a:lnTo>
                    <a:pt x="3" y="63"/>
                  </a:lnTo>
                  <a:lnTo>
                    <a:pt x="8" y="29"/>
                  </a:lnTo>
                  <a:lnTo>
                    <a:pt x="0" y="29"/>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78" name="Freeform 742"/>
            <p:cNvSpPr>
              <a:spLocks/>
            </p:cNvSpPr>
            <p:nvPr/>
          </p:nvSpPr>
          <p:spPr bwMode="auto">
            <a:xfrm>
              <a:off x="2982" y="2773"/>
              <a:ext cx="104" cy="134"/>
            </a:xfrm>
            <a:custGeom>
              <a:avLst/>
              <a:gdLst>
                <a:gd name="T0" fmla="*/ 0 w 117"/>
                <a:gd name="T1" fmla="*/ 8 h 134"/>
                <a:gd name="T2" fmla="*/ 11 w 117"/>
                <a:gd name="T3" fmla="*/ 36 h 134"/>
                <a:gd name="T4" fmla="*/ 0 w 117"/>
                <a:gd name="T5" fmla="*/ 62 h 134"/>
                <a:gd name="T6" fmla="*/ 9 w 117"/>
                <a:gd name="T7" fmla="*/ 70 h 134"/>
                <a:gd name="T8" fmla="*/ 3 w 117"/>
                <a:gd name="T9" fmla="*/ 81 h 134"/>
                <a:gd name="T10" fmla="*/ 62 w 117"/>
                <a:gd name="T11" fmla="*/ 133 h 134"/>
                <a:gd name="T12" fmla="*/ 87 w 117"/>
                <a:gd name="T13" fmla="*/ 91 h 134"/>
                <a:gd name="T14" fmla="*/ 83 w 117"/>
                <a:gd name="T15" fmla="*/ 81 h 134"/>
                <a:gd name="T16" fmla="*/ 83 w 117"/>
                <a:gd name="T17" fmla="*/ 23 h 134"/>
                <a:gd name="T18" fmla="*/ 92 w 117"/>
                <a:gd name="T19" fmla="*/ 10 h 134"/>
                <a:gd name="T20" fmla="*/ 59 w 117"/>
                <a:gd name="T21" fmla="*/ 15 h 134"/>
                <a:gd name="T22" fmla="*/ 23 w 117"/>
                <a:gd name="T23" fmla="*/ 0 h 134"/>
                <a:gd name="T24" fmla="*/ 0 w 117"/>
                <a:gd name="T25" fmla="*/ 8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7" h="134">
                  <a:moveTo>
                    <a:pt x="0" y="8"/>
                  </a:moveTo>
                  <a:lnTo>
                    <a:pt x="14" y="36"/>
                  </a:lnTo>
                  <a:lnTo>
                    <a:pt x="0" y="62"/>
                  </a:lnTo>
                  <a:lnTo>
                    <a:pt x="11" y="70"/>
                  </a:lnTo>
                  <a:lnTo>
                    <a:pt x="3" y="81"/>
                  </a:lnTo>
                  <a:lnTo>
                    <a:pt x="79" y="133"/>
                  </a:lnTo>
                  <a:lnTo>
                    <a:pt x="110" y="91"/>
                  </a:lnTo>
                  <a:lnTo>
                    <a:pt x="105" y="81"/>
                  </a:lnTo>
                  <a:lnTo>
                    <a:pt x="105" y="23"/>
                  </a:lnTo>
                  <a:lnTo>
                    <a:pt x="116" y="10"/>
                  </a:lnTo>
                  <a:lnTo>
                    <a:pt x="74" y="15"/>
                  </a:lnTo>
                  <a:lnTo>
                    <a:pt x="29" y="0"/>
                  </a:lnTo>
                  <a:lnTo>
                    <a:pt x="0" y="8"/>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79" name="Freeform 743"/>
            <p:cNvSpPr>
              <a:spLocks/>
            </p:cNvSpPr>
            <p:nvPr/>
          </p:nvSpPr>
          <p:spPr bwMode="auto">
            <a:xfrm>
              <a:off x="4165" y="2167"/>
              <a:ext cx="82" cy="93"/>
            </a:xfrm>
            <a:custGeom>
              <a:avLst/>
              <a:gdLst>
                <a:gd name="T0" fmla="*/ 0 w 93"/>
                <a:gd name="T1" fmla="*/ 55 h 93"/>
                <a:gd name="T2" fmla="*/ 12 w 93"/>
                <a:gd name="T3" fmla="*/ 60 h 93"/>
                <a:gd name="T4" fmla="*/ 4 w 93"/>
                <a:gd name="T5" fmla="*/ 86 h 93"/>
                <a:gd name="T6" fmla="*/ 24 w 93"/>
                <a:gd name="T7" fmla="*/ 92 h 93"/>
                <a:gd name="T8" fmla="*/ 45 w 93"/>
                <a:gd name="T9" fmla="*/ 76 h 93"/>
                <a:gd name="T10" fmla="*/ 35 w 93"/>
                <a:gd name="T11" fmla="*/ 55 h 93"/>
                <a:gd name="T12" fmla="*/ 62 w 93"/>
                <a:gd name="T13" fmla="*/ 37 h 93"/>
                <a:gd name="T14" fmla="*/ 71 w 93"/>
                <a:gd name="T15" fmla="*/ 10 h 93"/>
                <a:gd name="T16" fmla="*/ 69 w 93"/>
                <a:gd name="T17" fmla="*/ 8 h 93"/>
                <a:gd name="T18" fmla="*/ 65 w 93"/>
                <a:gd name="T19" fmla="*/ 0 h 93"/>
                <a:gd name="T20" fmla="*/ 42 w 93"/>
                <a:gd name="T21" fmla="*/ 18 h 93"/>
                <a:gd name="T22" fmla="*/ 42 w 93"/>
                <a:gd name="T23" fmla="*/ 26 h 93"/>
                <a:gd name="T24" fmla="*/ 29 w 93"/>
                <a:gd name="T25" fmla="*/ 26 h 93"/>
                <a:gd name="T26" fmla="*/ 0 w 93"/>
                <a:gd name="T27" fmla="*/ 55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3" h="93">
                  <a:moveTo>
                    <a:pt x="0" y="55"/>
                  </a:moveTo>
                  <a:lnTo>
                    <a:pt x="16" y="60"/>
                  </a:lnTo>
                  <a:lnTo>
                    <a:pt x="6" y="86"/>
                  </a:lnTo>
                  <a:lnTo>
                    <a:pt x="31" y="92"/>
                  </a:lnTo>
                  <a:lnTo>
                    <a:pt x="58" y="76"/>
                  </a:lnTo>
                  <a:lnTo>
                    <a:pt x="45" y="55"/>
                  </a:lnTo>
                  <a:lnTo>
                    <a:pt x="79" y="37"/>
                  </a:lnTo>
                  <a:lnTo>
                    <a:pt x="92" y="10"/>
                  </a:lnTo>
                  <a:lnTo>
                    <a:pt x="89" y="8"/>
                  </a:lnTo>
                  <a:lnTo>
                    <a:pt x="84" y="0"/>
                  </a:lnTo>
                  <a:lnTo>
                    <a:pt x="55" y="18"/>
                  </a:lnTo>
                  <a:lnTo>
                    <a:pt x="55" y="26"/>
                  </a:lnTo>
                  <a:lnTo>
                    <a:pt x="37" y="26"/>
                  </a:lnTo>
                  <a:lnTo>
                    <a:pt x="0" y="55"/>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80" name="Freeform 744"/>
            <p:cNvSpPr>
              <a:spLocks/>
            </p:cNvSpPr>
            <p:nvPr/>
          </p:nvSpPr>
          <p:spPr bwMode="auto">
            <a:xfrm>
              <a:off x="4186" y="2243"/>
              <a:ext cx="47" cy="72"/>
            </a:xfrm>
            <a:custGeom>
              <a:avLst/>
              <a:gdLst>
                <a:gd name="T0" fmla="*/ 0 w 53"/>
                <a:gd name="T1" fmla="*/ 71 h 72"/>
                <a:gd name="T2" fmla="*/ 5 w 53"/>
                <a:gd name="T3" fmla="*/ 16 h 72"/>
                <a:gd name="T4" fmla="*/ 27 w 53"/>
                <a:gd name="T5" fmla="*/ 0 h 72"/>
                <a:gd name="T6" fmla="*/ 41 w 53"/>
                <a:gd name="T7" fmla="*/ 42 h 72"/>
                <a:gd name="T8" fmla="*/ 24 w 53"/>
                <a:gd name="T9" fmla="*/ 63 h 72"/>
                <a:gd name="T10" fmla="*/ 0 w 53"/>
                <a:gd name="T11" fmla="*/ 71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72">
                  <a:moveTo>
                    <a:pt x="0" y="71"/>
                  </a:moveTo>
                  <a:lnTo>
                    <a:pt x="7" y="16"/>
                  </a:lnTo>
                  <a:lnTo>
                    <a:pt x="34" y="0"/>
                  </a:lnTo>
                  <a:lnTo>
                    <a:pt x="52" y="42"/>
                  </a:lnTo>
                  <a:lnTo>
                    <a:pt x="31" y="63"/>
                  </a:lnTo>
                  <a:lnTo>
                    <a:pt x="0" y="71"/>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81" name="Freeform 745"/>
            <p:cNvSpPr>
              <a:spLocks/>
            </p:cNvSpPr>
            <p:nvPr/>
          </p:nvSpPr>
          <p:spPr bwMode="auto">
            <a:xfrm>
              <a:off x="3148" y="2385"/>
              <a:ext cx="22" cy="27"/>
            </a:xfrm>
            <a:custGeom>
              <a:avLst/>
              <a:gdLst>
                <a:gd name="T0" fmla="*/ 0 w 25"/>
                <a:gd name="T1" fmla="*/ 13 h 27"/>
                <a:gd name="T2" fmla="*/ 15 w 25"/>
                <a:gd name="T3" fmla="*/ 0 h 27"/>
                <a:gd name="T4" fmla="*/ 18 w 25"/>
                <a:gd name="T5" fmla="*/ 26 h 27"/>
                <a:gd name="T6" fmla="*/ 0 w 25"/>
                <a:gd name="T7" fmla="*/ 13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7">
                  <a:moveTo>
                    <a:pt x="0" y="13"/>
                  </a:moveTo>
                  <a:lnTo>
                    <a:pt x="19" y="0"/>
                  </a:lnTo>
                  <a:lnTo>
                    <a:pt x="24" y="26"/>
                  </a:lnTo>
                  <a:lnTo>
                    <a:pt x="0" y="1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82" name="Freeform 746"/>
            <p:cNvSpPr>
              <a:spLocks/>
            </p:cNvSpPr>
            <p:nvPr/>
          </p:nvSpPr>
          <p:spPr bwMode="auto">
            <a:xfrm>
              <a:off x="3847" y="2505"/>
              <a:ext cx="94" cy="125"/>
            </a:xfrm>
            <a:custGeom>
              <a:avLst/>
              <a:gdLst>
                <a:gd name="T0" fmla="*/ 0 w 106"/>
                <a:gd name="T1" fmla="*/ 26 h 125"/>
                <a:gd name="T2" fmla="*/ 11 w 106"/>
                <a:gd name="T3" fmla="*/ 42 h 125"/>
                <a:gd name="T4" fmla="*/ 9 w 106"/>
                <a:gd name="T5" fmla="*/ 74 h 125"/>
                <a:gd name="T6" fmla="*/ 37 w 106"/>
                <a:gd name="T7" fmla="*/ 63 h 125"/>
                <a:gd name="T8" fmla="*/ 51 w 106"/>
                <a:gd name="T9" fmla="*/ 74 h 125"/>
                <a:gd name="T10" fmla="*/ 62 w 106"/>
                <a:gd name="T11" fmla="*/ 105 h 125"/>
                <a:gd name="T12" fmla="*/ 59 w 106"/>
                <a:gd name="T13" fmla="*/ 124 h 125"/>
                <a:gd name="T14" fmla="*/ 82 w 106"/>
                <a:gd name="T15" fmla="*/ 118 h 125"/>
                <a:gd name="T16" fmla="*/ 71 w 106"/>
                <a:gd name="T17" fmla="*/ 79 h 125"/>
                <a:gd name="T18" fmla="*/ 44 w 106"/>
                <a:gd name="T19" fmla="*/ 48 h 125"/>
                <a:gd name="T20" fmla="*/ 51 w 106"/>
                <a:gd name="T21" fmla="*/ 32 h 125"/>
                <a:gd name="T22" fmla="*/ 35 w 106"/>
                <a:gd name="T23" fmla="*/ 24 h 125"/>
                <a:gd name="T24" fmla="*/ 21 w 106"/>
                <a:gd name="T25" fmla="*/ 0 h 125"/>
                <a:gd name="T26" fmla="*/ 18 w 106"/>
                <a:gd name="T27" fmla="*/ 0 h 125"/>
                <a:gd name="T28" fmla="*/ 18 w 106"/>
                <a:gd name="T29" fmla="*/ 16 h 125"/>
                <a:gd name="T30" fmla="*/ 11 w 106"/>
                <a:gd name="T31" fmla="*/ 11 h 125"/>
                <a:gd name="T32" fmla="*/ 0 w 106"/>
                <a:gd name="T33" fmla="*/ 26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25">
                  <a:moveTo>
                    <a:pt x="0" y="26"/>
                  </a:moveTo>
                  <a:lnTo>
                    <a:pt x="13" y="42"/>
                  </a:lnTo>
                  <a:lnTo>
                    <a:pt x="11" y="74"/>
                  </a:lnTo>
                  <a:lnTo>
                    <a:pt x="47" y="63"/>
                  </a:lnTo>
                  <a:lnTo>
                    <a:pt x="64" y="74"/>
                  </a:lnTo>
                  <a:lnTo>
                    <a:pt x="79" y="105"/>
                  </a:lnTo>
                  <a:lnTo>
                    <a:pt x="74" y="124"/>
                  </a:lnTo>
                  <a:lnTo>
                    <a:pt x="105" y="118"/>
                  </a:lnTo>
                  <a:lnTo>
                    <a:pt x="90" y="79"/>
                  </a:lnTo>
                  <a:lnTo>
                    <a:pt x="56" y="48"/>
                  </a:lnTo>
                  <a:lnTo>
                    <a:pt x="64" y="32"/>
                  </a:lnTo>
                  <a:lnTo>
                    <a:pt x="45" y="24"/>
                  </a:lnTo>
                  <a:lnTo>
                    <a:pt x="27" y="0"/>
                  </a:lnTo>
                  <a:lnTo>
                    <a:pt x="22" y="0"/>
                  </a:lnTo>
                  <a:lnTo>
                    <a:pt x="22" y="16"/>
                  </a:lnTo>
                  <a:lnTo>
                    <a:pt x="13" y="11"/>
                  </a:lnTo>
                  <a:lnTo>
                    <a:pt x="0" y="26"/>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83" name="Freeform 747"/>
            <p:cNvSpPr>
              <a:spLocks/>
            </p:cNvSpPr>
            <p:nvPr/>
          </p:nvSpPr>
          <p:spPr bwMode="auto">
            <a:xfrm>
              <a:off x="2389" y="2715"/>
              <a:ext cx="51" cy="61"/>
            </a:xfrm>
            <a:custGeom>
              <a:avLst/>
              <a:gdLst>
                <a:gd name="T0" fmla="*/ 0 w 58"/>
                <a:gd name="T1" fmla="*/ 21 h 61"/>
                <a:gd name="T2" fmla="*/ 11 w 58"/>
                <a:gd name="T3" fmla="*/ 0 h 61"/>
                <a:gd name="T4" fmla="*/ 23 w 58"/>
                <a:gd name="T5" fmla="*/ 0 h 61"/>
                <a:gd name="T6" fmla="*/ 23 w 58"/>
                <a:gd name="T7" fmla="*/ 16 h 61"/>
                <a:gd name="T8" fmla="*/ 34 w 58"/>
                <a:gd name="T9" fmla="*/ 16 h 61"/>
                <a:gd name="T10" fmla="*/ 33 w 58"/>
                <a:gd name="T11" fmla="*/ 29 h 61"/>
                <a:gd name="T12" fmla="*/ 44 w 58"/>
                <a:gd name="T13" fmla="*/ 37 h 61"/>
                <a:gd name="T14" fmla="*/ 44 w 58"/>
                <a:gd name="T15" fmla="*/ 60 h 61"/>
                <a:gd name="T16" fmla="*/ 0 w 58"/>
                <a:gd name="T17" fmla="*/ 21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 h="61">
                  <a:moveTo>
                    <a:pt x="0" y="21"/>
                  </a:moveTo>
                  <a:lnTo>
                    <a:pt x="15" y="0"/>
                  </a:lnTo>
                  <a:lnTo>
                    <a:pt x="29" y="0"/>
                  </a:lnTo>
                  <a:lnTo>
                    <a:pt x="29" y="16"/>
                  </a:lnTo>
                  <a:lnTo>
                    <a:pt x="44" y="16"/>
                  </a:lnTo>
                  <a:lnTo>
                    <a:pt x="42" y="29"/>
                  </a:lnTo>
                  <a:lnTo>
                    <a:pt x="57" y="37"/>
                  </a:lnTo>
                  <a:lnTo>
                    <a:pt x="57" y="60"/>
                  </a:lnTo>
                  <a:lnTo>
                    <a:pt x="0" y="21"/>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84" name="Freeform 748"/>
            <p:cNvSpPr>
              <a:spLocks/>
            </p:cNvSpPr>
            <p:nvPr/>
          </p:nvSpPr>
          <p:spPr bwMode="auto">
            <a:xfrm>
              <a:off x="3100" y="3019"/>
              <a:ext cx="96" cy="205"/>
            </a:xfrm>
            <a:custGeom>
              <a:avLst/>
              <a:gdLst>
                <a:gd name="T0" fmla="*/ 0 w 108"/>
                <a:gd name="T1" fmla="*/ 147 h 205"/>
                <a:gd name="T2" fmla="*/ 11 w 108"/>
                <a:gd name="T3" fmla="*/ 189 h 205"/>
                <a:gd name="T4" fmla="*/ 25 w 108"/>
                <a:gd name="T5" fmla="*/ 204 h 205"/>
                <a:gd name="T6" fmla="*/ 50 w 108"/>
                <a:gd name="T7" fmla="*/ 189 h 205"/>
                <a:gd name="T8" fmla="*/ 78 w 108"/>
                <a:gd name="T9" fmla="*/ 50 h 205"/>
                <a:gd name="T10" fmla="*/ 84 w 108"/>
                <a:gd name="T11" fmla="*/ 55 h 205"/>
                <a:gd name="T12" fmla="*/ 68 w 108"/>
                <a:gd name="T13" fmla="*/ 0 h 205"/>
                <a:gd name="T14" fmla="*/ 56 w 108"/>
                <a:gd name="T15" fmla="*/ 24 h 205"/>
                <a:gd name="T16" fmla="*/ 56 w 108"/>
                <a:gd name="T17" fmla="*/ 37 h 205"/>
                <a:gd name="T18" fmla="*/ 37 w 108"/>
                <a:gd name="T19" fmla="*/ 55 h 205"/>
                <a:gd name="T20" fmla="*/ 16 w 108"/>
                <a:gd name="T21" fmla="*/ 63 h 205"/>
                <a:gd name="T22" fmla="*/ 11 w 108"/>
                <a:gd name="T23" fmla="*/ 81 h 205"/>
                <a:gd name="T24" fmla="*/ 16 w 108"/>
                <a:gd name="T25" fmla="*/ 115 h 205"/>
                <a:gd name="T26" fmla="*/ 0 w 108"/>
                <a:gd name="T27" fmla="*/ 147 h 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8" h="205">
                  <a:moveTo>
                    <a:pt x="0" y="147"/>
                  </a:moveTo>
                  <a:lnTo>
                    <a:pt x="13" y="189"/>
                  </a:lnTo>
                  <a:lnTo>
                    <a:pt x="31" y="204"/>
                  </a:lnTo>
                  <a:lnTo>
                    <a:pt x="63" y="189"/>
                  </a:lnTo>
                  <a:lnTo>
                    <a:pt x="99" y="50"/>
                  </a:lnTo>
                  <a:lnTo>
                    <a:pt x="107" y="55"/>
                  </a:lnTo>
                  <a:lnTo>
                    <a:pt x="86" y="0"/>
                  </a:lnTo>
                  <a:lnTo>
                    <a:pt x="71" y="24"/>
                  </a:lnTo>
                  <a:lnTo>
                    <a:pt x="71" y="37"/>
                  </a:lnTo>
                  <a:lnTo>
                    <a:pt x="47" y="55"/>
                  </a:lnTo>
                  <a:lnTo>
                    <a:pt x="20" y="63"/>
                  </a:lnTo>
                  <a:lnTo>
                    <a:pt x="13" y="81"/>
                  </a:lnTo>
                  <a:lnTo>
                    <a:pt x="20" y="115"/>
                  </a:lnTo>
                  <a:lnTo>
                    <a:pt x="0" y="14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85" name="Freeform 749"/>
            <p:cNvSpPr>
              <a:spLocks/>
            </p:cNvSpPr>
            <p:nvPr/>
          </p:nvSpPr>
          <p:spPr bwMode="auto">
            <a:xfrm>
              <a:off x="2965" y="2977"/>
              <a:ext cx="44" cy="116"/>
            </a:xfrm>
            <a:custGeom>
              <a:avLst/>
              <a:gdLst>
                <a:gd name="T0" fmla="*/ 0 w 50"/>
                <a:gd name="T1" fmla="*/ 66 h 116"/>
                <a:gd name="T2" fmla="*/ 5 w 50"/>
                <a:gd name="T3" fmla="*/ 71 h 116"/>
                <a:gd name="T4" fmla="*/ 20 w 50"/>
                <a:gd name="T5" fmla="*/ 79 h 116"/>
                <a:gd name="T6" fmla="*/ 18 w 50"/>
                <a:gd name="T7" fmla="*/ 100 h 116"/>
                <a:gd name="T8" fmla="*/ 30 w 50"/>
                <a:gd name="T9" fmla="*/ 115 h 116"/>
                <a:gd name="T10" fmla="*/ 38 w 50"/>
                <a:gd name="T11" fmla="*/ 84 h 116"/>
                <a:gd name="T12" fmla="*/ 24 w 50"/>
                <a:gd name="T13" fmla="*/ 63 h 116"/>
                <a:gd name="T14" fmla="*/ 28 w 50"/>
                <a:gd name="T15" fmla="*/ 76 h 116"/>
                <a:gd name="T16" fmla="*/ 22 w 50"/>
                <a:gd name="T17" fmla="*/ 74 h 116"/>
                <a:gd name="T18" fmla="*/ 16 w 50"/>
                <a:gd name="T19" fmla="*/ 45 h 116"/>
                <a:gd name="T20" fmla="*/ 16 w 50"/>
                <a:gd name="T21" fmla="*/ 5 h 116"/>
                <a:gd name="T22" fmla="*/ 2 w 50"/>
                <a:gd name="T23" fmla="*/ 0 h 116"/>
                <a:gd name="T24" fmla="*/ 11 w 50"/>
                <a:gd name="T25" fmla="*/ 21 h 116"/>
                <a:gd name="T26" fmla="*/ 0 w 50"/>
                <a:gd name="T27" fmla="*/ 66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116">
                  <a:moveTo>
                    <a:pt x="0" y="66"/>
                  </a:moveTo>
                  <a:lnTo>
                    <a:pt x="7" y="71"/>
                  </a:lnTo>
                  <a:lnTo>
                    <a:pt x="26" y="79"/>
                  </a:lnTo>
                  <a:lnTo>
                    <a:pt x="23" y="100"/>
                  </a:lnTo>
                  <a:lnTo>
                    <a:pt x="39" y="115"/>
                  </a:lnTo>
                  <a:lnTo>
                    <a:pt x="49" y="84"/>
                  </a:lnTo>
                  <a:lnTo>
                    <a:pt x="31" y="63"/>
                  </a:lnTo>
                  <a:lnTo>
                    <a:pt x="36" y="76"/>
                  </a:lnTo>
                  <a:lnTo>
                    <a:pt x="28" y="74"/>
                  </a:lnTo>
                  <a:lnTo>
                    <a:pt x="20" y="45"/>
                  </a:lnTo>
                  <a:lnTo>
                    <a:pt x="20" y="5"/>
                  </a:lnTo>
                  <a:lnTo>
                    <a:pt x="2" y="0"/>
                  </a:lnTo>
                  <a:lnTo>
                    <a:pt x="15" y="21"/>
                  </a:lnTo>
                  <a:lnTo>
                    <a:pt x="0" y="66"/>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86" name="Freeform 750"/>
            <p:cNvSpPr>
              <a:spLocks/>
            </p:cNvSpPr>
            <p:nvPr/>
          </p:nvSpPr>
          <p:spPr bwMode="auto">
            <a:xfrm>
              <a:off x="3850" y="2744"/>
              <a:ext cx="48" cy="74"/>
            </a:xfrm>
            <a:custGeom>
              <a:avLst/>
              <a:gdLst>
                <a:gd name="T0" fmla="*/ 0 w 54"/>
                <a:gd name="T1" fmla="*/ 0 h 74"/>
                <a:gd name="T2" fmla="*/ 6 w 54"/>
                <a:gd name="T3" fmla="*/ 0 h 74"/>
                <a:gd name="T4" fmla="*/ 11 w 54"/>
                <a:gd name="T5" fmla="*/ 10 h 74"/>
                <a:gd name="T6" fmla="*/ 20 w 54"/>
                <a:gd name="T7" fmla="*/ 5 h 74"/>
                <a:gd name="T8" fmla="*/ 35 w 54"/>
                <a:gd name="T9" fmla="*/ 23 h 74"/>
                <a:gd name="T10" fmla="*/ 42 w 54"/>
                <a:gd name="T11" fmla="*/ 73 h 74"/>
                <a:gd name="T12" fmla="*/ 12 w 54"/>
                <a:gd name="T13" fmla="*/ 52 h 74"/>
                <a:gd name="T14" fmla="*/ 0 w 54"/>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74">
                  <a:moveTo>
                    <a:pt x="0" y="0"/>
                  </a:moveTo>
                  <a:lnTo>
                    <a:pt x="8" y="0"/>
                  </a:lnTo>
                  <a:lnTo>
                    <a:pt x="13" y="10"/>
                  </a:lnTo>
                  <a:lnTo>
                    <a:pt x="26" y="5"/>
                  </a:lnTo>
                  <a:lnTo>
                    <a:pt x="44" y="23"/>
                  </a:lnTo>
                  <a:lnTo>
                    <a:pt x="53" y="73"/>
                  </a:lnTo>
                  <a:lnTo>
                    <a:pt x="16" y="52"/>
                  </a:lnTo>
                  <a:lnTo>
                    <a:pt x="0" y="0"/>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87" name="Freeform 751"/>
            <p:cNvSpPr>
              <a:spLocks/>
            </p:cNvSpPr>
            <p:nvPr/>
          </p:nvSpPr>
          <p:spPr bwMode="auto">
            <a:xfrm>
              <a:off x="3972" y="2739"/>
              <a:ext cx="126" cy="87"/>
            </a:xfrm>
            <a:custGeom>
              <a:avLst/>
              <a:gdLst>
                <a:gd name="T0" fmla="*/ 0 w 142"/>
                <a:gd name="T1" fmla="*/ 76 h 87"/>
                <a:gd name="T2" fmla="*/ 10 w 142"/>
                <a:gd name="T3" fmla="*/ 86 h 87"/>
                <a:gd name="T4" fmla="*/ 45 w 142"/>
                <a:gd name="T5" fmla="*/ 83 h 87"/>
                <a:gd name="T6" fmla="*/ 55 w 142"/>
                <a:gd name="T7" fmla="*/ 78 h 87"/>
                <a:gd name="T8" fmla="*/ 72 w 142"/>
                <a:gd name="T9" fmla="*/ 36 h 87"/>
                <a:gd name="T10" fmla="*/ 91 w 142"/>
                <a:gd name="T11" fmla="*/ 39 h 87"/>
                <a:gd name="T12" fmla="*/ 111 w 142"/>
                <a:gd name="T13" fmla="*/ 26 h 87"/>
                <a:gd name="T14" fmla="*/ 91 w 142"/>
                <a:gd name="T15" fmla="*/ 13 h 87"/>
                <a:gd name="T16" fmla="*/ 87 w 142"/>
                <a:gd name="T17" fmla="*/ 0 h 87"/>
                <a:gd name="T18" fmla="*/ 64 w 142"/>
                <a:gd name="T19" fmla="*/ 28 h 87"/>
                <a:gd name="T20" fmla="*/ 58 w 142"/>
                <a:gd name="T21" fmla="*/ 42 h 87"/>
                <a:gd name="T22" fmla="*/ 49 w 142"/>
                <a:gd name="T23" fmla="*/ 34 h 87"/>
                <a:gd name="T24" fmla="*/ 35 w 142"/>
                <a:gd name="T25" fmla="*/ 54 h 87"/>
                <a:gd name="T26" fmla="*/ 22 w 142"/>
                <a:gd name="T27" fmla="*/ 57 h 87"/>
                <a:gd name="T28" fmla="*/ 16 w 142"/>
                <a:gd name="T29" fmla="*/ 78 h 87"/>
                <a:gd name="T30" fmla="*/ 0 w 142"/>
                <a:gd name="T31" fmla="*/ 76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2" h="87">
                  <a:moveTo>
                    <a:pt x="0" y="76"/>
                  </a:moveTo>
                  <a:lnTo>
                    <a:pt x="12" y="86"/>
                  </a:lnTo>
                  <a:lnTo>
                    <a:pt x="57" y="83"/>
                  </a:lnTo>
                  <a:lnTo>
                    <a:pt x="70" y="78"/>
                  </a:lnTo>
                  <a:lnTo>
                    <a:pt x="91" y="36"/>
                  </a:lnTo>
                  <a:lnTo>
                    <a:pt x="115" y="39"/>
                  </a:lnTo>
                  <a:lnTo>
                    <a:pt x="141" y="26"/>
                  </a:lnTo>
                  <a:lnTo>
                    <a:pt x="115" y="13"/>
                  </a:lnTo>
                  <a:lnTo>
                    <a:pt x="110" y="0"/>
                  </a:lnTo>
                  <a:lnTo>
                    <a:pt x="81" y="28"/>
                  </a:lnTo>
                  <a:lnTo>
                    <a:pt x="73" y="42"/>
                  </a:lnTo>
                  <a:lnTo>
                    <a:pt x="62" y="34"/>
                  </a:lnTo>
                  <a:lnTo>
                    <a:pt x="44" y="54"/>
                  </a:lnTo>
                  <a:lnTo>
                    <a:pt x="28" y="57"/>
                  </a:lnTo>
                  <a:lnTo>
                    <a:pt x="20" y="78"/>
                  </a:lnTo>
                  <a:lnTo>
                    <a:pt x="0" y="76"/>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88" name="Freeform 752"/>
            <p:cNvSpPr>
              <a:spLocks/>
            </p:cNvSpPr>
            <p:nvPr/>
          </p:nvSpPr>
          <p:spPr bwMode="auto">
            <a:xfrm>
              <a:off x="2379" y="2466"/>
              <a:ext cx="216" cy="224"/>
            </a:xfrm>
            <a:custGeom>
              <a:avLst/>
              <a:gdLst>
                <a:gd name="T0" fmla="*/ 0 w 243"/>
                <a:gd name="T1" fmla="*/ 155 h 224"/>
                <a:gd name="T2" fmla="*/ 9 w 243"/>
                <a:gd name="T3" fmla="*/ 139 h 224"/>
                <a:gd name="T4" fmla="*/ 19 w 243"/>
                <a:gd name="T5" fmla="*/ 149 h 224"/>
                <a:gd name="T6" fmla="*/ 76 w 243"/>
                <a:gd name="T7" fmla="*/ 144 h 224"/>
                <a:gd name="T8" fmla="*/ 65 w 243"/>
                <a:gd name="T9" fmla="*/ 0 h 224"/>
                <a:gd name="T10" fmla="*/ 83 w 243"/>
                <a:gd name="T11" fmla="*/ 0 h 224"/>
                <a:gd name="T12" fmla="*/ 179 w 243"/>
                <a:gd name="T13" fmla="*/ 79 h 224"/>
                <a:gd name="T14" fmla="*/ 179 w 243"/>
                <a:gd name="T15" fmla="*/ 92 h 224"/>
                <a:gd name="T16" fmla="*/ 191 w 243"/>
                <a:gd name="T17" fmla="*/ 87 h 224"/>
                <a:gd name="T18" fmla="*/ 191 w 243"/>
                <a:gd name="T19" fmla="*/ 133 h 224"/>
                <a:gd name="T20" fmla="*/ 180 w 243"/>
                <a:gd name="T21" fmla="*/ 147 h 224"/>
                <a:gd name="T22" fmla="*/ 143 w 243"/>
                <a:gd name="T23" fmla="*/ 152 h 224"/>
                <a:gd name="T24" fmla="*/ 98 w 243"/>
                <a:gd name="T25" fmla="*/ 180 h 224"/>
                <a:gd name="T26" fmla="*/ 81 w 243"/>
                <a:gd name="T27" fmla="*/ 223 h 224"/>
                <a:gd name="T28" fmla="*/ 68 w 243"/>
                <a:gd name="T29" fmla="*/ 217 h 224"/>
                <a:gd name="T30" fmla="*/ 48 w 243"/>
                <a:gd name="T31" fmla="*/ 223 h 224"/>
                <a:gd name="T32" fmla="*/ 38 w 243"/>
                <a:gd name="T33" fmla="*/ 189 h 224"/>
                <a:gd name="T34" fmla="*/ 17 w 243"/>
                <a:gd name="T35" fmla="*/ 197 h 224"/>
                <a:gd name="T36" fmla="*/ 11 w 243"/>
                <a:gd name="T37" fmla="*/ 191 h 224"/>
                <a:gd name="T38" fmla="*/ 0 w 243"/>
                <a:gd name="T39" fmla="*/ 155 h 2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3" h="224">
                  <a:moveTo>
                    <a:pt x="0" y="155"/>
                  </a:moveTo>
                  <a:lnTo>
                    <a:pt x="11" y="139"/>
                  </a:lnTo>
                  <a:lnTo>
                    <a:pt x="24" y="149"/>
                  </a:lnTo>
                  <a:lnTo>
                    <a:pt x="97" y="144"/>
                  </a:lnTo>
                  <a:lnTo>
                    <a:pt x="82" y="0"/>
                  </a:lnTo>
                  <a:lnTo>
                    <a:pt x="105" y="0"/>
                  </a:lnTo>
                  <a:lnTo>
                    <a:pt x="226" y="79"/>
                  </a:lnTo>
                  <a:lnTo>
                    <a:pt x="226" y="92"/>
                  </a:lnTo>
                  <a:lnTo>
                    <a:pt x="242" y="87"/>
                  </a:lnTo>
                  <a:lnTo>
                    <a:pt x="242" y="133"/>
                  </a:lnTo>
                  <a:lnTo>
                    <a:pt x="228" y="147"/>
                  </a:lnTo>
                  <a:lnTo>
                    <a:pt x="181" y="152"/>
                  </a:lnTo>
                  <a:lnTo>
                    <a:pt x="124" y="180"/>
                  </a:lnTo>
                  <a:lnTo>
                    <a:pt x="102" y="223"/>
                  </a:lnTo>
                  <a:lnTo>
                    <a:pt x="87" y="217"/>
                  </a:lnTo>
                  <a:lnTo>
                    <a:pt x="61" y="223"/>
                  </a:lnTo>
                  <a:lnTo>
                    <a:pt x="48" y="189"/>
                  </a:lnTo>
                  <a:lnTo>
                    <a:pt x="21" y="197"/>
                  </a:lnTo>
                  <a:lnTo>
                    <a:pt x="14" y="191"/>
                  </a:lnTo>
                  <a:lnTo>
                    <a:pt x="0" y="155"/>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89" name="Freeform 753"/>
            <p:cNvSpPr>
              <a:spLocks/>
            </p:cNvSpPr>
            <p:nvPr/>
          </p:nvSpPr>
          <p:spPr bwMode="auto">
            <a:xfrm>
              <a:off x="2316" y="2429"/>
              <a:ext cx="157" cy="193"/>
            </a:xfrm>
            <a:custGeom>
              <a:avLst/>
              <a:gdLst>
                <a:gd name="T0" fmla="*/ 0 w 177"/>
                <a:gd name="T1" fmla="*/ 97 h 193"/>
                <a:gd name="T2" fmla="*/ 9 w 177"/>
                <a:gd name="T3" fmla="*/ 108 h 193"/>
                <a:gd name="T4" fmla="*/ 11 w 177"/>
                <a:gd name="T5" fmla="*/ 136 h 193"/>
                <a:gd name="T6" fmla="*/ 4 w 177"/>
                <a:gd name="T7" fmla="*/ 170 h 193"/>
                <a:gd name="T8" fmla="*/ 31 w 177"/>
                <a:gd name="T9" fmla="*/ 163 h 193"/>
                <a:gd name="T10" fmla="*/ 56 w 177"/>
                <a:gd name="T11" fmla="*/ 192 h 193"/>
                <a:gd name="T12" fmla="*/ 65 w 177"/>
                <a:gd name="T13" fmla="*/ 176 h 193"/>
                <a:gd name="T14" fmla="*/ 75 w 177"/>
                <a:gd name="T15" fmla="*/ 186 h 193"/>
                <a:gd name="T16" fmla="*/ 132 w 177"/>
                <a:gd name="T17" fmla="*/ 181 h 193"/>
                <a:gd name="T18" fmla="*/ 121 w 177"/>
                <a:gd name="T19" fmla="*/ 37 h 193"/>
                <a:gd name="T20" fmla="*/ 138 w 177"/>
                <a:gd name="T21" fmla="*/ 37 h 193"/>
                <a:gd name="T22" fmla="*/ 98 w 177"/>
                <a:gd name="T23" fmla="*/ 0 h 193"/>
                <a:gd name="T24" fmla="*/ 98 w 177"/>
                <a:gd name="T25" fmla="*/ 21 h 193"/>
                <a:gd name="T26" fmla="*/ 60 w 177"/>
                <a:gd name="T27" fmla="*/ 21 h 193"/>
                <a:gd name="T28" fmla="*/ 60 w 177"/>
                <a:gd name="T29" fmla="*/ 60 h 193"/>
                <a:gd name="T30" fmla="*/ 45 w 177"/>
                <a:gd name="T31" fmla="*/ 68 h 193"/>
                <a:gd name="T32" fmla="*/ 45 w 177"/>
                <a:gd name="T33" fmla="*/ 89 h 193"/>
                <a:gd name="T34" fmla="*/ 0 w 177"/>
                <a:gd name="T35" fmla="*/ 97 h 1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7" h="193">
                  <a:moveTo>
                    <a:pt x="0" y="97"/>
                  </a:moveTo>
                  <a:lnTo>
                    <a:pt x="11" y="108"/>
                  </a:lnTo>
                  <a:lnTo>
                    <a:pt x="14" y="136"/>
                  </a:lnTo>
                  <a:lnTo>
                    <a:pt x="6" y="170"/>
                  </a:lnTo>
                  <a:lnTo>
                    <a:pt x="40" y="163"/>
                  </a:lnTo>
                  <a:lnTo>
                    <a:pt x="71" y="192"/>
                  </a:lnTo>
                  <a:lnTo>
                    <a:pt x="82" y="176"/>
                  </a:lnTo>
                  <a:lnTo>
                    <a:pt x="95" y="186"/>
                  </a:lnTo>
                  <a:lnTo>
                    <a:pt x="168" y="181"/>
                  </a:lnTo>
                  <a:lnTo>
                    <a:pt x="153" y="37"/>
                  </a:lnTo>
                  <a:lnTo>
                    <a:pt x="176" y="37"/>
                  </a:lnTo>
                  <a:lnTo>
                    <a:pt x="124" y="0"/>
                  </a:lnTo>
                  <a:lnTo>
                    <a:pt x="124" y="21"/>
                  </a:lnTo>
                  <a:lnTo>
                    <a:pt x="77" y="21"/>
                  </a:lnTo>
                  <a:lnTo>
                    <a:pt x="77" y="60"/>
                  </a:lnTo>
                  <a:lnTo>
                    <a:pt x="58" y="68"/>
                  </a:lnTo>
                  <a:lnTo>
                    <a:pt x="58" y="89"/>
                  </a:lnTo>
                  <a:lnTo>
                    <a:pt x="0" y="97"/>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90" name="Freeform 754"/>
            <p:cNvSpPr>
              <a:spLocks/>
            </p:cNvSpPr>
            <p:nvPr/>
          </p:nvSpPr>
          <p:spPr bwMode="auto">
            <a:xfrm>
              <a:off x="3685" y="1994"/>
              <a:ext cx="416" cy="197"/>
            </a:xfrm>
            <a:custGeom>
              <a:avLst/>
              <a:gdLst>
                <a:gd name="T0" fmla="*/ 0 w 468"/>
                <a:gd name="T1" fmla="*/ 63 h 197"/>
                <a:gd name="T2" fmla="*/ 11 w 468"/>
                <a:gd name="T3" fmla="*/ 81 h 197"/>
                <a:gd name="T4" fmla="*/ 28 w 468"/>
                <a:gd name="T5" fmla="*/ 89 h 197"/>
                <a:gd name="T6" fmla="*/ 35 w 468"/>
                <a:gd name="T7" fmla="*/ 131 h 197"/>
                <a:gd name="T8" fmla="*/ 87 w 468"/>
                <a:gd name="T9" fmla="*/ 149 h 197"/>
                <a:gd name="T10" fmla="*/ 110 w 468"/>
                <a:gd name="T11" fmla="*/ 178 h 197"/>
                <a:gd name="T12" fmla="*/ 151 w 468"/>
                <a:gd name="T13" fmla="*/ 173 h 197"/>
                <a:gd name="T14" fmla="*/ 196 w 468"/>
                <a:gd name="T15" fmla="*/ 196 h 197"/>
                <a:gd name="T16" fmla="*/ 260 w 468"/>
                <a:gd name="T17" fmla="*/ 178 h 197"/>
                <a:gd name="T18" fmla="*/ 280 w 468"/>
                <a:gd name="T19" fmla="*/ 157 h 197"/>
                <a:gd name="T20" fmla="*/ 282 w 468"/>
                <a:gd name="T21" fmla="*/ 139 h 197"/>
                <a:gd name="T22" fmla="*/ 300 w 468"/>
                <a:gd name="T23" fmla="*/ 142 h 197"/>
                <a:gd name="T24" fmla="*/ 338 w 468"/>
                <a:gd name="T25" fmla="*/ 107 h 197"/>
                <a:gd name="T26" fmla="*/ 369 w 468"/>
                <a:gd name="T27" fmla="*/ 105 h 197"/>
                <a:gd name="T28" fmla="*/ 352 w 468"/>
                <a:gd name="T29" fmla="*/ 78 h 197"/>
                <a:gd name="T30" fmla="*/ 324 w 468"/>
                <a:gd name="T31" fmla="*/ 86 h 197"/>
                <a:gd name="T32" fmla="*/ 324 w 468"/>
                <a:gd name="T33" fmla="*/ 60 h 197"/>
                <a:gd name="T34" fmla="*/ 333 w 468"/>
                <a:gd name="T35" fmla="*/ 42 h 197"/>
                <a:gd name="T36" fmla="*/ 310 w 468"/>
                <a:gd name="T37" fmla="*/ 39 h 197"/>
                <a:gd name="T38" fmla="*/ 255 w 468"/>
                <a:gd name="T39" fmla="*/ 55 h 197"/>
                <a:gd name="T40" fmla="*/ 207 w 468"/>
                <a:gd name="T41" fmla="*/ 31 h 197"/>
                <a:gd name="T42" fmla="*/ 176 w 468"/>
                <a:gd name="T43" fmla="*/ 36 h 197"/>
                <a:gd name="T44" fmla="*/ 164 w 468"/>
                <a:gd name="T45" fmla="*/ 13 h 197"/>
                <a:gd name="T46" fmla="*/ 132 w 468"/>
                <a:gd name="T47" fmla="*/ 0 h 197"/>
                <a:gd name="T48" fmla="*/ 117 w 468"/>
                <a:gd name="T49" fmla="*/ 13 h 197"/>
                <a:gd name="T50" fmla="*/ 116 w 468"/>
                <a:gd name="T51" fmla="*/ 42 h 197"/>
                <a:gd name="T52" fmla="*/ 47 w 468"/>
                <a:gd name="T53" fmla="*/ 31 h 197"/>
                <a:gd name="T54" fmla="*/ 0 w 468"/>
                <a:gd name="T55" fmla="*/ 63 h 1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8" h="197">
                  <a:moveTo>
                    <a:pt x="0" y="63"/>
                  </a:moveTo>
                  <a:lnTo>
                    <a:pt x="13" y="81"/>
                  </a:lnTo>
                  <a:lnTo>
                    <a:pt x="36" y="89"/>
                  </a:lnTo>
                  <a:lnTo>
                    <a:pt x="44" y="131"/>
                  </a:lnTo>
                  <a:lnTo>
                    <a:pt x="110" y="149"/>
                  </a:lnTo>
                  <a:lnTo>
                    <a:pt x="139" y="178"/>
                  </a:lnTo>
                  <a:lnTo>
                    <a:pt x="191" y="173"/>
                  </a:lnTo>
                  <a:lnTo>
                    <a:pt x="249" y="196"/>
                  </a:lnTo>
                  <a:lnTo>
                    <a:pt x="330" y="178"/>
                  </a:lnTo>
                  <a:lnTo>
                    <a:pt x="354" y="157"/>
                  </a:lnTo>
                  <a:lnTo>
                    <a:pt x="357" y="139"/>
                  </a:lnTo>
                  <a:lnTo>
                    <a:pt x="380" y="142"/>
                  </a:lnTo>
                  <a:lnTo>
                    <a:pt x="427" y="107"/>
                  </a:lnTo>
                  <a:lnTo>
                    <a:pt x="467" y="105"/>
                  </a:lnTo>
                  <a:lnTo>
                    <a:pt x="446" y="78"/>
                  </a:lnTo>
                  <a:lnTo>
                    <a:pt x="409" y="86"/>
                  </a:lnTo>
                  <a:lnTo>
                    <a:pt x="409" y="60"/>
                  </a:lnTo>
                  <a:lnTo>
                    <a:pt x="422" y="42"/>
                  </a:lnTo>
                  <a:lnTo>
                    <a:pt x="393" y="39"/>
                  </a:lnTo>
                  <a:lnTo>
                    <a:pt x="323" y="55"/>
                  </a:lnTo>
                  <a:lnTo>
                    <a:pt x="262" y="31"/>
                  </a:lnTo>
                  <a:lnTo>
                    <a:pt x="223" y="36"/>
                  </a:lnTo>
                  <a:lnTo>
                    <a:pt x="207" y="13"/>
                  </a:lnTo>
                  <a:lnTo>
                    <a:pt x="168" y="0"/>
                  </a:lnTo>
                  <a:lnTo>
                    <a:pt x="149" y="13"/>
                  </a:lnTo>
                  <a:lnTo>
                    <a:pt x="147" y="42"/>
                  </a:lnTo>
                  <a:lnTo>
                    <a:pt x="60" y="31"/>
                  </a:lnTo>
                  <a:lnTo>
                    <a:pt x="0" y="63"/>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91" name="Freeform 755"/>
            <p:cNvSpPr>
              <a:spLocks/>
            </p:cNvSpPr>
            <p:nvPr/>
          </p:nvSpPr>
          <p:spPr bwMode="auto">
            <a:xfrm>
              <a:off x="2929" y="2995"/>
              <a:ext cx="139" cy="248"/>
            </a:xfrm>
            <a:custGeom>
              <a:avLst/>
              <a:gdLst>
                <a:gd name="T0" fmla="*/ 0 w 156"/>
                <a:gd name="T1" fmla="*/ 66 h 248"/>
                <a:gd name="T2" fmla="*/ 3 w 156"/>
                <a:gd name="T3" fmla="*/ 74 h 248"/>
                <a:gd name="T4" fmla="*/ 32 w 156"/>
                <a:gd name="T5" fmla="*/ 90 h 248"/>
                <a:gd name="T6" fmla="*/ 33 w 156"/>
                <a:gd name="T7" fmla="*/ 103 h 248"/>
                <a:gd name="T8" fmla="*/ 33 w 156"/>
                <a:gd name="T9" fmla="*/ 142 h 248"/>
                <a:gd name="T10" fmla="*/ 19 w 156"/>
                <a:gd name="T11" fmla="*/ 181 h 248"/>
                <a:gd name="T12" fmla="*/ 23 w 156"/>
                <a:gd name="T13" fmla="*/ 231 h 248"/>
                <a:gd name="T14" fmla="*/ 23 w 156"/>
                <a:gd name="T15" fmla="*/ 247 h 248"/>
                <a:gd name="T16" fmla="*/ 32 w 156"/>
                <a:gd name="T17" fmla="*/ 247 h 248"/>
                <a:gd name="T18" fmla="*/ 32 w 156"/>
                <a:gd name="T19" fmla="*/ 228 h 248"/>
                <a:gd name="T20" fmla="*/ 62 w 156"/>
                <a:gd name="T21" fmla="*/ 208 h 248"/>
                <a:gd name="T22" fmla="*/ 54 w 156"/>
                <a:gd name="T23" fmla="*/ 142 h 248"/>
                <a:gd name="T24" fmla="*/ 120 w 156"/>
                <a:gd name="T25" fmla="*/ 74 h 248"/>
                <a:gd name="T26" fmla="*/ 123 w 156"/>
                <a:gd name="T27" fmla="*/ 0 h 248"/>
                <a:gd name="T28" fmla="*/ 106 w 156"/>
                <a:gd name="T29" fmla="*/ 14 h 248"/>
                <a:gd name="T30" fmla="*/ 59 w 156"/>
                <a:gd name="T31" fmla="*/ 16 h 248"/>
                <a:gd name="T32" fmla="*/ 56 w 156"/>
                <a:gd name="T33" fmla="*/ 45 h 248"/>
                <a:gd name="T34" fmla="*/ 70 w 156"/>
                <a:gd name="T35" fmla="*/ 66 h 248"/>
                <a:gd name="T36" fmla="*/ 62 w 156"/>
                <a:gd name="T37" fmla="*/ 97 h 248"/>
                <a:gd name="T38" fmla="*/ 50 w 156"/>
                <a:gd name="T39" fmla="*/ 82 h 248"/>
                <a:gd name="T40" fmla="*/ 53 w 156"/>
                <a:gd name="T41" fmla="*/ 61 h 248"/>
                <a:gd name="T42" fmla="*/ 37 w 156"/>
                <a:gd name="T43" fmla="*/ 53 h 248"/>
                <a:gd name="T44" fmla="*/ 0 w 156"/>
                <a:gd name="T45" fmla="*/ 66 h 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6" h="248">
                  <a:moveTo>
                    <a:pt x="0" y="66"/>
                  </a:moveTo>
                  <a:lnTo>
                    <a:pt x="3" y="74"/>
                  </a:lnTo>
                  <a:lnTo>
                    <a:pt x="40" y="90"/>
                  </a:lnTo>
                  <a:lnTo>
                    <a:pt x="42" y="103"/>
                  </a:lnTo>
                  <a:lnTo>
                    <a:pt x="42" y="142"/>
                  </a:lnTo>
                  <a:lnTo>
                    <a:pt x="24" y="181"/>
                  </a:lnTo>
                  <a:lnTo>
                    <a:pt x="29" y="231"/>
                  </a:lnTo>
                  <a:lnTo>
                    <a:pt x="29" y="247"/>
                  </a:lnTo>
                  <a:lnTo>
                    <a:pt x="40" y="247"/>
                  </a:lnTo>
                  <a:lnTo>
                    <a:pt x="40" y="228"/>
                  </a:lnTo>
                  <a:lnTo>
                    <a:pt x="79" y="208"/>
                  </a:lnTo>
                  <a:lnTo>
                    <a:pt x="68" y="142"/>
                  </a:lnTo>
                  <a:lnTo>
                    <a:pt x="152" y="74"/>
                  </a:lnTo>
                  <a:lnTo>
                    <a:pt x="155" y="0"/>
                  </a:lnTo>
                  <a:lnTo>
                    <a:pt x="134" y="14"/>
                  </a:lnTo>
                  <a:lnTo>
                    <a:pt x="74" y="16"/>
                  </a:lnTo>
                  <a:lnTo>
                    <a:pt x="71" y="45"/>
                  </a:lnTo>
                  <a:lnTo>
                    <a:pt x="89" y="66"/>
                  </a:lnTo>
                  <a:lnTo>
                    <a:pt x="79" y="97"/>
                  </a:lnTo>
                  <a:lnTo>
                    <a:pt x="63" y="82"/>
                  </a:lnTo>
                  <a:lnTo>
                    <a:pt x="66" y="61"/>
                  </a:lnTo>
                  <a:lnTo>
                    <a:pt x="47" y="53"/>
                  </a:lnTo>
                  <a:lnTo>
                    <a:pt x="0" y="66"/>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92" name="Freeform 756"/>
            <p:cNvSpPr>
              <a:spLocks/>
            </p:cNvSpPr>
            <p:nvPr/>
          </p:nvSpPr>
          <p:spPr bwMode="auto">
            <a:xfrm>
              <a:off x="2540" y="2489"/>
              <a:ext cx="208" cy="177"/>
            </a:xfrm>
            <a:custGeom>
              <a:avLst/>
              <a:gdLst>
                <a:gd name="T0" fmla="*/ 0 w 234"/>
                <a:gd name="T1" fmla="*/ 129 h 177"/>
                <a:gd name="T2" fmla="*/ 3 w 234"/>
                <a:gd name="T3" fmla="*/ 142 h 177"/>
                <a:gd name="T4" fmla="*/ 25 w 234"/>
                <a:gd name="T5" fmla="*/ 174 h 177"/>
                <a:gd name="T6" fmla="*/ 31 w 234"/>
                <a:gd name="T7" fmla="*/ 168 h 177"/>
                <a:gd name="T8" fmla="*/ 39 w 234"/>
                <a:gd name="T9" fmla="*/ 176 h 177"/>
                <a:gd name="T10" fmla="*/ 53 w 234"/>
                <a:gd name="T11" fmla="*/ 147 h 177"/>
                <a:gd name="T12" fmla="*/ 108 w 234"/>
                <a:gd name="T13" fmla="*/ 163 h 177"/>
                <a:gd name="T14" fmla="*/ 151 w 234"/>
                <a:gd name="T15" fmla="*/ 145 h 177"/>
                <a:gd name="T16" fmla="*/ 153 w 234"/>
                <a:gd name="T17" fmla="*/ 140 h 177"/>
                <a:gd name="T18" fmla="*/ 176 w 234"/>
                <a:gd name="T19" fmla="*/ 100 h 177"/>
                <a:gd name="T20" fmla="*/ 184 w 234"/>
                <a:gd name="T21" fmla="*/ 48 h 177"/>
                <a:gd name="T22" fmla="*/ 172 w 234"/>
                <a:gd name="T23" fmla="*/ 29 h 177"/>
                <a:gd name="T24" fmla="*/ 172 w 234"/>
                <a:gd name="T25" fmla="*/ 5 h 177"/>
                <a:gd name="T26" fmla="*/ 135 w 234"/>
                <a:gd name="T27" fmla="*/ 0 h 177"/>
                <a:gd name="T28" fmla="*/ 62 w 234"/>
                <a:gd name="T29" fmla="*/ 61 h 177"/>
                <a:gd name="T30" fmla="*/ 48 w 234"/>
                <a:gd name="T31" fmla="*/ 64 h 177"/>
                <a:gd name="T32" fmla="*/ 48 w 234"/>
                <a:gd name="T33" fmla="*/ 110 h 177"/>
                <a:gd name="T34" fmla="*/ 37 w 234"/>
                <a:gd name="T35" fmla="*/ 124 h 177"/>
                <a:gd name="T36" fmla="*/ 0 w 234"/>
                <a:gd name="T37" fmla="*/ 129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4" h="177">
                  <a:moveTo>
                    <a:pt x="0" y="129"/>
                  </a:moveTo>
                  <a:lnTo>
                    <a:pt x="3" y="142"/>
                  </a:lnTo>
                  <a:lnTo>
                    <a:pt x="32" y="174"/>
                  </a:lnTo>
                  <a:lnTo>
                    <a:pt x="39" y="168"/>
                  </a:lnTo>
                  <a:lnTo>
                    <a:pt x="50" y="176"/>
                  </a:lnTo>
                  <a:lnTo>
                    <a:pt x="68" y="147"/>
                  </a:lnTo>
                  <a:lnTo>
                    <a:pt x="137" y="163"/>
                  </a:lnTo>
                  <a:lnTo>
                    <a:pt x="191" y="145"/>
                  </a:lnTo>
                  <a:lnTo>
                    <a:pt x="194" y="140"/>
                  </a:lnTo>
                  <a:lnTo>
                    <a:pt x="223" y="100"/>
                  </a:lnTo>
                  <a:lnTo>
                    <a:pt x="233" y="48"/>
                  </a:lnTo>
                  <a:lnTo>
                    <a:pt x="218" y="29"/>
                  </a:lnTo>
                  <a:lnTo>
                    <a:pt x="218" y="5"/>
                  </a:lnTo>
                  <a:lnTo>
                    <a:pt x="171" y="0"/>
                  </a:lnTo>
                  <a:lnTo>
                    <a:pt x="79" y="61"/>
                  </a:lnTo>
                  <a:lnTo>
                    <a:pt x="61" y="64"/>
                  </a:lnTo>
                  <a:lnTo>
                    <a:pt x="61" y="110"/>
                  </a:lnTo>
                  <a:lnTo>
                    <a:pt x="47" y="124"/>
                  </a:lnTo>
                  <a:lnTo>
                    <a:pt x="0" y="129"/>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93" name="Freeform 757"/>
            <p:cNvSpPr>
              <a:spLocks/>
            </p:cNvSpPr>
            <p:nvPr/>
          </p:nvSpPr>
          <p:spPr bwMode="auto">
            <a:xfrm>
              <a:off x="2573" y="2634"/>
              <a:ext cx="154" cy="145"/>
            </a:xfrm>
            <a:custGeom>
              <a:avLst/>
              <a:gdLst>
                <a:gd name="T0" fmla="*/ 0 w 174"/>
                <a:gd name="T1" fmla="*/ 112 h 145"/>
                <a:gd name="T2" fmla="*/ 11 w 174"/>
                <a:gd name="T3" fmla="*/ 31 h 145"/>
                <a:gd name="T4" fmla="*/ 24 w 174"/>
                <a:gd name="T5" fmla="*/ 2 h 145"/>
                <a:gd name="T6" fmla="*/ 79 w 174"/>
                <a:gd name="T7" fmla="*/ 18 h 145"/>
                <a:gd name="T8" fmla="*/ 120 w 174"/>
                <a:gd name="T9" fmla="*/ 0 h 145"/>
                <a:gd name="T10" fmla="*/ 129 w 174"/>
                <a:gd name="T11" fmla="*/ 21 h 145"/>
                <a:gd name="T12" fmla="*/ 135 w 174"/>
                <a:gd name="T13" fmla="*/ 34 h 145"/>
                <a:gd name="T14" fmla="*/ 123 w 174"/>
                <a:gd name="T15" fmla="*/ 42 h 145"/>
                <a:gd name="T16" fmla="*/ 99 w 174"/>
                <a:gd name="T17" fmla="*/ 110 h 145"/>
                <a:gd name="T18" fmla="*/ 80 w 174"/>
                <a:gd name="T19" fmla="*/ 105 h 145"/>
                <a:gd name="T20" fmla="*/ 65 w 174"/>
                <a:gd name="T21" fmla="*/ 136 h 145"/>
                <a:gd name="T22" fmla="*/ 39 w 174"/>
                <a:gd name="T23" fmla="*/ 144 h 145"/>
                <a:gd name="T24" fmla="*/ 24 w 174"/>
                <a:gd name="T25" fmla="*/ 115 h 145"/>
                <a:gd name="T26" fmla="*/ 0 w 174"/>
                <a:gd name="T27" fmla="*/ 112 h 1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4" h="145">
                  <a:moveTo>
                    <a:pt x="0" y="112"/>
                  </a:moveTo>
                  <a:lnTo>
                    <a:pt x="13" y="31"/>
                  </a:lnTo>
                  <a:lnTo>
                    <a:pt x="31" y="2"/>
                  </a:lnTo>
                  <a:lnTo>
                    <a:pt x="100" y="18"/>
                  </a:lnTo>
                  <a:lnTo>
                    <a:pt x="154" y="0"/>
                  </a:lnTo>
                  <a:lnTo>
                    <a:pt x="165" y="21"/>
                  </a:lnTo>
                  <a:lnTo>
                    <a:pt x="173" y="34"/>
                  </a:lnTo>
                  <a:lnTo>
                    <a:pt x="157" y="42"/>
                  </a:lnTo>
                  <a:lnTo>
                    <a:pt x="126" y="110"/>
                  </a:lnTo>
                  <a:lnTo>
                    <a:pt x="102" y="105"/>
                  </a:lnTo>
                  <a:lnTo>
                    <a:pt x="84" y="136"/>
                  </a:lnTo>
                  <a:lnTo>
                    <a:pt x="50" y="144"/>
                  </a:lnTo>
                  <a:lnTo>
                    <a:pt x="31" y="115"/>
                  </a:lnTo>
                  <a:lnTo>
                    <a:pt x="0" y="112"/>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94" name="Freeform 758"/>
            <p:cNvSpPr>
              <a:spLocks/>
            </p:cNvSpPr>
            <p:nvPr/>
          </p:nvSpPr>
          <p:spPr bwMode="auto">
            <a:xfrm>
              <a:off x="4381" y="2880"/>
              <a:ext cx="132" cy="111"/>
            </a:xfrm>
            <a:custGeom>
              <a:avLst/>
              <a:gdLst>
                <a:gd name="T0" fmla="*/ 0 w 148"/>
                <a:gd name="T1" fmla="*/ 0 h 111"/>
                <a:gd name="T2" fmla="*/ 3 w 148"/>
                <a:gd name="T3" fmla="*/ 95 h 111"/>
                <a:gd name="T4" fmla="*/ 21 w 148"/>
                <a:gd name="T5" fmla="*/ 97 h 111"/>
                <a:gd name="T6" fmla="*/ 40 w 148"/>
                <a:gd name="T7" fmla="*/ 68 h 111"/>
                <a:gd name="T8" fmla="*/ 62 w 148"/>
                <a:gd name="T9" fmla="*/ 81 h 111"/>
                <a:gd name="T10" fmla="*/ 79 w 148"/>
                <a:gd name="T11" fmla="*/ 107 h 111"/>
                <a:gd name="T12" fmla="*/ 117 w 148"/>
                <a:gd name="T13" fmla="*/ 110 h 111"/>
                <a:gd name="T14" fmla="*/ 73 w 148"/>
                <a:gd name="T15" fmla="*/ 68 h 111"/>
                <a:gd name="T16" fmla="*/ 79 w 148"/>
                <a:gd name="T17" fmla="*/ 50 h 111"/>
                <a:gd name="T18" fmla="*/ 58 w 148"/>
                <a:gd name="T19" fmla="*/ 42 h 111"/>
                <a:gd name="T20" fmla="*/ 40 w 148"/>
                <a:gd name="T21" fmla="*/ 16 h 111"/>
                <a:gd name="T22" fmla="*/ 0 w 148"/>
                <a:gd name="T23" fmla="*/ 0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8" h="111">
                  <a:moveTo>
                    <a:pt x="0" y="0"/>
                  </a:moveTo>
                  <a:lnTo>
                    <a:pt x="3" y="95"/>
                  </a:lnTo>
                  <a:lnTo>
                    <a:pt x="26" y="97"/>
                  </a:lnTo>
                  <a:lnTo>
                    <a:pt x="50" y="68"/>
                  </a:lnTo>
                  <a:lnTo>
                    <a:pt x="79" y="81"/>
                  </a:lnTo>
                  <a:lnTo>
                    <a:pt x="100" y="107"/>
                  </a:lnTo>
                  <a:lnTo>
                    <a:pt x="147" y="110"/>
                  </a:lnTo>
                  <a:lnTo>
                    <a:pt x="92" y="68"/>
                  </a:lnTo>
                  <a:lnTo>
                    <a:pt x="100" y="50"/>
                  </a:lnTo>
                  <a:lnTo>
                    <a:pt x="73" y="42"/>
                  </a:lnTo>
                  <a:lnTo>
                    <a:pt x="50" y="16"/>
                  </a:lnTo>
                  <a:lnTo>
                    <a:pt x="0" y="0"/>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95" name="Freeform 759"/>
            <p:cNvSpPr>
              <a:spLocks/>
            </p:cNvSpPr>
            <p:nvPr/>
          </p:nvSpPr>
          <p:spPr bwMode="auto">
            <a:xfrm>
              <a:off x="1477" y="2843"/>
              <a:ext cx="161" cy="266"/>
            </a:xfrm>
            <a:custGeom>
              <a:avLst/>
              <a:gdLst>
                <a:gd name="T0" fmla="*/ 0 w 182"/>
                <a:gd name="T1" fmla="*/ 61 h 266"/>
                <a:gd name="T2" fmla="*/ 3 w 182"/>
                <a:gd name="T3" fmla="*/ 84 h 266"/>
                <a:gd name="T4" fmla="*/ 27 w 182"/>
                <a:gd name="T5" fmla="*/ 121 h 266"/>
                <a:gd name="T6" fmla="*/ 58 w 182"/>
                <a:gd name="T7" fmla="*/ 208 h 266"/>
                <a:gd name="T8" fmla="*/ 124 w 182"/>
                <a:gd name="T9" fmla="*/ 265 h 266"/>
                <a:gd name="T10" fmla="*/ 134 w 182"/>
                <a:gd name="T11" fmla="*/ 257 h 266"/>
                <a:gd name="T12" fmla="*/ 138 w 182"/>
                <a:gd name="T13" fmla="*/ 236 h 266"/>
                <a:gd name="T14" fmla="*/ 130 w 182"/>
                <a:gd name="T15" fmla="*/ 231 h 266"/>
                <a:gd name="T16" fmla="*/ 135 w 182"/>
                <a:gd name="T17" fmla="*/ 226 h 266"/>
                <a:gd name="T18" fmla="*/ 142 w 182"/>
                <a:gd name="T19" fmla="*/ 179 h 266"/>
                <a:gd name="T20" fmla="*/ 132 w 182"/>
                <a:gd name="T21" fmla="*/ 158 h 266"/>
                <a:gd name="T22" fmla="*/ 124 w 182"/>
                <a:gd name="T23" fmla="*/ 158 h 266"/>
                <a:gd name="T24" fmla="*/ 124 w 182"/>
                <a:gd name="T25" fmla="*/ 134 h 266"/>
                <a:gd name="T26" fmla="*/ 109 w 182"/>
                <a:gd name="T27" fmla="*/ 144 h 266"/>
                <a:gd name="T28" fmla="*/ 95 w 182"/>
                <a:gd name="T29" fmla="*/ 134 h 266"/>
                <a:gd name="T30" fmla="*/ 85 w 182"/>
                <a:gd name="T31" fmla="*/ 108 h 266"/>
                <a:gd name="T32" fmla="*/ 101 w 182"/>
                <a:gd name="T33" fmla="*/ 74 h 266"/>
                <a:gd name="T34" fmla="*/ 130 w 182"/>
                <a:gd name="T35" fmla="*/ 58 h 266"/>
                <a:gd name="T36" fmla="*/ 124 w 182"/>
                <a:gd name="T37" fmla="*/ 53 h 266"/>
                <a:gd name="T38" fmla="*/ 126 w 182"/>
                <a:gd name="T39" fmla="*/ 37 h 266"/>
                <a:gd name="T40" fmla="*/ 95 w 182"/>
                <a:gd name="T41" fmla="*/ 32 h 266"/>
                <a:gd name="T42" fmla="*/ 68 w 182"/>
                <a:gd name="T43" fmla="*/ 0 h 266"/>
                <a:gd name="T44" fmla="*/ 65 w 182"/>
                <a:gd name="T45" fmla="*/ 21 h 266"/>
                <a:gd name="T46" fmla="*/ 37 w 182"/>
                <a:gd name="T47" fmla="*/ 45 h 266"/>
                <a:gd name="T48" fmla="*/ 23 w 182"/>
                <a:gd name="T49" fmla="*/ 68 h 266"/>
                <a:gd name="T50" fmla="*/ 9 w 182"/>
                <a:gd name="T51" fmla="*/ 63 h 266"/>
                <a:gd name="T52" fmla="*/ 9 w 182"/>
                <a:gd name="T53" fmla="*/ 48 h 266"/>
                <a:gd name="T54" fmla="*/ 0 w 182"/>
                <a:gd name="T55" fmla="*/ 61 h 2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2" h="266">
                  <a:moveTo>
                    <a:pt x="0" y="61"/>
                  </a:moveTo>
                  <a:lnTo>
                    <a:pt x="3" y="84"/>
                  </a:lnTo>
                  <a:lnTo>
                    <a:pt x="34" y="121"/>
                  </a:lnTo>
                  <a:lnTo>
                    <a:pt x="74" y="208"/>
                  </a:lnTo>
                  <a:lnTo>
                    <a:pt x="158" y="265"/>
                  </a:lnTo>
                  <a:lnTo>
                    <a:pt x="171" y="257"/>
                  </a:lnTo>
                  <a:lnTo>
                    <a:pt x="176" y="236"/>
                  </a:lnTo>
                  <a:lnTo>
                    <a:pt x="166" y="231"/>
                  </a:lnTo>
                  <a:lnTo>
                    <a:pt x="173" y="226"/>
                  </a:lnTo>
                  <a:lnTo>
                    <a:pt x="181" y="179"/>
                  </a:lnTo>
                  <a:lnTo>
                    <a:pt x="168" y="158"/>
                  </a:lnTo>
                  <a:lnTo>
                    <a:pt x="158" y="158"/>
                  </a:lnTo>
                  <a:lnTo>
                    <a:pt x="158" y="134"/>
                  </a:lnTo>
                  <a:lnTo>
                    <a:pt x="139" y="144"/>
                  </a:lnTo>
                  <a:lnTo>
                    <a:pt x="121" y="134"/>
                  </a:lnTo>
                  <a:lnTo>
                    <a:pt x="108" y="108"/>
                  </a:lnTo>
                  <a:lnTo>
                    <a:pt x="129" y="74"/>
                  </a:lnTo>
                  <a:lnTo>
                    <a:pt x="166" y="58"/>
                  </a:lnTo>
                  <a:lnTo>
                    <a:pt x="158" y="53"/>
                  </a:lnTo>
                  <a:lnTo>
                    <a:pt x="161" y="37"/>
                  </a:lnTo>
                  <a:lnTo>
                    <a:pt x="121" y="32"/>
                  </a:lnTo>
                  <a:lnTo>
                    <a:pt x="87" y="0"/>
                  </a:lnTo>
                  <a:lnTo>
                    <a:pt x="82" y="21"/>
                  </a:lnTo>
                  <a:lnTo>
                    <a:pt x="48" y="45"/>
                  </a:lnTo>
                  <a:lnTo>
                    <a:pt x="29" y="68"/>
                  </a:lnTo>
                  <a:lnTo>
                    <a:pt x="11" y="63"/>
                  </a:lnTo>
                  <a:lnTo>
                    <a:pt x="11" y="48"/>
                  </a:lnTo>
                  <a:lnTo>
                    <a:pt x="0" y="6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96" name="Freeform 760"/>
            <p:cNvSpPr>
              <a:spLocks/>
            </p:cNvSpPr>
            <p:nvPr/>
          </p:nvSpPr>
          <p:spPr bwMode="auto">
            <a:xfrm>
              <a:off x="4107" y="2565"/>
              <a:ext cx="54" cy="91"/>
            </a:xfrm>
            <a:custGeom>
              <a:avLst/>
              <a:gdLst>
                <a:gd name="T0" fmla="*/ 0 w 61"/>
                <a:gd name="T1" fmla="*/ 34 h 91"/>
                <a:gd name="T2" fmla="*/ 5 w 61"/>
                <a:gd name="T3" fmla="*/ 0 h 91"/>
                <a:gd name="T4" fmla="*/ 24 w 61"/>
                <a:gd name="T5" fmla="*/ 0 h 91"/>
                <a:gd name="T6" fmla="*/ 28 w 61"/>
                <a:gd name="T7" fmla="*/ 24 h 91"/>
                <a:gd name="T8" fmla="*/ 16 w 61"/>
                <a:gd name="T9" fmla="*/ 50 h 91"/>
                <a:gd name="T10" fmla="*/ 18 w 61"/>
                <a:gd name="T11" fmla="*/ 61 h 91"/>
                <a:gd name="T12" fmla="*/ 44 w 61"/>
                <a:gd name="T13" fmla="*/ 69 h 91"/>
                <a:gd name="T14" fmla="*/ 47 w 61"/>
                <a:gd name="T15" fmla="*/ 90 h 91"/>
                <a:gd name="T16" fmla="*/ 31 w 61"/>
                <a:gd name="T17" fmla="*/ 69 h 91"/>
                <a:gd name="T18" fmla="*/ 31 w 61"/>
                <a:gd name="T19" fmla="*/ 81 h 91"/>
                <a:gd name="T20" fmla="*/ 5 w 61"/>
                <a:gd name="T21" fmla="*/ 69 h 91"/>
                <a:gd name="T22" fmla="*/ 0 w 61"/>
                <a:gd name="T23" fmla="*/ 34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1" h="91">
                  <a:moveTo>
                    <a:pt x="0" y="34"/>
                  </a:moveTo>
                  <a:lnTo>
                    <a:pt x="7" y="0"/>
                  </a:lnTo>
                  <a:lnTo>
                    <a:pt x="31" y="0"/>
                  </a:lnTo>
                  <a:lnTo>
                    <a:pt x="36" y="24"/>
                  </a:lnTo>
                  <a:lnTo>
                    <a:pt x="20" y="50"/>
                  </a:lnTo>
                  <a:lnTo>
                    <a:pt x="23" y="61"/>
                  </a:lnTo>
                  <a:lnTo>
                    <a:pt x="57" y="69"/>
                  </a:lnTo>
                  <a:lnTo>
                    <a:pt x="60" y="90"/>
                  </a:lnTo>
                  <a:lnTo>
                    <a:pt x="39" y="69"/>
                  </a:lnTo>
                  <a:lnTo>
                    <a:pt x="39" y="81"/>
                  </a:lnTo>
                  <a:lnTo>
                    <a:pt x="7" y="69"/>
                  </a:lnTo>
                  <a:lnTo>
                    <a:pt x="0" y="3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97" name="Freeform 761"/>
            <p:cNvSpPr>
              <a:spLocks/>
            </p:cNvSpPr>
            <p:nvPr/>
          </p:nvSpPr>
          <p:spPr bwMode="auto">
            <a:xfrm>
              <a:off x="4132" y="2697"/>
              <a:ext cx="59" cy="61"/>
            </a:xfrm>
            <a:custGeom>
              <a:avLst/>
              <a:gdLst>
                <a:gd name="T0" fmla="*/ 0 w 67"/>
                <a:gd name="T1" fmla="*/ 42 h 61"/>
                <a:gd name="T2" fmla="*/ 11 w 67"/>
                <a:gd name="T3" fmla="*/ 18 h 61"/>
                <a:gd name="T4" fmla="*/ 25 w 67"/>
                <a:gd name="T5" fmla="*/ 20 h 61"/>
                <a:gd name="T6" fmla="*/ 41 w 67"/>
                <a:gd name="T7" fmla="*/ 0 h 61"/>
                <a:gd name="T8" fmla="*/ 51 w 67"/>
                <a:gd name="T9" fmla="*/ 13 h 61"/>
                <a:gd name="T10" fmla="*/ 48 w 67"/>
                <a:gd name="T11" fmla="*/ 49 h 61"/>
                <a:gd name="T12" fmla="*/ 42 w 67"/>
                <a:gd name="T13" fmla="*/ 34 h 61"/>
                <a:gd name="T14" fmla="*/ 39 w 67"/>
                <a:gd name="T15" fmla="*/ 60 h 61"/>
                <a:gd name="T16" fmla="*/ 26 w 67"/>
                <a:gd name="T17" fmla="*/ 52 h 61"/>
                <a:gd name="T18" fmla="*/ 18 w 67"/>
                <a:gd name="T19" fmla="*/ 28 h 61"/>
                <a:gd name="T20" fmla="*/ 0 w 67"/>
                <a:gd name="T21" fmla="*/ 42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1">
                  <a:moveTo>
                    <a:pt x="0" y="42"/>
                  </a:moveTo>
                  <a:lnTo>
                    <a:pt x="14" y="18"/>
                  </a:lnTo>
                  <a:lnTo>
                    <a:pt x="32" y="20"/>
                  </a:lnTo>
                  <a:lnTo>
                    <a:pt x="53" y="0"/>
                  </a:lnTo>
                  <a:lnTo>
                    <a:pt x="66" y="13"/>
                  </a:lnTo>
                  <a:lnTo>
                    <a:pt x="61" y="49"/>
                  </a:lnTo>
                  <a:lnTo>
                    <a:pt x="55" y="34"/>
                  </a:lnTo>
                  <a:lnTo>
                    <a:pt x="50" y="60"/>
                  </a:lnTo>
                  <a:lnTo>
                    <a:pt x="34" y="52"/>
                  </a:lnTo>
                  <a:lnTo>
                    <a:pt x="24" y="28"/>
                  </a:lnTo>
                  <a:lnTo>
                    <a:pt x="0" y="4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98" name="Freeform 762"/>
            <p:cNvSpPr>
              <a:spLocks/>
            </p:cNvSpPr>
            <p:nvPr/>
          </p:nvSpPr>
          <p:spPr bwMode="auto">
            <a:xfrm>
              <a:off x="2318" y="2652"/>
              <a:ext cx="41" cy="25"/>
            </a:xfrm>
            <a:custGeom>
              <a:avLst/>
              <a:gdLst>
                <a:gd name="T0" fmla="*/ 0 w 46"/>
                <a:gd name="T1" fmla="*/ 5 h 25"/>
                <a:gd name="T2" fmla="*/ 11 w 46"/>
                <a:gd name="T3" fmla="*/ 16 h 25"/>
                <a:gd name="T4" fmla="*/ 23 w 46"/>
                <a:gd name="T5" fmla="*/ 11 h 25"/>
                <a:gd name="T6" fmla="*/ 14 w 46"/>
                <a:gd name="T7" fmla="*/ 16 h 25"/>
                <a:gd name="T8" fmla="*/ 19 w 46"/>
                <a:gd name="T9" fmla="*/ 24 h 25"/>
                <a:gd name="T10" fmla="*/ 36 w 46"/>
                <a:gd name="T11" fmla="*/ 16 h 25"/>
                <a:gd name="T12" fmla="*/ 36 w 46"/>
                <a:gd name="T13" fmla="*/ 0 h 25"/>
                <a:gd name="T14" fmla="*/ 0 w 46"/>
                <a:gd name="T15" fmla="*/ 5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25">
                  <a:moveTo>
                    <a:pt x="0" y="5"/>
                  </a:moveTo>
                  <a:lnTo>
                    <a:pt x="13" y="16"/>
                  </a:lnTo>
                  <a:lnTo>
                    <a:pt x="29" y="11"/>
                  </a:lnTo>
                  <a:lnTo>
                    <a:pt x="18" y="16"/>
                  </a:lnTo>
                  <a:lnTo>
                    <a:pt x="23" y="24"/>
                  </a:lnTo>
                  <a:lnTo>
                    <a:pt x="45" y="16"/>
                  </a:lnTo>
                  <a:lnTo>
                    <a:pt x="45" y="0"/>
                  </a:lnTo>
                  <a:lnTo>
                    <a:pt x="0" y="5"/>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699" name="Freeform 763"/>
            <p:cNvSpPr>
              <a:spLocks/>
            </p:cNvSpPr>
            <p:nvPr/>
          </p:nvSpPr>
          <p:spPr bwMode="auto">
            <a:xfrm>
              <a:off x="2917" y="2854"/>
              <a:ext cx="23" cy="27"/>
            </a:xfrm>
            <a:custGeom>
              <a:avLst/>
              <a:gdLst>
                <a:gd name="T0" fmla="*/ 0 w 25"/>
                <a:gd name="T1" fmla="*/ 26 h 27"/>
                <a:gd name="T2" fmla="*/ 9 w 25"/>
                <a:gd name="T3" fmla="*/ 5 h 27"/>
                <a:gd name="T4" fmla="*/ 17 w 25"/>
                <a:gd name="T5" fmla="*/ 0 h 27"/>
                <a:gd name="T6" fmla="*/ 20 w 25"/>
                <a:gd name="T7" fmla="*/ 21 h 27"/>
                <a:gd name="T8" fmla="*/ 0 w 25"/>
                <a:gd name="T9" fmla="*/ 26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7">
                  <a:moveTo>
                    <a:pt x="0" y="26"/>
                  </a:moveTo>
                  <a:lnTo>
                    <a:pt x="11" y="5"/>
                  </a:lnTo>
                  <a:lnTo>
                    <a:pt x="21" y="0"/>
                  </a:lnTo>
                  <a:lnTo>
                    <a:pt x="24" y="21"/>
                  </a:lnTo>
                  <a:lnTo>
                    <a:pt x="0" y="26"/>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00" name="Freeform 764"/>
            <p:cNvSpPr>
              <a:spLocks/>
            </p:cNvSpPr>
            <p:nvPr/>
          </p:nvSpPr>
          <p:spPr bwMode="auto">
            <a:xfrm>
              <a:off x="2989" y="2351"/>
              <a:ext cx="277" cy="260"/>
            </a:xfrm>
            <a:custGeom>
              <a:avLst/>
              <a:gdLst>
                <a:gd name="T0" fmla="*/ 0 w 311"/>
                <a:gd name="T1" fmla="*/ 65 h 260"/>
                <a:gd name="T2" fmla="*/ 4 w 311"/>
                <a:gd name="T3" fmla="*/ 44 h 260"/>
                <a:gd name="T4" fmla="*/ 19 w 311"/>
                <a:gd name="T5" fmla="*/ 47 h 260"/>
                <a:gd name="T6" fmla="*/ 34 w 311"/>
                <a:gd name="T7" fmla="*/ 34 h 260"/>
                <a:gd name="T8" fmla="*/ 40 w 311"/>
                <a:gd name="T9" fmla="*/ 25 h 260"/>
                <a:gd name="T10" fmla="*/ 27 w 311"/>
                <a:gd name="T11" fmla="*/ 8 h 260"/>
                <a:gd name="T12" fmla="*/ 54 w 311"/>
                <a:gd name="T13" fmla="*/ 0 h 260"/>
                <a:gd name="T14" fmla="*/ 104 w 311"/>
                <a:gd name="T15" fmla="*/ 28 h 260"/>
                <a:gd name="T16" fmla="*/ 104 w 311"/>
                <a:gd name="T17" fmla="*/ 39 h 260"/>
                <a:gd name="T18" fmla="*/ 119 w 311"/>
                <a:gd name="T19" fmla="*/ 47 h 260"/>
                <a:gd name="T20" fmla="*/ 129 w 311"/>
                <a:gd name="T21" fmla="*/ 57 h 260"/>
                <a:gd name="T22" fmla="*/ 142 w 311"/>
                <a:gd name="T23" fmla="*/ 47 h 260"/>
                <a:gd name="T24" fmla="*/ 160 w 311"/>
                <a:gd name="T25" fmla="*/ 60 h 260"/>
                <a:gd name="T26" fmla="*/ 188 w 311"/>
                <a:gd name="T27" fmla="*/ 118 h 260"/>
                <a:gd name="T28" fmla="*/ 192 w 311"/>
                <a:gd name="T29" fmla="*/ 120 h 260"/>
                <a:gd name="T30" fmla="*/ 204 w 311"/>
                <a:gd name="T31" fmla="*/ 146 h 260"/>
                <a:gd name="T32" fmla="*/ 242 w 311"/>
                <a:gd name="T33" fmla="*/ 149 h 260"/>
                <a:gd name="T34" fmla="*/ 246 w 311"/>
                <a:gd name="T35" fmla="*/ 160 h 260"/>
                <a:gd name="T36" fmla="*/ 240 w 311"/>
                <a:gd name="T37" fmla="*/ 191 h 260"/>
                <a:gd name="T38" fmla="*/ 204 w 311"/>
                <a:gd name="T39" fmla="*/ 207 h 260"/>
                <a:gd name="T40" fmla="*/ 164 w 311"/>
                <a:gd name="T41" fmla="*/ 217 h 260"/>
                <a:gd name="T42" fmla="*/ 135 w 311"/>
                <a:gd name="T43" fmla="*/ 259 h 260"/>
                <a:gd name="T44" fmla="*/ 135 w 311"/>
                <a:gd name="T45" fmla="*/ 241 h 260"/>
                <a:gd name="T46" fmla="*/ 117 w 311"/>
                <a:gd name="T47" fmla="*/ 233 h 260"/>
                <a:gd name="T48" fmla="*/ 94 w 311"/>
                <a:gd name="T49" fmla="*/ 243 h 260"/>
                <a:gd name="T50" fmla="*/ 73 w 311"/>
                <a:gd name="T51" fmla="*/ 199 h 260"/>
                <a:gd name="T52" fmla="*/ 56 w 311"/>
                <a:gd name="T53" fmla="*/ 180 h 260"/>
                <a:gd name="T54" fmla="*/ 46 w 311"/>
                <a:gd name="T55" fmla="*/ 131 h 260"/>
                <a:gd name="T56" fmla="*/ 0 w 311"/>
                <a:gd name="T57" fmla="*/ 65 h 2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11" h="260">
                  <a:moveTo>
                    <a:pt x="0" y="65"/>
                  </a:moveTo>
                  <a:lnTo>
                    <a:pt x="6" y="44"/>
                  </a:lnTo>
                  <a:lnTo>
                    <a:pt x="24" y="47"/>
                  </a:lnTo>
                  <a:lnTo>
                    <a:pt x="43" y="34"/>
                  </a:lnTo>
                  <a:lnTo>
                    <a:pt x="50" y="25"/>
                  </a:lnTo>
                  <a:lnTo>
                    <a:pt x="34" y="8"/>
                  </a:lnTo>
                  <a:lnTo>
                    <a:pt x="68" y="0"/>
                  </a:lnTo>
                  <a:lnTo>
                    <a:pt x="131" y="28"/>
                  </a:lnTo>
                  <a:lnTo>
                    <a:pt x="131" y="39"/>
                  </a:lnTo>
                  <a:lnTo>
                    <a:pt x="150" y="47"/>
                  </a:lnTo>
                  <a:lnTo>
                    <a:pt x="163" y="57"/>
                  </a:lnTo>
                  <a:lnTo>
                    <a:pt x="178" y="47"/>
                  </a:lnTo>
                  <a:lnTo>
                    <a:pt x="202" y="60"/>
                  </a:lnTo>
                  <a:lnTo>
                    <a:pt x="237" y="118"/>
                  </a:lnTo>
                  <a:lnTo>
                    <a:pt x="242" y="120"/>
                  </a:lnTo>
                  <a:lnTo>
                    <a:pt x="257" y="146"/>
                  </a:lnTo>
                  <a:lnTo>
                    <a:pt x="305" y="149"/>
                  </a:lnTo>
                  <a:lnTo>
                    <a:pt x="310" y="160"/>
                  </a:lnTo>
                  <a:lnTo>
                    <a:pt x="302" y="191"/>
                  </a:lnTo>
                  <a:lnTo>
                    <a:pt x="257" y="207"/>
                  </a:lnTo>
                  <a:lnTo>
                    <a:pt x="207" y="217"/>
                  </a:lnTo>
                  <a:lnTo>
                    <a:pt x="171" y="259"/>
                  </a:lnTo>
                  <a:lnTo>
                    <a:pt x="171" y="241"/>
                  </a:lnTo>
                  <a:lnTo>
                    <a:pt x="147" y="233"/>
                  </a:lnTo>
                  <a:lnTo>
                    <a:pt x="119" y="243"/>
                  </a:lnTo>
                  <a:lnTo>
                    <a:pt x="92" y="199"/>
                  </a:lnTo>
                  <a:lnTo>
                    <a:pt x="71" y="180"/>
                  </a:lnTo>
                  <a:lnTo>
                    <a:pt x="58" y="131"/>
                  </a:lnTo>
                  <a:lnTo>
                    <a:pt x="0" y="65"/>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01" name="Freeform 765"/>
            <p:cNvSpPr>
              <a:spLocks/>
            </p:cNvSpPr>
            <p:nvPr/>
          </p:nvSpPr>
          <p:spPr bwMode="auto">
            <a:xfrm>
              <a:off x="2309" y="2592"/>
              <a:ext cx="83" cy="66"/>
            </a:xfrm>
            <a:custGeom>
              <a:avLst/>
              <a:gdLst>
                <a:gd name="T0" fmla="*/ 0 w 94"/>
                <a:gd name="T1" fmla="*/ 29 h 66"/>
                <a:gd name="T2" fmla="*/ 11 w 94"/>
                <a:gd name="T3" fmla="*/ 44 h 66"/>
                <a:gd name="T4" fmla="*/ 43 w 94"/>
                <a:gd name="T5" fmla="*/ 47 h 66"/>
                <a:gd name="T6" fmla="*/ 9 w 94"/>
                <a:gd name="T7" fmla="*/ 54 h 66"/>
                <a:gd name="T8" fmla="*/ 9 w 94"/>
                <a:gd name="T9" fmla="*/ 65 h 66"/>
                <a:gd name="T10" fmla="*/ 43 w 94"/>
                <a:gd name="T11" fmla="*/ 60 h 66"/>
                <a:gd name="T12" fmla="*/ 72 w 94"/>
                <a:gd name="T13" fmla="*/ 65 h 66"/>
                <a:gd name="T14" fmla="*/ 62 w 94"/>
                <a:gd name="T15" fmla="*/ 29 h 66"/>
                <a:gd name="T16" fmla="*/ 37 w 94"/>
                <a:gd name="T17" fmla="*/ 0 h 66"/>
                <a:gd name="T18" fmla="*/ 11 w 94"/>
                <a:gd name="T19" fmla="*/ 7 h 66"/>
                <a:gd name="T20" fmla="*/ 0 w 94"/>
                <a:gd name="T21" fmla="*/ 29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4" h="66">
                  <a:moveTo>
                    <a:pt x="0" y="29"/>
                  </a:moveTo>
                  <a:lnTo>
                    <a:pt x="14" y="44"/>
                  </a:lnTo>
                  <a:lnTo>
                    <a:pt x="56" y="47"/>
                  </a:lnTo>
                  <a:lnTo>
                    <a:pt x="11" y="54"/>
                  </a:lnTo>
                  <a:lnTo>
                    <a:pt x="11" y="65"/>
                  </a:lnTo>
                  <a:lnTo>
                    <a:pt x="56" y="60"/>
                  </a:lnTo>
                  <a:lnTo>
                    <a:pt x="93" y="65"/>
                  </a:lnTo>
                  <a:lnTo>
                    <a:pt x="79" y="29"/>
                  </a:lnTo>
                  <a:lnTo>
                    <a:pt x="48" y="0"/>
                  </a:lnTo>
                  <a:lnTo>
                    <a:pt x="14" y="7"/>
                  </a:lnTo>
                  <a:lnTo>
                    <a:pt x="0" y="29"/>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02" name="Freeform 766"/>
            <p:cNvSpPr>
              <a:spLocks/>
            </p:cNvSpPr>
            <p:nvPr/>
          </p:nvSpPr>
          <p:spPr bwMode="auto">
            <a:xfrm>
              <a:off x="2365" y="2694"/>
              <a:ext cx="38" cy="43"/>
            </a:xfrm>
            <a:custGeom>
              <a:avLst/>
              <a:gdLst>
                <a:gd name="T0" fmla="*/ 0 w 42"/>
                <a:gd name="T1" fmla="*/ 11 h 43"/>
                <a:gd name="T2" fmla="*/ 2 w 42"/>
                <a:gd name="T3" fmla="*/ 31 h 43"/>
                <a:gd name="T4" fmla="*/ 22 w 42"/>
                <a:gd name="T5" fmla="*/ 42 h 43"/>
                <a:gd name="T6" fmla="*/ 33 w 42"/>
                <a:gd name="T7" fmla="*/ 21 h 43"/>
                <a:gd name="T8" fmla="*/ 24 w 42"/>
                <a:gd name="T9" fmla="*/ 0 h 43"/>
                <a:gd name="T10" fmla="*/ 0 w 42"/>
                <a:gd name="T11" fmla="*/ 11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43">
                  <a:moveTo>
                    <a:pt x="0" y="11"/>
                  </a:moveTo>
                  <a:lnTo>
                    <a:pt x="2" y="31"/>
                  </a:lnTo>
                  <a:lnTo>
                    <a:pt x="26" y="42"/>
                  </a:lnTo>
                  <a:lnTo>
                    <a:pt x="41" y="21"/>
                  </a:lnTo>
                  <a:lnTo>
                    <a:pt x="29" y="0"/>
                  </a:lnTo>
                  <a:lnTo>
                    <a:pt x="0" y="11"/>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03" name="Freeform 767"/>
            <p:cNvSpPr>
              <a:spLocks/>
            </p:cNvSpPr>
            <p:nvPr/>
          </p:nvSpPr>
          <p:spPr bwMode="auto">
            <a:xfrm>
              <a:off x="3076" y="2665"/>
              <a:ext cx="131" cy="200"/>
            </a:xfrm>
            <a:custGeom>
              <a:avLst/>
              <a:gdLst>
                <a:gd name="T0" fmla="*/ 0 w 148"/>
                <a:gd name="T1" fmla="*/ 189 h 200"/>
                <a:gd name="T2" fmla="*/ 0 w 148"/>
                <a:gd name="T3" fmla="*/ 131 h 200"/>
                <a:gd name="T4" fmla="*/ 9 w 148"/>
                <a:gd name="T5" fmla="*/ 118 h 200"/>
                <a:gd name="T6" fmla="*/ 45 w 148"/>
                <a:gd name="T7" fmla="*/ 102 h 200"/>
                <a:gd name="T8" fmla="*/ 79 w 148"/>
                <a:gd name="T9" fmla="*/ 58 h 200"/>
                <a:gd name="T10" fmla="*/ 33 w 148"/>
                <a:gd name="T11" fmla="*/ 40 h 200"/>
                <a:gd name="T12" fmla="*/ 19 w 148"/>
                <a:gd name="T13" fmla="*/ 13 h 200"/>
                <a:gd name="T14" fmla="*/ 23 w 148"/>
                <a:gd name="T15" fmla="*/ 5 h 200"/>
                <a:gd name="T16" fmla="*/ 44 w 148"/>
                <a:gd name="T17" fmla="*/ 24 h 200"/>
                <a:gd name="T18" fmla="*/ 112 w 148"/>
                <a:gd name="T19" fmla="*/ 0 h 200"/>
                <a:gd name="T20" fmla="*/ 115 w 148"/>
                <a:gd name="T21" fmla="*/ 24 h 200"/>
                <a:gd name="T22" fmla="*/ 74 w 148"/>
                <a:gd name="T23" fmla="*/ 116 h 200"/>
                <a:gd name="T24" fmla="*/ 4 w 148"/>
                <a:gd name="T25" fmla="*/ 199 h 200"/>
                <a:gd name="T26" fmla="*/ 0 w 148"/>
                <a:gd name="T27" fmla="*/ 189 h 2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200">
                  <a:moveTo>
                    <a:pt x="0" y="189"/>
                  </a:moveTo>
                  <a:lnTo>
                    <a:pt x="0" y="131"/>
                  </a:lnTo>
                  <a:lnTo>
                    <a:pt x="11" y="118"/>
                  </a:lnTo>
                  <a:lnTo>
                    <a:pt x="58" y="102"/>
                  </a:lnTo>
                  <a:lnTo>
                    <a:pt x="100" y="58"/>
                  </a:lnTo>
                  <a:lnTo>
                    <a:pt x="42" y="40"/>
                  </a:lnTo>
                  <a:lnTo>
                    <a:pt x="24" y="13"/>
                  </a:lnTo>
                  <a:lnTo>
                    <a:pt x="29" y="5"/>
                  </a:lnTo>
                  <a:lnTo>
                    <a:pt x="56" y="24"/>
                  </a:lnTo>
                  <a:lnTo>
                    <a:pt x="142" y="0"/>
                  </a:lnTo>
                  <a:lnTo>
                    <a:pt x="147" y="24"/>
                  </a:lnTo>
                  <a:lnTo>
                    <a:pt x="95" y="116"/>
                  </a:lnTo>
                  <a:lnTo>
                    <a:pt x="5" y="199"/>
                  </a:lnTo>
                  <a:lnTo>
                    <a:pt x="0" y="189"/>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04" name="Freeform 768"/>
            <p:cNvSpPr>
              <a:spLocks/>
            </p:cNvSpPr>
            <p:nvPr/>
          </p:nvSpPr>
          <p:spPr bwMode="auto">
            <a:xfrm>
              <a:off x="2866" y="3069"/>
              <a:ext cx="101" cy="108"/>
            </a:xfrm>
            <a:custGeom>
              <a:avLst/>
              <a:gdLst>
                <a:gd name="T0" fmla="*/ 0 w 114"/>
                <a:gd name="T1" fmla="*/ 34 h 108"/>
                <a:gd name="T2" fmla="*/ 21 w 114"/>
                <a:gd name="T3" fmla="*/ 34 h 108"/>
                <a:gd name="T4" fmla="*/ 42 w 114"/>
                <a:gd name="T5" fmla="*/ 16 h 108"/>
                <a:gd name="T6" fmla="*/ 42 w 114"/>
                <a:gd name="T7" fmla="*/ 8 h 108"/>
                <a:gd name="T8" fmla="*/ 58 w 114"/>
                <a:gd name="T9" fmla="*/ 0 h 108"/>
                <a:gd name="T10" fmla="*/ 87 w 114"/>
                <a:gd name="T11" fmla="*/ 16 h 108"/>
                <a:gd name="T12" fmla="*/ 89 w 114"/>
                <a:gd name="T13" fmla="*/ 29 h 108"/>
                <a:gd name="T14" fmla="*/ 89 w 114"/>
                <a:gd name="T15" fmla="*/ 68 h 108"/>
                <a:gd name="T16" fmla="*/ 74 w 114"/>
                <a:gd name="T17" fmla="*/ 107 h 108"/>
                <a:gd name="T18" fmla="*/ 48 w 114"/>
                <a:gd name="T19" fmla="*/ 102 h 108"/>
                <a:gd name="T20" fmla="*/ 33 w 114"/>
                <a:gd name="T21" fmla="*/ 92 h 108"/>
                <a:gd name="T22" fmla="*/ 0 w 114"/>
                <a:gd name="T23" fmla="*/ 34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4" h="108">
                  <a:moveTo>
                    <a:pt x="0" y="34"/>
                  </a:moveTo>
                  <a:lnTo>
                    <a:pt x="27" y="34"/>
                  </a:lnTo>
                  <a:lnTo>
                    <a:pt x="53" y="16"/>
                  </a:lnTo>
                  <a:lnTo>
                    <a:pt x="53" y="8"/>
                  </a:lnTo>
                  <a:lnTo>
                    <a:pt x="74" y="0"/>
                  </a:lnTo>
                  <a:lnTo>
                    <a:pt x="111" y="16"/>
                  </a:lnTo>
                  <a:lnTo>
                    <a:pt x="113" y="29"/>
                  </a:lnTo>
                  <a:lnTo>
                    <a:pt x="113" y="68"/>
                  </a:lnTo>
                  <a:lnTo>
                    <a:pt x="95" y="107"/>
                  </a:lnTo>
                  <a:lnTo>
                    <a:pt x="61" y="102"/>
                  </a:lnTo>
                  <a:lnTo>
                    <a:pt x="42" y="92"/>
                  </a:lnTo>
                  <a:lnTo>
                    <a:pt x="0" y="34"/>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05" name="Freeform 769"/>
            <p:cNvSpPr>
              <a:spLocks/>
            </p:cNvSpPr>
            <p:nvPr/>
          </p:nvSpPr>
          <p:spPr bwMode="auto">
            <a:xfrm>
              <a:off x="2692" y="3090"/>
              <a:ext cx="175" cy="190"/>
            </a:xfrm>
            <a:custGeom>
              <a:avLst/>
              <a:gdLst>
                <a:gd name="T0" fmla="*/ 0 w 197"/>
                <a:gd name="T1" fmla="*/ 8 h 190"/>
                <a:gd name="T2" fmla="*/ 14 w 197"/>
                <a:gd name="T3" fmla="*/ 0 h 190"/>
                <a:gd name="T4" fmla="*/ 111 w 197"/>
                <a:gd name="T5" fmla="*/ 18 h 190"/>
                <a:gd name="T6" fmla="*/ 131 w 197"/>
                <a:gd name="T7" fmla="*/ 10 h 190"/>
                <a:gd name="T8" fmla="*/ 155 w 197"/>
                <a:gd name="T9" fmla="*/ 13 h 190"/>
                <a:gd name="T10" fmla="*/ 136 w 197"/>
                <a:gd name="T11" fmla="*/ 29 h 190"/>
                <a:gd name="T12" fmla="*/ 128 w 197"/>
                <a:gd name="T13" fmla="*/ 18 h 190"/>
                <a:gd name="T14" fmla="*/ 105 w 197"/>
                <a:gd name="T15" fmla="*/ 26 h 190"/>
                <a:gd name="T16" fmla="*/ 105 w 197"/>
                <a:gd name="T17" fmla="*/ 78 h 190"/>
                <a:gd name="T18" fmla="*/ 95 w 197"/>
                <a:gd name="T19" fmla="*/ 78 h 190"/>
                <a:gd name="T20" fmla="*/ 95 w 197"/>
                <a:gd name="T21" fmla="*/ 120 h 190"/>
                <a:gd name="T22" fmla="*/ 95 w 197"/>
                <a:gd name="T23" fmla="*/ 181 h 190"/>
                <a:gd name="T24" fmla="*/ 83 w 197"/>
                <a:gd name="T25" fmla="*/ 189 h 190"/>
                <a:gd name="T26" fmla="*/ 68 w 197"/>
                <a:gd name="T27" fmla="*/ 189 h 190"/>
                <a:gd name="T28" fmla="*/ 62 w 197"/>
                <a:gd name="T29" fmla="*/ 175 h 190"/>
                <a:gd name="T30" fmla="*/ 53 w 197"/>
                <a:gd name="T31" fmla="*/ 184 h 190"/>
                <a:gd name="T32" fmla="*/ 39 w 197"/>
                <a:gd name="T33" fmla="*/ 162 h 190"/>
                <a:gd name="T34" fmla="*/ 31 w 197"/>
                <a:gd name="T35" fmla="*/ 97 h 190"/>
                <a:gd name="T36" fmla="*/ 31 w 197"/>
                <a:gd name="T37" fmla="*/ 89 h 190"/>
                <a:gd name="T38" fmla="*/ 0 w 197"/>
                <a:gd name="T39" fmla="*/ 8 h 1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7" h="190">
                  <a:moveTo>
                    <a:pt x="0" y="8"/>
                  </a:moveTo>
                  <a:lnTo>
                    <a:pt x="18" y="0"/>
                  </a:lnTo>
                  <a:lnTo>
                    <a:pt x="141" y="18"/>
                  </a:lnTo>
                  <a:lnTo>
                    <a:pt x="167" y="10"/>
                  </a:lnTo>
                  <a:lnTo>
                    <a:pt x="196" y="13"/>
                  </a:lnTo>
                  <a:lnTo>
                    <a:pt x="172" y="29"/>
                  </a:lnTo>
                  <a:lnTo>
                    <a:pt x="162" y="18"/>
                  </a:lnTo>
                  <a:lnTo>
                    <a:pt x="133" y="26"/>
                  </a:lnTo>
                  <a:lnTo>
                    <a:pt x="133" y="78"/>
                  </a:lnTo>
                  <a:lnTo>
                    <a:pt x="120" y="78"/>
                  </a:lnTo>
                  <a:lnTo>
                    <a:pt x="120" y="120"/>
                  </a:lnTo>
                  <a:lnTo>
                    <a:pt x="120" y="181"/>
                  </a:lnTo>
                  <a:lnTo>
                    <a:pt x="105" y="189"/>
                  </a:lnTo>
                  <a:lnTo>
                    <a:pt x="86" y="189"/>
                  </a:lnTo>
                  <a:lnTo>
                    <a:pt x="79" y="175"/>
                  </a:lnTo>
                  <a:lnTo>
                    <a:pt x="68" y="184"/>
                  </a:lnTo>
                  <a:lnTo>
                    <a:pt x="49" y="162"/>
                  </a:lnTo>
                  <a:lnTo>
                    <a:pt x="39" y="97"/>
                  </a:lnTo>
                  <a:lnTo>
                    <a:pt x="39" y="89"/>
                  </a:lnTo>
                  <a:lnTo>
                    <a:pt x="0" y="8"/>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06" name="Freeform 770"/>
            <p:cNvSpPr>
              <a:spLocks/>
            </p:cNvSpPr>
            <p:nvPr/>
          </p:nvSpPr>
          <p:spPr bwMode="auto">
            <a:xfrm>
              <a:off x="2316" y="2421"/>
              <a:ext cx="111" cy="106"/>
            </a:xfrm>
            <a:custGeom>
              <a:avLst/>
              <a:gdLst>
                <a:gd name="T0" fmla="*/ 0 w 125"/>
                <a:gd name="T1" fmla="*/ 105 h 106"/>
                <a:gd name="T2" fmla="*/ 46 w 125"/>
                <a:gd name="T3" fmla="*/ 0 h 106"/>
                <a:gd name="T4" fmla="*/ 98 w 125"/>
                <a:gd name="T5" fmla="*/ 0 h 106"/>
                <a:gd name="T6" fmla="*/ 98 w 125"/>
                <a:gd name="T7" fmla="*/ 8 h 106"/>
                <a:gd name="T8" fmla="*/ 98 w 125"/>
                <a:gd name="T9" fmla="*/ 29 h 106"/>
                <a:gd name="T10" fmla="*/ 60 w 125"/>
                <a:gd name="T11" fmla="*/ 29 h 106"/>
                <a:gd name="T12" fmla="*/ 60 w 125"/>
                <a:gd name="T13" fmla="*/ 68 h 106"/>
                <a:gd name="T14" fmla="*/ 46 w 125"/>
                <a:gd name="T15" fmla="*/ 76 h 106"/>
                <a:gd name="T16" fmla="*/ 46 w 125"/>
                <a:gd name="T17" fmla="*/ 97 h 106"/>
                <a:gd name="T18" fmla="*/ 0 w 125"/>
                <a:gd name="T19" fmla="*/ 105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 h="106">
                  <a:moveTo>
                    <a:pt x="0" y="105"/>
                  </a:moveTo>
                  <a:lnTo>
                    <a:pt x="58" y="0"/>
                  </a:lnTo>
                  <a:lnTo>
                    <a:pt x="124" y="0"/>
                  </a:lnTo>
                  <a:lnTo>
                    <a:pt x="124" y="8"/>
                  </a:lnTo>
                  <a:lnTo>
                    <a:pt x="124" y="29"/>
                  </a:lnTo>
                  <a:lnTo>
                    <a:pt x="77" y="29"/>
                  </a:lnTo>
                  <a:lnTo>
                    <a:pt x="77" y="68"/>
                  </a:lnTo>
                  <a:lnTo>
                    <a:pt x="58" y="76"/>
                  </a:lnTo>
                  <a:lnTo>
                    <a:pt x="58" y="97"/>
                  </a:lnTo>
                  <a:lnTo>
                    <a:pt x="0" y="105"/>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07" name="Freeform 771"/>
            <p:cNvSpPr>
              <a:spLocks/>
            </p:cNvSpPr>
            <p:nvPr/>
          </p:nvSpPr>
          <p:spPr bwMode="auto">
            <a:xfrm>
              <a:off x="2824" y="2494"/>
              <a:ext cx="218" cy="293"/>
            </a:xfrm>
            <a:custGeom>
              <a:avLst/>
              <a:gdLst>
                <a:gd name="T0" fmla="*/ 0 w 245"/>
                <a:gd name="T1" fmla="*/ 155 h 293"/>
                <a:gd name="T2" fmla="*/ 11 w 245"/>
                <a:gd name="T3" fmla="*/ 182 h 293"/>
                <a:gd name="T4" fmla="*/ 18 w 245"/>
                <a:gd name="T5" fmla="*/ 213 h 293"/>
                <a:gd name="T6" fmla="*/ 39 w 245"/>
                <a:gd name="T7" fmla="*/ 229 h 293"/>
                <a:gd name="T8" fmla="*/ 65 w 245"/>
                <a:gd name="T9" fmla="*/ 271 h 293"/>
                <a:gd name="T10" fmla="*/ 106 w 245"/>
                <a:gd name="T11" fmla="*/ 292 h 293"/>
                <a:gd name="T12" fmla="*/ 141 w 245"/>
                <a:gd name="T13" fmla="*/ 287 h 293"/>
                <a:gd name="T14" fmla="*/ 164 w 245"/>
                <a:gd name="T15" fmla="*/ 279 h 293"/>
                <a:gd name="T16" fmla="*/ 149 w 245"/>
                <a:gd name="T17" fmla="*/ 247 h 293"/>
                <a:gd name="T18" fmla="*/ 126 w 245"/>
                <a:gd name="T19" fmla="*/ 231 h 293"/>
                <a:gd name="T20" fmla="*/ 143 w 245"/>
                <a:gd name="T21" fmla="*/ 218 h 293"/>
                <a:gd name="T22" fmla="*/ 143 w 245"/>
                <a:gd name="T23" fmla="*/ 192 h 293"/>
                <a:gd name="T24" fmla="*/ 166 w 245"/>
                <a:gd name="T25" fmla="*/ 155 h 293"/>
                <a:gd name="T26" fmla="*/ 176 w 245"/>
                <a:gd name="T27" fmla="*/ 93 h 293"/>
                <a:gd name="T28" fmla="*/ 193 w 245"/>
                <a:gd name="T29" fmla="*/ 79 h 293"/>
                <a:gd name="T30" fmla="*/ 179 w 245"/>
                <a:gd name="T31" fmla="*/ 64 h 293"/>
                <a:gd name="T32" fmla="*/ 174 w 245"/>
                <a:gd name="T33" fmla="*/ 17 h 293"/>
                <a:gd name="T34" fmla="*/ 158 w 245"/>
                <a:gd name="T35" fmla="*/ 0 h 293"/>
                <a:gd name="T36" fmla="*/ 141 w 245"/>
                <a:gd name="T37" fmla="*/ 19 h 293"/>
                <a:gd name="T38" fmla="*/ 37 w 245"/>
                <a:gd name="T39" fmla="*/ 17 h 293"/>
                <a:gd name="T40" fmla="*/ 37 w 245"/>
                <a:gd name="T41" fmla="*/ 45 h 293"/>
                <a:gd name="T42" fmla="*/ 25 w 245"/>
                <a:gd name="T43" fmla="*/ 48 h 293"/>
                <a:gd name="T44" fmla="*/ 25 w 245"/>
                <a:gd name="T45" fmla="*/ 56 h 293"/>
                <a:gd name="T46" fmla="*/ 25 w 245"/>
                <a:gd name="T47" fmla="*/ 113 h 293"/>
                <a:gd name="T48" fmla="*/ 12 w 245"/>
                <a:gd name="T49" fmla="*/ 113 h 293"/>
                <a:gd name="T50" fmla="*/ 0 w 245"/>
                <a:gd name="T51" fmla="*/ 155 h 2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93">
                  <a:moveTo>
                    <a:pt x="0" y="155"/>
                  </a:moveTo>
                  <a:lnTo>
                    <a:pt x="13" y="182"/>
                  </a:lnTo>
                  <a:lnTo>
                    <a:pt x="23" y="213"/>
                  </a:lnTo>
                  <a:lnTo>
                    <a:pt x="50" y="229"/>
                  </a:lnTo>
                  <a:lnTo>
                    <a:pt x="82" y="271"/>
                  </a:lnTo>
                  <a:lnTo>
                    <a:pt x="134" y="292"/>
                  </a:lnTo>
                  <a:lnTo>
                    <a:pt x="178" y="287"/>
                  </a:lnTo>
                  <a:lnTo>
                    <a:pt x="207" y="279"/>
                  </a:lnTo>
                  <a:lnTo>
                    <a:pt x="189" y="247"/>
                  </a:lnTo>
                  <a:lnTo>
                    <a:pt x="160" y="231"/>
                  </a:lnTo>
                  <a:lnTo>
                    <a:pt x="181" y="218"/>
                  </a:lnTo>
                  <a:lnTo>
                    <a:pt x="181" y="192"/>
                  </a:lnTo>
                  <a:lnTo>
                    <a:pt x="210" y="155"/>
                  </a:lnTo>
                  <a:lnTo>
                    <a:pt x="223" y="93"/>
                  </a:lnTo>
                  <a:lnTo>
                    <a:pt x="244" y="79"/>
                  </a:lnTo>
                  <a:lnTo>
                    <a:pt x="226" y="64"/>
                  </a:lnTo>
                  <a:lnTo>
                    <a:pt x="220" y="17"/>
                  </a:lnTo>
                  <a:lnTo>
                    <a:pt x="200" y="0"/>
                  </a:lnTo>
                  <a:lnTo>
                    <a:pt x="178" y="19"/>
                  </a:lnTo>
                  <a:lnTo>
                    <a:pt x="47" y="17"/>
                  </a:lnTo>
                  <a:lnTo>
                    <a:pt x="47" y="45"/>
                  </a:lnTo>
                  <a:lnTo>
                    <a:pt x="32" y="48"/>
                  </a:lnTo>
                  <a:lnTo>
                    <a:pt x="32" y="56"/>
                  </a:lnTo>
                  <a:lnTo>
                    <a:pt x="32" y="113"/>
                  </a:lnTo>
                  <a:lnTo>
                    <a:pt x="16" y="113"/>
                  </a:lnTo>
                  <a:lnTo>
                    <a:pt x="0" y="155"/>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08" name="Freeform 772"/>
            <p:cNvSpPr>
              <a:spLocks/>
            </p:cNvSpPr>
            <p:nvPr/>
          </p:nvSpPr>
          <p:spPr bwMode="auto">
            <a:xfrm>
              <a:off x="2941" y="3226"/>
              <a:ext cx="15" cy="25"/>
            </a:xfrm>
            <a:custGeom>
              <a:avLst/>
              <a:gdLst>
                <a:gd name="T0" fmla="*/ 0 w 17"/>
                <a:gd name="T1" fmla="*/ 13 h 25"/>
                <a:gd name="T2" fmla="*/ 9 w 17"/>
                <a:gd name="T3" fmla="*/ 24 h 25"/>
                <a:gd name="T4" fmla="*/ 12 w 17"/>
                <a:gd name="T5" fmla="*/ 16 h 25"/>
                <a:gd name="T6" fmla="*/ 12 w 17"/>
                <a:gd name="T7" fmla="*/ 0 h 25"/>
                <a:gd name="T8" fmla="*/ 0 w 17"/>
                <a:gd name="T9" fmla="*/ 13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13"/>
                  </a:moveTo>
                  <a:lnTo>
                    <a:pt x="11" y="24"/>
                  </a:lnTo>
                  <a:lnTo>
                    <a:pt x="16" y="16"/>
                  </a:lnTo>
                  <a:lnTo>
                    <a:pt x="16" y="0"/>
                  </a:lnTo>
                  <a:lnTo>
                    <a:pt x="0" y="13"/>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09" name="Freeform 773"/>
            <p:cNvSpPr>
              <a:spLocks/>
            </p:cNvSpPr>
            <p:nvPr/>
          </p:nvSpPr>
          <p:spPr bwMode="auto">
            <a:xfrm>
              <a:off x="2925" y="2854"/>
              <a:ext cx="143" cy="158"/>
            </a:xfrm>
            <a:custGeom>
              <a:avLst/>
              <a:gdLst>
                <a:gd name="T0" fmla="*/ 0 w 161"/>
                <a:gd name="T1" fmla="*/ 50 h 158"/>
                <a:gd name="T2" fmla="*/ 3 w 161"/>
                <a:gd name="T3" fmla="*/ 81 h 158"/>
                <a:gd name="T4" fmla="*/ 18 w 161"/>
                <a:gd name="T5" fmla="*/ 113 h 158"/>
                <a:gd name="T6" fmla="*/ 37 w 161"/>
                <a:gd name="T7" fmla="*/ 123 h 158"/>
                <a:gd name="T8" fmla="*/ 52 w 161"/>
                <a:gd name="T9" fmla="*/ 128 h 158"/>
                <a:gd name="T10" fmla="*/ 62 w 161"/>
                <a:gd name="T11" fmla="*/ 157 h 158"/>
                <a:gd name="T12" fmla="*/ 109 w 161"/>
                <a:gd name="T13" fmla="*/ 155 h 158"/>
                <a:gd name="T14" fmla="*/ 126 w 161"/>
                <a:gd name="T15" fmla="*/ 141 h 158"/>
                <a:gd name="T16" fmla="*/ 107 w 161"/>
                <a:gd name="T17" fmla="*/ 79 h 158"/>
                <a:gd name="T18" fmla="*/ 114 w 161"/>
                <a:gd name="T19" fmla="*/ 52 h 158"/>
                <a:gd name="T20" fmla="*/ 53 w 161"/>
                <a:gd name="T21" fmla="*/ 0 h 158"/>
                <a:gd name="T22" fmla="*/ 37 w 161"/>
                <a:gd name="T23" fmla="*/ 29 h 158"/>
                <a:gd name="T24" fmla="*/ 31 w 161"/>
                <a:gd name="T25" fmla="*/ 18 h 158"/>
                <a:gd name="T26" fmla="*/ 27 w 161"/>
                <a:gd name="T27" fmla="*/ 29 h 158"/>
                <a:gd name="T28" fmla="*/ 27 w 161"/>
                <a:gd name="T29" fmla="*/ 0 h 158"/>
                <a:gd name="T30" fmla="*/ 11 w 161"/>
                <a:gd name="T31" fmla="*/ 0 h 158"/>
                <a:gd name="T32" fmla="*/ 12 w 161"/>
                <a:gd name="T33" fmla="*/ 21 h 158"/>
                <a:gd name="T34" fmla="*/ 14 w 161"/>
                <a:gd name="T35" fmla="*/ 34 h 158"/>
                <a:gd name="T36" fmla="*/ 0 w 161"/>
                <a:gd name="T37" fmla="*/ 50 h 1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1" h="158">
                  <a:moveTo>
                    <a:pt x="0" y="50"/>
                  </a:moveTo>
                  <a:lnTo>
                    <a:pt x="3" y="81"/>
                  </a:lnTo>
                  <a:lnTo>
                    <a:pt x="23" y="113"/>
                  </a:lnTo>
                  <a:lnTo>
                    <a:pt x="47" y="123"/>
                  </a:lnTo>
                  <a:lnTo>
                    <a:pt x="65" y="128"/>
                  </a:lnTo>
                  <a:lnTo>
                    <a:pt x="79" y="157"/>
                  </a:lnTo>
                  <a:lnTo>
                    <a:pt x="139" y="155"/>
                  </a:lnTo>
                  <a:lnTo>
                    <a:pt x="160" y="141"/>
                  </a:lnTo>
                  <a:lnTo>
                    <a:pt x="136" y="79"/>
                  </a:lnTo>
                  <a:lnTo>
                    <a:pt x="144" y="52"/>
                  </a:lnTo>
                  <a:lnTo>
                    <a:pt x="68" y="0"/>
                  </a:lnTo>
                  <a:lnTo>
                    <a:pt x="47" y="29"/>
                  </a:lnTo>
                  <a:lnTo>
                    <a:pt x="39" y="18"/>
                  </a:lnTo>
                  <a:lnTo>
                    <a:pt x="34" y="29"/>
                  </a:lnTo>
                  <a:lnTo>
                    <a:pt x="34" y="0"/>
                  </a:lnTo>
                  <a:lnTo>
                    <a:pt x="13" y="0"/>
                  </a:lnTo>
                  <a:lnTo>
                    <a:pt x="16" y="21"/>
                  </a:lnTo>
                  <a:lnTo>
                    <a:pt x="18" y="34"/>
                  </a:lnTo>
                  <a:lnTo>
                    <a:pt x="0" y="50"/>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10" name="Freeform 774"/>
            <p:cNvSpPr>
              <a:spLocks/>
            </p:cNvSpPr>
            <p:nvPr/>
          </p:nvSpPr>
          <p:spPr bwMode="auto">
            <a:xfrm>
              <a:off x="3815" y="2531"/>
              <a:ext cx="103" cy="224"/>
            </a:xfrm>
            <a:custGeom>
              <a:avLst/>
              <a:gdLst>
                <a:gd name="T0" fmla="*/ 0 w 116"/>
                <a:gd name="T1" fmla="*/ 37 h 224"/>
                <a:gd name="T2" fmla="*/ 4 w 116"/>
                <a:gd name="T3" fmla="*/ 16 h 224"/>
                <a:gd name="T4" fmla="*/ 28 w 116"/>
                <a:gd name="T5" fmla="*/ 0 h 224"/>
                <a:gd name="T6" fmla="*/ 39 w 116"/>
                <a:gd name="T7" fmla="*/ 16 h 224"/>
                <a:gd name="T8" fmla="*/ 37 w 116"/>
                <a:gd name="T9" fmla="*/ 48 h 224"/>
                <a:gd name="T10" fmla="*/ 66 w 116"/>
                <a:gd name="T11" fmla="*/ 37 h 224"/>
                <a:gd name="T12" fmla="*/ 79 w 116"/>
                <a:gd name="T13" fmla="*/ 48 h 224"/>
                <a:gd name="T14" fmla="*/ 91 w 116"/>
                <a:gd name="T15" fmla="*/ 79 h 224"/>
                <a:gd name="T16" fmla="*/ 87 w 116"/>
                <a:gd name="T17" fmla="*/ 98 h 224"/>
                <a:gd name="T18" fmla="*/ 64 w 116"/>
                <a:gd name="T19" fmla="*/ 95 h 224"/>
                <a:gd name="T20" fmla="*/ 58 w 116"/>
                <a:gd name="T21" fmla="*/ 103 h 224"/>
                <a:gd name="T22" fmla="*/ 59 w 116"/>
                <a:gd name="T23" fmla="*/ 137 h 224"/>
                <a:gd name="T24" fmla="*/ 28 w 116"/>
                <a:gd name="T25" fmla="*/ 108 h 224"/>
                <a:gd name="T26" fmla="*/ 17 w 116"/>
                <a:gd name="T27" fmla="*/ 158 h 224"/>
                <a:gd name="T28" fmla="*/ 32 w 116"/>
                <a:gd name="T29" fmla="*/ 202 h 224"/>
                <a:gd name="T30" fmla="*/ 52 w 116"/>
                <a:gd name="T31" fmla="*/ 218 h 224"/>
                <a:gd name="T32" fmla="*/ 41 w 116"/>
                <a:gd name="T33" fmla="*/ 223 h 224"/>
                <a:gd name="T34" fmla="*/ 37 w 116"/>
                <a:gd name="T35" fmla="*/ 213 h 224"/>
                <a:gd name="T36" fmla="*/ 31 w 116"/>
                <a:gd name="T37" fmla="*/ 213 h 224"/>
                <a:gd name="T38" fmla="*/ 8 w 116"/>
                <a:gd name="T39" fmla="*/ 186 h 224"/>
                <a:gd name="T40" fmla="*/ 11 w 116"/>
                <a:gd name="T41" fmla="*/ 160 h 224"/>
                <a:gd name="T42" fmla="*/ 20 w 116"/>
                <a:gd name="T43" fmla="*/ 134 h 224"/>
                <a:gd name="T44" fmla="*/ 5 w 116"/>
                <a:gd name="T45" fmla="*/ 90 h 224"/>
                <a:gd name="T46" fmla="*/ 12 w 116"/>
                <a:gd name="T47" fmla="*/ 68 h 224"/>
                <a:gd name="T48" fmla="*/ 0 w 116"/>
                <a:gd name="T49" fmla="*/ 37 h 2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6" h="224">
                  <a:moveTo>
                    <a:pt x="0" y="37"/>
                  </a:moveTo>
                  <a:lnTo>
                    <a:pt x="5" y="16"/>
                  </a:lnTo>
                  <a:lnTo>
                    <a:pt x="36" y="0"/>
                  </a:lnTo>
                  <a:lnTo>
                    <a:pt x="49" y="16"/>
                  </a:lnTo>
                  <a:lnTo>
                    <a:pt x="47" y="48"/>
                  </a:lnTo>
                  <a:lnTo>
                    <a:pt x="83" y="37"/>
                  </a:lnTo>
                  <a:lnTo>
                    <a:pt x="100" y="48"/>
                  </a:lnTo>
                  <a:lnTo>
                    <a:pt x="115" y="79"/>
                  </a:lnTo>
                  <a:lnTo>
                    <a:pt x="110" y="98"/>
                  </a:lnTo>
                  <a:lnTo>
                    <a:pt x="81" y="95"/>
                  </a:lnTo>
                  <a:lnTo>
                    <a:pt x="73" y="103"/>
                  </a:lnTo>
                  <a:lnTo>
                    <a:pt x="76" y="137"/>
                  </a:lnTo>
                  <a:lnTo>
                    <a:pt x="36" y="108"/>
                  </a:lnTo>
                  <a:lnTo>
                    <a:pt x="21" y="158"/>
                  </a:lnTo>
                  <a:lnTo>
                    <a:pt x="41" y="202"/>
                  </a:lnTo>
                  <a:lnTo>
                    <a:pt x="65" y="218"/>
                  </a:lnTo>
                  <a:lnTo>
                    <a:pt x="52" y="223"/>
                  </a:lnTo>
                  <a:lnTo>
                    <a:pt x="47" y="213"/>
                  </a:lnTo>
                  <a:lnTo>
                    <a:pt x="39" y="213"/>
                  </a:lnTo>
                  <a:lnTo>
                    <a:pt x="10" y="186"/>
                  </a:lnTo>
                  <a:lnTo>
                    <a:pt x="13" y="160"/>
                  </a:lnTo>
                  <a:lnTo>
                    <a:pt x="26" y="134"/>
                  </a:lnTo>
                  <a:lnTo>
                    <a:pt x="7" y="90"/>
                  </a:lnTo>
                  <a:lnTo>
                    <a:pt x="16" y="68"/>
                  </a:lnTo>
                  <a:lnTo>
                    <a:pt x="0" y="37"/>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11" name="Freeform 775"/>
            <p:cNvSpPr>
              <a:spLocks/>
            </p:cNvSpPr>
            <p:nvPr/>
          </p:nvSpPr>
          <p:spPr bwMode="auto">
            <a:xfrm>
              <a:off x="2535" y="2673"/>
              <a:ext cx="30" cy="77"/>
            </a:xfrm>
            <a:custGeom>
              <a:avLst/>
              <a:gdLst>
                <a:gd name="T0" fmla="*/ 0 w 33"/>
                <a:gd name="T1" fmla="*/ 0 h 77"/>
                <a:gd name="T2" fmla="*/ 14 w 33"/>
                <a:gd name="T3" fmla="*/ 3 h 77"/>
                <a:gd name="T4" fmla="*/ 26 w 33"/>
                <a:gd name="T5" fmla="*/ 73 h 77"/>
                <a:gd name="T6" fmla="*/ 20 w 33"/>
                <a:gd name="T7" fmla="*/ 76 h 77"/>
                <a:gd name="T8" fmla="*/ 0 w 33"/>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77">
                  <a:moveTo>
                    <a:pt x="0" y="0"/>
                  </a:moveTo>
                  <a:lnTo>
                    <a:pt x="16" y="3"/>
                  </a:lnTo>
                  <a:lnTo>
                    <a:pt x="32" y="73"/>
                  </a:lnTo>
                  <a:lnTo>
                    <a:pt x="24" y="76"/>
                  </a:lnTo>
                  <a:lnTo>
                    <a:pt x="0" y="0"/>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12" name="Freeform 776"/>
            <p:cNvSpPr>
              <a:spLocks/>
            </p:cNvSpPr>
            <p:nvPr/>
          </p:nvSpPr>
          <p:spPr bwMode="auto">
            <a:xfrm>
              <a:off x="2927" y="2781"/>
              <a:ext cx="69" cy="79"/>
            </a:xfrm>
            <a:custGeom>
              <a:avLst/>
              <a:gdLst>
                <a:gd name="T0" fmla="*/ 0 w 77"/>
                <a:gd name="T1" fmla="*/ 78 h 79"/>
                <a:gd name="T2" fmla="*/ 8 w 77"/>
                <a:gd name="T3" fmla="*/ 73 h 79"/>
                <a:gd name="T4" fmla="*/ 25 w 77"/>
                <a:gd name="T5" fmla="*/ 73 h 79"/>
                <a:gd name="T6" fmla="*/ 25 w 77"/>
                <a:gd name="T7" fmla="*/ 62 h 79"/>
                <a:gd name="T8" fmla="*/ 50 w 77"/>
                <a:gd name="T9" fmla="*/ 54 h 79"/>
                <a:gd name="T10" fmla="*/ 61 w 77"/>
                <a:gd name="T11" fmla="*/ 28 h 79"/>
                <a:gd name="T12" fmla="*/ 50 w 77"/>
                <a:gd name="T13" fmla="*/ 0 h 79"/>
                <a:gd name="T14" fmla="*/ 14 w 77"/>
                <a:gd name="T15" fmla="*/ 5 h 79"/>
                <a:gd name="T16" fmla="*/ 19 w 77"/>
                <a:gd name="T17" fmla="*/ 26 h 79"/>
                <a:gd name="T18" fmla="*/ 11 w 77"/>
                <a:gd name="T19" fmla="*/ 41 h 79"/>
                <a:gd name="T20" fmla="*/ 0 w 77"/>
                <a:gd name="T21" fmla="*/ 78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79">
                  <a:moveTo>
                    <a:pt x="0" y="78"/>
                  </a:moveTo>
                  <a:lnTo>
                    <a:pt x="10" y="73"/>
                  </a:lnTo>
                  <a:lnTo>
                    <a:pt x="31" y="73"/>
                  </a:lnTo>
                  <a:lnTo>
                    <a:pt x="31" y="62"/>
                  </a:lnTo>
                  <a:lnTo>
                    <a:pt x="62" y="54"/>
                  </a:lnTo>
                  <a:lnTo>
                    <a:pt x="76" y="28"/>
                  </a:lnTo>
                  <a:lnTo>
                    <a:pt x="62" y="0"/>
                  </a:lnTo>
                  <a:lnTo>
                    <a:pt x="18" y="5"/>
                  </a:lnTo>
                  <a:lnTo>
                    <a:pt x="23" y="26"/>
                  </a:lnTo>
                  <a:lnTo>
                    <a:pt x="13" y="41"/>
                  </a:lnTo>
                  <a:lnTo>
                    <a:pt x="0" y="78"/>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13" name="Freeform 777"/>
            <p:cNvSpPr>
              <a:spLocks/>
            </p:cNvSpPr>
            <p:nvPr/>
          </p:nvSpPr>
          <p:spPr bwMode="auto">
            <a:xfrm>
              <a:off x="340" y="1556"/>
              <a:ext cx="392" cy="387"/>
            </a:xfrm>
            <a:custGeom>
              <a:avLst/>
              <a:gdLst>
                <a:gd name="T0" fmla="*/ 22 w 441"/>
                <a:gd name="T1" fmla="*/ 155 h 387"/>
                <a:gd name="T2" fmla="*/ 25 w 441"/>
                <a:gd name="T3" fmla="*/ 170 h 387"/>
                <a:gd name="T4" fmla="*/ 64 w 441"/>
                <a:gd name="T5" fmla="*/ 178 h 387"/>
                <a:gd name="T6" fmla="*/ 78 w 441"/>
                <a:gd name="T7" fmla="*/ 173 h 387"/>
                <a:gd name="T8" fmla="*/ 35 w 441"/>
                <a:gd name="T9" fmla="*/ 218 h 387"/>
                <a:gd name="T10" fmla="*/ 33 w 441"/>
                <a:gd name="T11" fmla="*/ 239 h 387"/>
                <a:gd name="T12" fmla="*/ 33 w 441"/>
                <a:gd name="T13" fmla="*/ 252 h 387"/>
                <a:gd name="T14" fmla="*/ 41 w 441"/>
                <a:gd name="T15" fmla="*/ 270 h 387"/>
                <a:gd name="T16" fmla="*/ 60 w 441"/>
                <a:gd name="T17" fmla="*/ 283 h 387"/>
                <a:gd name="T18" fmla="*/ 67 w 441"/>
                <a:gd name="T19" fmla="*/ 270 h 387"/>
                <a:gd name="T20" fmla="*/ 70 w 441"/>
                <a:gd name="T21" fmla="*/ 307 h 387"/>
                <a:gd name="T22" fmla="*/ 108 w 441"/>
                <a:gd name="T23" fmla="*/ 310 h 387"/>
                <a:gd name="T24" fmla="*/ 117 w 441"/>
                <a:gd name="T25" fmla="*/ 307 h 387"/>
                <a:gd name="T26" fmla="*/ 109 w 441"/>
                <a:gd name="T27" fmla="*/ 346 h 387"/>
                <a:gd name="T28" fmla="*/ 91 w 441"/>
                <a:gd name="T29" fmla="*/ 364 h 387"/>
                <a:gd name="T30" fmla="*/ 55 w 441"/>
                <a:gd name="T31" fmla="*/ 386 h 387"/>
                <a:gd name="T32" fmla="*/ 97 w 441"/>
                <a:gd name="T33" fmla="*/ 370 h 387"/>
                <a:gd name="T34" fmla="*/ 103 w 441"/>
                <a:gd name="T35" fmla="*/ 351 h 387"/>
                <a:gd name="T36" fmla="*/ 161 w 441"/>
                <a:gd name="T37" fmla="*/ 315 h 387"/>
                <a:gd name="T38" fmla="*/ 161 w 441"/>
                <a:gd name="T39" fmla="*/ 288 h 387"/>
                <a:gd name="T40" fmla="*/ 207 w 441"/>
                <a:gd name="T41" fmla="*/ 226 h 387"/>
                <a:gd name="T42" fmla="*/ 217 w 441"/>
                <a:gd name="T43" fmla="*/ 241 h 387"/>
                <a:gd name="T44" fmla="*/ 221 w 441"/>
                <a:gd name="T45" fmla="*/ 254 h 387"/>
                <a:gd name="T46" fmla="*/ 188 w 441"/>
                <a:gd name="T47" fmla="*/ 281 h 387"/>
                <a:gd name="T48" fmla="*/ 190 w 441"/>
                <a:gd name="T49" fmla="*/ 294 h 387"/>
                <a:gd name="T50" fmla="*/ 234 w 441"/>
                <a:gd name="T51" fmla="*/ 265 h 387"/>
                <a:gd name="T52" fmla="*/ 236 w 441"/>
                <a:gd name="T53" fmla="*/ 246 h 387"/>
                <a:gd name="T54" fmla="*/ 252 w 441"/>
                <a:gd name="T55" fmla="*/ 249 h 387"/>
                <a:gd name="T56" fmla="*/ 280 w 441"/>
                <a:gd name="T57" fmla="*/ 275 h 387"/>
                <a:gd name="T58" fmla="*/ 333 w 441"/>
                <a:gd name="T59" fmla="*/ 275 h 387"/>
                <a:gd name="T60" fmla="*/ 331 w 441"/>
                <a:gd name="T61" fmla="*/ 286 h 387"/>
                <a:gd name="T62" fmla="*/ 348 w 441"/>
                <a:gd name="T63" fmla="*/ 288 h 387"/>
                <a:gd name="T64" fmla="*/ 315 w 441"/>
                <a:gd name="T65" fmla="*/ 270 h 387"/>
                <a:gd name="T66" fmla="*/ 190 w 441"/>
                <a:gd name="T67" fmla="*/ 24 h 387"/>
                <a:gd name="T68" fmla="*/ 153 w 441"/>
                <a:gd name="T69" fmla="*/ 8 h 387"/>
                <a:gd name="T70" fmla="*/ 139 w 441"/>
                <a:gd name="T71" fmla="*/ 13 h 387"/>
                <a:gd name="T72" fmla="*/ 132 w 441"/>
                <a:gd name="T73" fmla="*/ 0 h 387"/>
                <a:gd name="T74" fmla="*/ 97 w 441"/>
                <a:gd name="T75" fmla="*/ 16 h 387"/>
                <a:gd name="T76" fmla="*/ 93 w 441"/>
                <a:gd name="T77" fmla="*/ 21 h 387"/>
                <a:gd name="T78" fmla="*/ 76 w 441"/>
                <a:gd name="T79" fmla="*/ 40 h 387"/>
                <a:gd name="T80" fmla="*/ 53 w 441"/>
                <a:gd name="T81" fmla="*/ 58 h 387"/>
                <a:gd name="T82" fmla="*/ 25 w 441"/>
                <a:gd name="T83" fmla="*/ 76 h 387"/>
                <a:gd name="T84" fmla="*/ 53 w 441"/>
                <a:gd name="T85" fmla="*/ 111 h 387"/>
                <a:gd name="T86" fmla="*/ 70 w 441"/>
                <a:gd name="T87" fmla="*/ 121 h 387"/>
                <a:gd name="T88" fmla="*/ 84 w 441"/>
                <a:gd name="T89" fmla="*/ 131 h 387"/>
                <a:gd name="T90" fmla="*/ 53 w 441"/>
                <a:gd name="T91" fmla="*/ 134 h 387"/>
                <a:gd name="T92" fmla="*/ 39 w 441"/>
                <a:gd name="T93" fmla="*/ 123 h 3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41" h="387">
                  <a:moveTo>
                    <a:pt x="0" y="147"/>
                  </a:moveTo>
                  <a:lnTo>
                    <a:pt x="28" y="155"/>
                  </a:lnTo>
                  <a:lnTo>
                    <a:pt x="20" y="158"/>
                  </a:lnTo>
                  <a:lnTo>
                    <a:pt x="31" y="170"/>
                  </a:lnTo>
                  <a:lnTo>
                    <a:pt x="76" y="170"/>
                  </a:lnTo>
                  <a:lnTo>
                    <a:pt x="81" y="178"/>
                  </a:lnTo>
                  <a:lnTo>
                    <a:pt x="110" y="168"/>
                  </a:lnTo>
                  <a:lnTo>
                    <a:pt x="99" y="173"/>
                  </a:lnTo>
                  <a:lnTo>
                    <a:pt x="104" y="197"/>
                  </a:lnTo>
                  <a:lnTo>
                    <a:pt x="44" y="218"/>
                  </a:lnTo>
                  <a:lnTo>
                    <a:pt x="28" y="241"/>
                  </a:lnTo>
                  <a:lnTo>
                    <a:pt x="42" y="239"/>
                  </a:lnTo>
                  <a:lnTo>
                    <a:pt x="34" y="244"/>
                  </a:lnTo>
                  <a:lnTo>
                    <a:pt x="42" y="252"/>
                  </a:lnTo>
                  <a:lnTo>
                    <a:pt x="65" y="257"/>
                  </a:lnTo>
                  <a:lnTo>
                    <a:pt x="52" y="270"/>
                  </a:lnTo>
                  <a:lnTo>
                    <a:pt x="65" y="281"/>
                  </a:lnTo>
                  <a:lnTo>
                    <a:pt x="76" y="283"/>
                  </a:lnTo>
                  <a:lnTo>
                    <a:pt x="99" y="257"/>
                  </a:lnTo>
                  <a:lnTo>
                    <a:pt x="84" y="270"/>
                  </a:lnTo>
                  <a:lnTo>
                    <a:pt x="96" y="294"/>
                  </a:lnTo>
                  <a:lnTo>
                    <a:pt x="89" y="307"/>
                  </a:lnTo>
                  <a:lnTo>
                    <a:pt x="115" y="291"/>
                  </a:lnTo>
                  <a:lnTo>
                    <a:pt x="136" y="310"/>
                  </a:lnTo>
                  <a:lnTo>
                    <a:pt x="141" y="296"/>
                  </a:lnTo>
                  <a:lnTo>
                    <a:pt x="149" y="307"/>
                  </a:lnTo>
                  <a:lnTo>
                    <a:pt x="167" y="294"/>
                  </a:lnTo>
                  <a:lnTo>
                    <a:pt x="138" y="346"/>
                  </a:lnTo>
                  <a:lnTo>
                    <a:pt x="118" y="354"/>
                  </a:lnTo>
                  <a:lnTo>
                    <a:pt x="115" y="364"/>
                  </a:lnTo>
                  <a:lnTo>
                    <a:pt x="89" y="364"/>
                  </a:lnTo>
                  <a:lnTo>
                    <a:pt x="70" y="386"/>
                  </a:lnTo>
                  <a:lnTo>
                    <a:pt x="96" y="367"/>
                  </a:lnTo>
                  <a:lnTo>
                    <a:pt x="123" y="370"/>
                  </a:lnTo>
                  <a:lnTo>
                    <a:pt x="138" y="359"/>
                  </a:lnTo>
                  <a:lnTo>
                    <a:pt x="131" y="351"/>
                  </a:lnTo>
                  <a:lnTo>
                    <a:pt x="149" y="351"/>
                  </a:lnTo>
                  <a:lnTo>
                    <a:pt x="204" y="315"/>
                  </a:lnTo>
                  <a:lnTo>
                    <a:pt x="217" y="299"/>
                  </a:lnTo>
                  <a:lnTo>
                    <a:pt x="204" y="288"/>
                  </a:lnTo>
                  <a:lnTo>
                    <a:pt x="257" y="246"/>
                  </a:lnTo>
                  <a:lnTo>
                    <a:pt x="262" y="226"/>
                  </a:lnTo>
                  <a:lnTo>
                    <a:pt x="259" y="246"/>
                  </a:lnTo>
                  <a:lnTo>
                    <a:pt x="275" y="241"/>
                  </a:lnTo>
                  <a:lnTo>
                    <a:pt x="267" y="252"/>
                  </a:lnTo>
                  <a:lnTo>
                    <a:pt x="280" y="254"/>
                  </a:lnTo>
                  <a:lnTo>
                    <a:pt x="246" y="257"/>
                  </a:lnTo>
                  <a:lnTo>
                    <a:pt x="238" y="281"/>
                  </a:lnTo>
                  <a:lnTo>
                    <a:pt x="254" y="281"/>
                  </a:lnTo>
                  <a:lnTo>
                    <a:pt x="241" y="294"/>
                  </a:lnTo>
                  <a:lnTo>
                    <a:pt x="285" y="275"/>
                  </a:lnTo>
                  <a:lnTo>
                    <a:pt x="296" y="265"/>
                  </a:lnTo>
                  <a:lnTo>
                    <a:pt x="285" y="257"/>
                  </a:lnTo>
                  <a:lnTo>
                    <a:pt x="299" y="246"/>
                  </a:lnTo>
                  <a:lnTo>
                    <a:pt x="296" y="254"/>
                  </a:lnTo>
                  <a:lnTo>
                    <a:pt x="319" y="249"/>
                  </a:lnTo>
                  <a:lnTo>
                    <a:pt x="314" y="260"/>
                  </a:lnTo>
                  <a:lnTo>
                    <a:pt x="354" y="275"/>
                  </a:lnTo>
                  <a:lnTo>
                    <a:pt x="411" y="281"/>
                  </a:lnTo>
                  <a:lnTo>
                    <a:pt x="422" y="275"/>
                  </a:lnTo>
                  <a:lnTo>
                    <a:pt x="427" y="278"/>
                  </a:lnTo>
                  <a:lnTo>
                    <a:pt x="419" y="286"/>
                  </a:lnTo>
                  <a:lnTo>
                    <a:pt x="432" y="294"/>
                  </a:lnTo>
                  <a:lnTo>
                    <a:pt x="440" y="288"/>
                  </a:lnTo>
                  <a:lnTo>
                    <a:pt x="427" y="270"/>
                  </a:lnTo>
                  <a:lnTo>
                    <a:pt x="398" y="270"/>
                  </a:lnTo>
                  <a:lnTo>
                    <a:pt x="398" y="45"/>
                  </a:lnTo>
                  <a:lnTo>
                    <a:pt x="241" y="24"/>
                  </a:lnTo>
                  <a:lnTo>
                    <a:pt x="236" y="13"/>
                  </a:lnTo>
                  <a:lnTo>
                    <a:pt x="194" y="8"/>
                  </a:lnTo>
                  <a:lnTo>
                    <a:pt x="189" y="16"/>
                  </a:lnTo>
                  <a:lnTo>
                    <a:pt x="175" y="13"/>
                  </a:lnTo>
                  <a:lnTo>
                    <a:pt x="186" y="5"/>
                  </a:lnTo>
                  <a:lnTo>
                    <a:pt x="167" y="0"/>
                  </a:lnTo>
                  <a:lnTo>
                    <a:pt x="152" y="13"/>
                  </a:lnTo>
                  <a:lnTo>
                    <a:pt x="123" y="16"/>
                  </a:lnTo>
                  <a:lnTo>
                    <a:pt x="120" y="32"/>
                  </a:lnTo>
                  <a:lnTo>
                    <a:pt x="118" y="21"/>
                  </a:lnTo>
                  <a:lnTo>
                    <a:pt x="91" y="29"/>
                  </a:lnTo>
                  <a:lnTo>
                    <a:pt x="96" y="40"/>
                  </a:lnTo>
                  <a:lnTo>
                    <a:pt x="84" y="37"/>
                  </a:lnTo>
                  <a:lnTo>
                    <a:pt x="68" y="58"/>
                  </a:lnTo>
                  <a:lnTo>
                    <a:pt x="28" y="63"/>
                  </a:lnTo>
                  <a:lnTo>
                    <a:pt x="31" y="76"/>
                  </a:lnTo>
                  <a:lnTo>
                    <a:pt x="20" y="79"/>
                  </a:lnTo>
                  <a:lnTo>
                    <a:pt x="68" y="111"/>
                  </a:lnTo>
                  <a:lnTo>
                    <a:pt x="128" y="126"/>
                  </a:lnTo>
                  <a:lnTo>
                    <a:pt x="89" y="121"/>
                  </a:lnTo>
                  <a:lnTo>
                    <a:pt x="91" y="128"/>
                  </a:lnTo>
                  <a:lnTo>
                    <a:pt x="107" y="131"/>
                  </a:lnTo>
                  <a:lnTo>
                    <a:pt x="91" y="136"/>
                  </a:lnTo>
                  <a:lnTo>
                    <a:pt x="68" y="134"/>
                  </a:lnTo>
                  <a:lnTo>
                    <a:pt x="68" y="123"/>
                  </a:lnTo>
                  <a:lnTo>
                    <a:pt x="49" y="123"/>
                  </a:lnTo>
                  <a:lnTo>
                    <a:pt x="0" y="147"/>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14" name="Freeform 778"/>
            <p:cNvSpPr>
              <a:spLocks/>
            </p:cNvSpPr>
            <p:nvPr/>
          </p:nvSpPr>
          <p:spPr bwMode="auto">
            <a:xfrm>
              <a:off x="731" y="1837"/>
              <a:ext cx="108" cy="108"/>
            </a:xfrm>
            <a:custGeom>
              <a:avLst/>
              <a:gdLst>
                <a:gd name="T0" fmla="*/ 0 w 122"/>
                <a:gd name="T1" fmla="*/ 7 h 108"/>
                <a:gd name="T2" fmla="*/ 9 w 122"/>
                <a:gd name="T3" fmla="*/ 26 h 108"/>
                <a:gd name="T4" fmla="*/ 19 w 122"/>
                <a:gd name="T5" fmla="*/ 34 h 108"/>
                <a:gd name="T6" fmla="*/ 23 w 122"/>
                <a:gd name="T7" fmla="*/ 29 h 108"/>
                <a:gd name="T8" fmla="*/ 15 w 122"/>
                <a:gd name="T9" fmla="*/ 18 h 108"/>
                <a:gd name="T10" fmla="*/ 23 w 122"/>
                <a:gd name="T11" fmla="*/ 18 h 108"/>
                <a:gd name="T12" fmla="*/ 33 w 122"/>
                <a:gd name="T13" fmla="*/ 34 h 108"/>
                <a:gd name="T14" fmla="*/ 31 w 122"/>
                <a:gd name="T15" fmla="*/ 7 h 108"/>
                <a:gd name="T16" fmla="*/ 39 w 122"/>
                <a:gd name="T17" fmla="*/ 31 h 108"/>
                <a:gd name="T18" fmla="*/ 58 w 122"/>
                <a:gd name="T19" fmla="*/ 39 h 108"/>
                <a:gd name="T20" fmla="*/ 53 w 122"/>
                <a:gd name="T21" fmla="*/ 55 h 108"/>
                <a:gd name="T22" fmla="*/ 76 w 122"/>
                <a:gd name="T23" fmla="*/ 76 h 108"/>
                <a:gd name="T24" fmla="*/ 72 w 122"/>
                <a:gd name="T25" fmla="*/ 89 h 108"/>
                <a:gd name="T26" fmla="*/ 82 w 122"/>
                <a:gd name="T27" fmla="*/ 78 h 108"/>
                <a:gd name="T28" fmla="*/ 84 w 122"/>
                <a:gd name="T29" fmla="*/ 107 h 108"/>
                <a:gd name="T30" fmla="*/ 92 w 122"/>
                <a:gd name="T31" fmla="*/ 102 h 108"/>
                <a:gd name="T32" fmla="*/ 95 w 122"/>
                <a:gd name="T33" fmla="*/ 81 h 108"/>
                <a:gd name="T34" fmla="*/ 74 w 122"/>
                <a:gd name="T35" fmla="*/ 68 h 108"/>
                <a:gd name="T36" fmla="*/ 31 w 122"/>
                <a:gd name="T37" fmla="*/ 0 h 108"/>
                <a:gd name="T38" fmla="*/ 9 w 122"/>
                <a:gd name="T39" fmla="*/ 18 h 108"/>
                <a:gd name="T40" fmla="*/ 0 w 122"/>
                <a:gd name="T41" fmla="*/ 7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2" h="108">
                  <a:moveTo>
                    <a:pt x="0" y="7"/>
                  </a:moveTo>
                  <a:lnTo>
                    <a:pt x="11" y="26"/>
                  </a:lnTo>
                  <a:lnTo>
                    <a:pt x="24" y="34"/>
                  </a:lnTo>
                  <a:lnTo>
                    <a:pt x="29" y="29"/>
                  </a:lnTo>
                  <a:lnTo>
                    <a:pt x="19" y="18"/>
                  </a:lnTo>
                  <a:lnTo>
                    <a:pt x="29" y="18"/>
                  </a:lnTo>
                  <a:lnTo>
                    <a:pt x="42" y="34"/>
                  </a:lnTo>
                  <a:lnTo>
                    <a:pt x="39" y="7"/>
                  </a:lnTo>
                  <a:lnTo>
                    <a:pt x="50" y="31"/>
                  </a:lnTo>
                  <a:lnTo>
                    <a:pt x="73" y="39"/>
                  </a:lnTo>
                  <a:lnTo>
                    <a:pt x="68" y="55"/>
                  </a:lnTo>
                  <a:lnTo>
                    <a:pt x="97" y="76"/>
                  </a:lnTo>
                  <a:lnTo>
                    <a:pt x="92" y="89"/>
                  </a:lnTo>
                  <a:lnTo>
                    <a:pt x="105" y="78"/>
                  </a:lnTo>
                  <a:lnTo>
                    <a:pt x="107" y="107"/>
                  </a:lnTo>
                  <a:lnTo>
                    <a:pt x="118" y="102"/>
                  </a:lnTo>
                  <a:lnTo>
                    <a:pt x="121" y="81"/>
                  </a:lnTo>
                  <a:lnTo>
                    <a:pt x="95" y="68"/>
                  </a:lnTo>
                  <a:lnTo>
                    <a:pt x="39" y="0"/>
                  </a:lnTo>
                  <a:lnTo>
                    <a:pt x="11" y="18"/>
                  </a:lnTo>
                  <a:lnTo>
                    <a:pt x="0" y="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15" name="Freeform 779"/>
            <p:cNvSpPr>
              <a:spLocks/>
            </p:cNvSpPr>
            <p:nvPr/>
          </p:nvSpPr>
          <p:spPr bwMode="auto">
            <a:xfrm>
              <a:off x="820" y="1918"/>
              <a:ext cx="7" cy="17"/>
            </a:xfrm>
            <a:custGeom>
              <a:avLst/>
              <a:gdLst>
                <a:gd name="T0" fmla="*/ 0 w 8"/>
                <a:gd name="T1" fmla="*/ 8 h 17"/>
                <a:gd name="T2" fmla="*/ 2 w 8"/>
                <a:gd name="T3" fmla="*/ 0 h 17"/>
                <a:gd name="T4" fmla="*/ 5 w 8"/>
                <a:gd name="T5" fmla="*/ 16 h 17"/>
                <a:gd name="T6" fmla="*/ 0 w 8"/>
                <a:gd name="T7" fmla="*/ 8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7">
                  <a:moveTo>
                    <a:pt x="0" y="8"/>
                  </a:moveTo>
                  <a:lnTo>
                    <a:pt x="2" y="0"/>
                  </a:lnTo>
                  <a:lnTo>
                    <a:pt x="7" y="16"/>
                  </a:lnTo>
                  <a:lnTo>
                    <a:pt x="0" y="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16" name="Freeform 780"/>
            <p:cNvSpPr>
              <a:spLocks/>
            </p:cNvSpPr>
            <p:nvPr/>
          </p:nvSpPr>
          <p:spPr bwMode="auto">
            <a:xfrm>
              <a:off x="2469" y="2618"/>
              <a:ext cx="100" cy="82"/>
            </a:xfrm>
            <a:custGeom>
              <a:avLst/>
              <a:gdLst>
                <a:gd name="T0" fmla="*/ 0 w 112"/>
                <a:gd name="T1" fmla="*/ 71 h 82"/>
                <a:gd name="T2" fmla="*/ 4 w 112"/>
                <a:gd name="T3" fmla="*/ 79 h 82"/>
                <a:gd name="T4" fmla="*/ 29 w 112"/>
                <a:gd name="T5" fmla="*/ 81 h 82"/>
                <a:gd name="T6" fmla="*/ 28 w 112"/>
                <a:gd name="T7" fmla="*/ 58 h 82"/>
                <a:gd name="T8" fmla="*/ 59 w 112"/>
                <a:gd name="T9" fmla="*/ 55 h 82"/>
                <a:gd name="T10" fmla="*/ 71 w 112"/>
                <a:gd name="T11" fmla="*/ 58 h 82"/>
                <a:gd name="T12" fmla="*/ 88 w 112"/>
                <a:gd name="T13" fmla="*/ 45 h 82"/>
                <a:gd name="T14" fmla="*/ 65 w 112"/>
                <a:gd name="T15" fmla="*/ 13 h 82"/>
                <a:gd name="T16" fmla="*/ 63 w 112"/>
                <a:gd name="T17" fmla="*/ 0 h 82"/>
                <a:gd name="T18" fmla="*/ 18 w 112"/>
                <a:gd name="T19" fmla="*/ 28 h 82"/>
                <a:gd name="T20" fmla="*/ 0 w 112"/>
                <a:gd name="T21" fmla="*/ 71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82">
                  <a:moveTo>
                    <a:pt x="0" y="71"/>
                  </a:moveTo>
                  <a:lnTo>
                    <a:pt x="6" y="79"/>
                  </a:lnTo>
                  <a:lnTo>
                    <a:pt x="37" y="81"/>
                  </a:lnTo>
                  <a:lnTo>
                    <a:pt x="35" y="58"/>
                  </a:lnTo>
                  <a:lnTo>
                    <a:pt x="74" y="55"/>
                  </a:lnTo>
                  <a:lnTo>
                    <a:pt x="90" y="58"/>
                  </a:lnTo>
                  <a:lnTo>
                    <a:pt x="111" y="45"/>
                  </a:lnTo>
                  <a:lnTo>
                    <a:pt x="82" y="13"/>
                  </a:lnTo>
                  <a:lnTo>
                    <a:pt x="79" y="0"/>
                  </a:lnTo>
                  <a:lnTo>
                    <a:pt x="22" y="28"/>
                  </a:lnTo>
                  <a:lnTo>
                    <a:pt x="0" y="71"/>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17" name="Freeform 781"/>
            <p:cNvSpPr>
              <a:spLocks/>
            </p:cNvSpPr>
            <p:nvPr/>
          </p:nvSpPr>
          <p:spPr bwMode="auto">
            <a:xfrm>
              <a:off x="3871" y="2494"/>
              <a:ext cx="94" cy="219"/>
            </a:xfrm>
            <a:custGeom>
              <a:avLst/>
              <a:gdLst>
                <a:gd name="T0" fmla="*/ 0 w 106"/>
                <a:gd name="T1" fmla="*/ 11 h 219"/>
                <a:gd name="T2" fmla="*/ 14 w 106"/>
                <a:gd name="T3" fmla="*/ 35 h 219"/>
                <a:gd name="T4" fmla="*/ 29 w 106"/>
                <a:gd name="T5" fmla="*/ 43 h 219"/>
                <a:gd name="T6" fmla="*/ 23 w 106"/>
                <a:gd name="T7" fmla="*/ 59 h 219"/>
                <a:gd name="T8" fmla="*/ 50 w 106"/>
                <a:gd name="T9" fmla="*/ 90 h 219"/>
                <a:gd name="T10" fmla="*/ 61 w 106"/>
                <a:gd name="T11" fmla="*/ 129 h 219"/>
                <a:gd name="T12" fmla="*/ 61 w 106"/>
                <a:gd name="T13" fmla="*/ 163 h 219"/>
                <a:gd name="T14" fmla="*/ 29 w 106"/>
                <a:gd name="T15" fmla="*/ 192 h 219"/>
                <a:gd name="T16" fmla="*/ 37 w 106"/>
                <a:gd name="T17" fmla="*/ 218 h 219"/>
                <a:gd name="T18" fmla="*/ 47 w 106"/>
                <a:gd name="T19" fmla="*/ 200 h 219"/>
                <a:gd name="T20" fmla="*/ 51 w 106"/>
                <a:gd name="T21" fmla="*/ 205 h 219"/>
                <a:gd name="T22" fmla="*/ 56 w 106"/>
                <a:gd name="T23" fmla="*/ 195 h 219"/>
                <a:gd name="T24" fmla="*/ 82 w 106"/>
                <a:gd name="T25" fmla="*/ 174 h 219"/>
                <a:gd name="T26" fmla="*/ 78 w 106"/>
                <a:gd name="T27" fmla="*/ 119 h 219"/>
                <a:gd name="T28" fmla="*/ 41 w 106"/>
                <a:gd name="T29" fmla="*/ 66 h 219"/>
                <a:gd name="T30" fmla="*/ 45 w 106"/>
                <a:gd name="T31" fmla="*/ 51 h 219"/>
                <a:gd name="T32" fmla="*/ 70 w 106"/>
                <a:gd name="T33" fmla="*/ 24 h 219"/>
                <a:gd name="T34" fmla="*/ 37 w 106"/>
                <a:gd name="T35" fmla="*/ 0 h 219"/>
                <a:gd name="T36" fmla="*/ 0 w 106"/>
                <a:gd name="T37" fmla="*/ 11 h 2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6" h="219">
                  <a:moveTo>
                    <a:pt x="0" y="11"/>
                  </a:moveTo>
                  <a:lnTo>
                    <a:pt x="18" y="35"/>
                  </a:lnTo>
                  <a:lnTo>
                    <a:pt x="37" y="43"/>
                  </a:lnTo>
                  <a:lnTo>
                    <a:pt x="29" y="59"/>
                  </a:lnTo>
                  <a:lnTo>
                    <a:pt x="63" y="90"/>
                  </a:lnTo>
                  <a:lnTo>
                    <a:pt x="78" y="129"/>
                  </a:lnTo>
                  <a:lnTo>
                    <a:pt x="78" y="163"/>
                  </a:lnTo>
                  <a:lnTo>
                    <a:pt x="37" y="192"/>
                  </a:lnTo>
                  <a:lnTo>
                    <a:pt x="47" y="218"/>
                  </a:lnTo>
                  <a:lnTo>
                    <a:pt x="60" y="200"/>
                  </a:lnTo>
                  <a:lnTo>
                    <a:pt x="65" y="205"/>
                  </a:lnTo>
                  <a:lnTo>
                    <a:pt x="71" y="195"/>
                  </a:lnTo>
                  <a:lnTo>
                    <a:pt x="105" y="174"/>
                  </a:lnTo>
                  <a:lnTo>
                    <a:pt x="99" y="119"/>
                  </a:lnTo>
                  <a:lnTo>
                    <a:pt x="52" y="66"/>
                  </a:lnTo>
                  <a:lnTo>
                    <a:pt x="57" y="51"/>
                  </a:lnTo>
                  <a:lnTo>
                    <a:pt x="89" y="24"/>
                  </a:lnTo>
                  <a:lnTo>
                    <a:pt x="47" y="0"/>
                  </a:lnTo>
                  <a:lnTo>
                    <a:pt x="0" y="11"/>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18" name="Freeform 782"/>
            <p:cNvSpPr>
              <a:spLocks/>
            </p:cNvSpPr>
            <p:nvPr/>
          </p:nvSpPr>
          <p:spPr bwMode="auto">
            <a:xfrm>
              <a:off x="2824" y="2961"/>
              <a:ext cx="155" cy="143"/>
            </a:xfrm>
            <a:custGeom>
              <a:avLst/>
              <a:gdLst>
                <a:gd name="T0" fmla="*/ 0 w 174"/>
                <a:gd name="T1" fmla="*/ 68 h 143"/>
                <a:gd name="T2" fmla="*/ 0 w 174"/>
                <a:gd name="T3" fmla="*/ 126 h 143"/>
                <a:gd name="T4" fmla="*/ 14 w 174"/>
                <a:gd name="T5" fmla="*/ 139 h 143"/>
                <a:gd name="T6" fmla="*/ 37 w 174"/>
                <a:gd name="T7" fmla="*/ 142 h 143"/>
                <a:gd name="T8" fmla="*/ 59 w 174"/>
                <a:gd name="T9" fmla="*/ 142 h 143"/>
                <a:gd name="T10" fmla="*/ 79 w 174"/>
                <a:gd name="T11" fmla="*/ 124 h 143"/>
                <a:gd name="T12" fmla="*/ 79 w 174"/>
                <a:gd name="T13" fmla="*/ 116 h 143"/>
                <a:gd name="T14" fmla="*/ 96 w 174"/>
                <a:gd name="T15" fmla="*/ 108 h 143"/>
                <a:gd name="T16" fmla="*/ 94 w 174"/>
                <a:gd name="T17" fmla="*/ 100 h 143"/>
                <a:gd name="T18" fmla="*/ 131 w 174"/>
                <a:gd name="T19" fmla="*/ 87 h 143"/>
                <a:gd name="T20" fmla="*/ 126 w 174"/>
                <a:gd name="T21" fmla="*/ 82 h 143"/>
                <a:gd name="T22" fmla="*/ 137 w 174"/>
                <a:gd name="T23" fmla="*/ 37 h 143"/>
                <a:gd name="T24" fmla="*/ 127 w 174"/>
                <a:gd name="T25" fmla="*/ 16 h 143"/>
                <a:gd name="T26" fmla="*/ 108 w 174"/>
                <a:gd name="T27" fmla="*/ 6 h 143"/>
                <a:gd name="T28" fmla="*/ 102 w 174"/>
                <a:gd name="T29" fmla="*/ 0 h 143"/>
                <a:gd name="T30" fmla="*/ 79 w 174"/>
                <a:gd name="T31" fmla="*/ 14 h 143"/>
                <a:gd name="T32" fmla="*/ 77 w 174"/>
                <a:gd name="T33" fmla="*/ 53 h 143"/>
                <a:gd name="T34" fmla="*/ 90 w 174"/>
                <a:gd name="T35" fmla="*/ 58 h 143"/>
                <a:gd name="T36" fmla="*/ 90 w 174"/>
                <a:gd name="T37" fmla="*/ 76 h 143"/>
                <a:gd name="T38" fmla="*/ 26 w 174"/>
                <a:gd name="T39" fmla="*/ 40 h 143"/>
                <a:gd name="T40" fmla="*/ 26 w 174"/>
                <a:gd name="T41" fmla="*/ 68 h 143"/>
                <a:gd name="T42" fmla="*/ 0 w 174"/>
                <a:gd name="T43" fmla="*/ 68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 h="143">
                  <a:moveTo>
                    <a:pt x="0" y="68"/>
                  </a:moveTo>
                  <a:lnTo>
                    <a:pt x="0" y="126"/>
                  </a:lnTo>
                  <a:lnTo>
                    <a:pt x="18" y="139"/>
                  </a:lnTo>
                  <a:lnTo>
                    <a:pt x="47" y="142"/>
                  </a:lnTo>
                  <a:lnTo>
                    <a:pt x="74" y="142"/>
                  </a:lnTo>
                  <a:lnTo>
                    <a:pt x="100" y="124"/>
                  </a:lnTo>
                  <a:lnTo>
                    <a:pt x="100" y="116"/>
                  </a:lnTo>
                  <a:lnTo>
                    <a:pt x="121" y="108"/>
                  </a:lnTo>
                  <a:lnTo>
                    <a:pt x="118" y="100"/>
                  </a:lnTo>
                  <a:lnTo>
                    <a:pt x="165" y="87"/>
                  </a:lnTo>
                  <a:lnTo>
                    <a:pt x="158" y="82"/>
                  </a:lnTo>
                  <a:lnTo>
                    <a:pt x="173" y="37"/>
                  </a:lnTo>
                  <a:lnTo>
                    <a:pt x="160" y="16"/>
                  </a:lnTo>
                  <a:lnTo>
                    <a:pt x="136" y="6"/>
                  </a:lnTo>
                  <a:lnTo>
                    <a:pt x="129" y="0"/>
                  </a:lnTo>
                  <a:lnTo>
                    <a:pt x="100" y="14"/>
                  </a:lnTo>
                  <a:lnTo>
                    <a:pt x="97" y="53"/>
                  </a:lnTo>
                  <a:lnTo>
                    <a:pt x="113" y="58"/>
                  </a:lnTo>
                  <a:lnTo>
                    <a:pt x="113" y="76"/>
                  </a:lnTo>
                  <a:lnTo>
                    <a:pt x="32" y="40"/>
                  </a:lnTo>
                  <a:lnTo>
                    <a:pt x="32" y="68"/>
                  </a:lnTo>
                  <a:lnTo>
                    <a:pt x="0" y="68"/>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19" name="Freeform 783"/>
            <p:cNvSpPr>
              <a:spLocks/>
            </p:cNvSpPr>
            <p:nvPr/>
          </p:nvSpPr>
          <p:spPr bwMode="auto">
            <a:xfrm>
              <a:off x="2752" y="3171"/>
              <a:ext cx="213" cy="198"/>
            </a:xfrm>
            <a:custGeom>
              <a:avLst/>
              <a:gdLst>
                <a:gd name="T0" fmla="*/ 0 w 240"/>
                <a:gd name="T1" fmla="*/ 103 h 198"/>
                <a:gd name="T2" fmla="*/ 9 w 240"/>
                <a:gd name="T3" fmla="*/ 94 h 198"/>
                <a:gd name="T4" fmla="*/ 14 w 240"/>
                <a:gd name="T5" fmla="*/ 108 h 198"/>
                <a:gd name="T6" fmla="*/ 29 w 240"/>
                <a:gd name="T7" fmla="*/ 108 h 198"/>
                <a:gd name="T8" fmla="*/ 41 w 240"/>
                <a:gd name="T9" fmla="*/ 100 h 198"/>
                <a:gd name="T10" fmla="*/ 41 w 240"/>
                <a:gd name="T11" fmla="*/ 39 h 198"/>
                <a:gd name="T12" fmla="*/ 50 w 240"/>
                <a:gd name="T13" fmla="*/ 52 h 198"/>
                <a:gd name="T14" fmla="*/ 50 w 240"/>
                <a:gd name="T15" fmla="*/ 71 h 198"/>
                <a:gd name="T16" fmla="*/ 67 w 240"/>
                <a:gd name="T17" fmla="*/ 71 h 198"/>
                <a:gd name="T18" fmla="*/ 81 w 240"/>
                <a:gd name="T19" fmla="*/ 50 h 198"/>
                <a:gd name="T20" fmla="*/ 106 w 240"/>
                <a:gd name="T21" fmla="*/ 50 h 198"/>
                <a:gd name="T22" fmla="*/ 149 w 240"/>
                <a:gd name="T23" fmla="*/ 0 h 198"/>
                <a:gd name="T24" fmla="*/ 176 w 240"/>
                <a:gd name="T25" fmla="*/ 5 h 198"/>
                <a:gd name="T26" fmla="*/ 179 w 240"/>
                <a:gd name="T27" fmla="*/ 55 h 198"/>
                <a:gd name="T28" fmla="*/ 167 w 240"/>
                <a:gd name="T29" fmla="*/ 68 h 198"/>
                <a:gd name="T30" fmla="*/ 176 w 240"/>
                <a:gd name="T31" fmla="*/ 79 h 198"/>
                <a:gd name="T32" fmla="*/ 179 w 240"/>
                <a:gd name="T33" fmla="*/ 71 h 198"/>
                <a:gd name="T34" fmla="*/ 188 w 240"/>
                <a:gd name="T35" fmla="*/ 71 h 198"/>
                <a:gd name="T36" fmla="*/ 184 w 240"/>
                <a:gd name="T37" fmla="*/ 100 h 198"/>
                <a:gd name="T38" fmla="*/ 157 w 240"/>
                <a:gd name="T39" fmla="*/ 144 h 198"/>
                <a:gd name="T40" fmla="*/ 123 w 240"/>
                <a:gd name="T41" fmla="*/ 181 h 198"/>
                <a:gd name="T42" fmla="*/ 97 w 240"/>
                <a:gd name="T43" fmla="*/ 191 h 198"/>
                <a:gd name="T44" fmla="*/ 22 w 240"/>
                <a:gd name="T45" fmla="*/ 197 h 198"/>
                <a:gd name="T46" fmla="*/ 17 w 240"/>
                <a:gd name="T47" fmla="*/ 170 h 198"/>
                <a:gd name="T48" fmla="*/ 20 w 240"/>
                <a:gd name="T49" fmla="*/ 155 h 198"/>
                <a:gd name="T50" fmla="*/ 0 w 240"/>
                <a:gd name="T51" fmla="*/ 103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0" h="198">
                  <a:moveTo>
                    <a:pt x="0" y="103"/>
                  </a:moveTo>
                  <a:lnTo>
                    <a:pt x="11" y="94"/>
                  </a:lnTo>
                  <a:lnTo>
                    <a:pt x="18" y="108"/>
                  </a:lnTo>
                  <a:lnTo>
                    <a:pt x="37" y="108"/>
                  </a:lnTo>
                  <a:lnTo>
                    <a:pt x="52" y="100"/>
                  </a:lnTo>
                  <a:lnTo>
                    <a:pt x="52" y="39"/>
                  </a:lnTo>
                  <a:lnTo>
                    <a:pt x="63" y="52"/>
                  </a:lnTo>
                  <a:lnTo>
                    <a:pt x="63" y="71"/>
                  </a:lnTo>
                  <a:lnTo>
                    <a:pt x="84" y="71"/>
                  </a:lnTo>
                  <a:lnTo>
                    <a:pt x="102" y="50"/>
                  </a:lnTo>
                  <a:lnTo>
                    <a:pt x="134" y="50"/>
                  </a:lnTo>
                  <a:lnTo>
                    <a:pt x="189" y="0"/>
                  </a:lnTo>
                  <a:lnTo>
                    <a:pt x="223" y="5"/>
                  </a:lnTo>
                  <a:lnTo>
                    <a:pt x="228" y="55"/>
                  </a:lnTo>
                  <a:lnTo>
                    <a:pt x="212" y="68"/>
                  </a:lnTo>
                  <a:lnTo>
                    <a:pt x="223" y="79"/>
                  </a:lnTo>
                  <a:lnTo>
                    <a:pt x="228" y="71"/>
                  </a:lnTo>
                  <a:lnTo>
                    <a:pt x="239" y="71"/>
                  </a:lnTo>
                  <a:lnTo>
                    <a:pt x="233" y="100"/>
                  </a:lnTo>
                  <a:lnTo>
                    <a:pt x="199" y="144"/>
                  </a:lnTo>
                  <a:lnTo>
                    <a:pt x="157" y="181"/>
                  </a:lnTo>
                  <a:lnTo>
                    <a:pt x="123" y="191"/>
                  </a:lnTo>
                  <a:lnTo>
                    <a:pt x="28" y="197"/>
                  </a:lnTo>
                  <a:lnTo>
                    <a:pt x="21" y="170"/>
                  </a:lnTo>
                  <a:lnTo>
                    <a:pt x="26" y="155"/>
                  </a:lnTo>
                  <a:lnTo>
                    <a:pt x="0" y="103"/>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20" name="Freeform 784"/>
            <p:cNvSpPr>
              <a:spLocks/>
            </p:cNvSpPr>
            <p:nvPr/>
          </p:nvSpPr>
          <p:spPr bwMode="auto">
            <a:xfrm>
              <a:off x="2892" y="3276"/>
              <a:ext cx="31" cy="35"/>
            </a:xfrm>
            <a:custGeom>
              <a:avLst/>
              <a:gdLst>
                <a:gd name="T0" fmla="*/ 0 w 35"/>
                <a:gd name="T1" fmla="*/ 15 h 35"/>
                <a:gd name="T2" fmla="*/ 11 w 35"/>
                <a:gd name="T3" fmla="*/ 34 h 35"/>
                <a:gd name="T4" fmla="*/ 27 w 35"/>
                <a:gd name="T5" fmla="*/ 15 h 35"/>
                <a:gd name="T6" fmla="*/ 19 w 35"/>
                <a:gd name="T7" fmla="*/ 0 h 35"/>
                <a:gd name="T8" fmla="*/ 0 w 35"/>
                <a:gd name="T9" fmla="*/ 15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0" y="15"/>
                  </a:moveTo>
                  <a:lnTo>
                    <a:pt x="13" y="34"/>
                  </a:lnTo>
                  <a:lnTo>
                    <a:pt x="34" y="15"/>
                  </a:lnTo>
                  <a:lnTo>
                    <a:pt x="24" y="0"/>
                  </a:lnTo>
                  <a:lnTo>
                    <a:pt x="0" y="15"/>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21" name="Freeform 785"/>
            <p:cNvSpPr>
              <a:spLocks/>
            </p:cNvSpPr>
            <p:nvPr/>
          </p:nvSpPr>
          <p:spPr bwMode="auto">
            <a:xfrm>
              <a:off x="1549" y="1637"/>
              <a:ext cx="13" cy="31"/>
            </a:xfrm>
            <a:custGeom>
              <a:avLst/>
              <a:gdLst>
                <a:gd name="T0" fmla="*/ 11 w 14"/>
                <a:gd name="T1" fmla="*/ 30 h 31"/>
                <a:gd name="T2" fmla="*/ 0 w 14"/>
                <a:gd name="T3" fmla="*/ 24 h 31"/>
                <a:gd name="T4" fmla="*/ 0 w 14"/>
                <a:gd name="T5" fmla="*/ 6 h 31"/>
                <a:gd name="T6" fmla="*/ 11 w 14"/>
                <a:gd name="T7" fmla="*/ 0 h 31"/>
                <a:gd name="T8" fmla="*/ 11 w 14"/>
                <a:gd name="T9" fmla="*/ 3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31">
                  <a:moveTo>
                    <a:pt x="13" y="30"/>
                  </a:moveTo>
                  <a:lnTo>
                    <a:pt x="0" y="24"/>
                  </a:lnTo>
                  <a:lnTo>
                    <a:pt x="0" y="6"/>
                  </a:lnTo>
                  <a:lnTo>
                    <a:pt x="13" y="0"/>
                  </a:lnTo>
                  <a:lnTo>
                    <a:pt x="13" y="3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22" name="Freeform 786"/>
            <p:cNvSpPr>
              <a:spLocks/>
            </p:cNvSpPr>
            <p:nvPr/>
          </p:nvSpPr>
          <p:spPr bwMode="auto">
            <a:xfrm>
              <a:off x="1234" y="1585"/>
              <a:ext cx="46" cy="43"/>
            </a:xfrm>
            <a:custGeom>
              <a:avLst/>
              <a:gdLst>
                <a:gd name="T0" fmla="*/ 40 w 52"/>
                <a:gd name="T1" fmla="*/ 21 h 43"/>
                <a:gd name="T2" fmla="*/ 37 w 52"/>
                <a:gd name="T3" fmla="*/ 26 h 43"/>
                <a:gd name="T4" fmla="*/ 23 w 52"/>
                <a:gd name="T5" fmla="*/ 23 h 43"/>
                <a:gd name="T6" fmla="*/ 25 w 52"/>
                <a:gd name="T7" fmla="*/ 29 h 43"/>
                <a:gd name="T8" fmla="*/ 23 w 52"/>
                <a:gd name="T9" fmla="*/ 29 h 43"/>
                <a:gd name="T10" fmla="*/ 31 w 52"/>
                <a:gd name="T11" fmla="*/ 34 h 43"/>
                <a:gd name="T12" fmla="*/ 27 w 52"/>
                <a:gd name="T13" fmla="*/ 34 h 43"/>
                <a:gd name="T14" fmla="*/ 31 w 52"/>
                <a:gd name="T15" fmla="*/ 37 h 43"/>
                <a:gd name="T16" fmla="*/ 7 w 52"/>
                <a:gd name="T17" fmla="*/ 42 h 43"/>
                <a:gd name="T18" fmla="*/ 4 w 52"/>
                <a:gd name="T19" fmla="*/ 34 h 43"/>
                <a:gd name="T20" fmla="*/ 13 w 52"/>
                <a:gd name="T21" fmla="*/ 26 h 43"/>
                <a:gd name="T22" fmla="*/ 3 w 52"/>
                <a:gd name="T23" fmla="*/ 23 h 43"/>
                <a:gd name="T24" fmla="*/ 0 w 52"/>
                <a:gd name="T25" fmla="*/ 8 h 43"/>
                <a:gd name="T26" fmla="*/ 17 w 52"/>
                <a:gd name="T27" fmla="*/ 0 h 43"/>
                <a:gd name="T28" fmla="*/ 23 w 52"/>
                <a:gd name="T29" fmla="*/ 13 h 43"/>
                <a:gd name="T30" fmla="*/ 40 w 52"/>
                <a:gd name="T31" fmla="*/ 21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43">
                  <a:moveTo>
                    <a:pt x="51" y="21"/>
                  </a:moveTo>
                  <a:lnTo>
                    <a:pt x="48" y="26"/>
                  </a:lnTo>
                  <a:lnTo>
                    <a:pt x="29" y="23"/>
                  </a:lnTo>
                  <a:lnTo>
                    <a:pt x="32" y="29"/>
                  </a:lnTo>
                  <a:lnTo>
                    <a:pt x="29" y="29"/>
                  </a:lnTo>
                  <a:lnTo>
                    <a:pt x="40" y="34"/>
                  </a:lnTo>
                  <a:lnTo>
                    <a:pt x="34" y="34"/>
                  </a:lnTo>
                  <a:lnTo>
                    <a:pt x="40" y="37"/>
                  </a:lnTo>
                  <a:lnTo>
                    <a:pt x="9" y="42"/>
                  </a:lnTo>
                  <a:lnTo>
                    <a:pt x="6" y="34"/>
                  </a:lnTo>
                  <a:lnTo>
                    <a:pt x="17" y="26"/>
                  </a:lnTo>
                  <a:lnTo>
                    <a:pt x="3" y="23"/>
                  </a:lnTo>
                  <a:lnTo>
                    <a:pt x="0" y="8"/>
                  </a:lnTo>
                  <a:lnTo>
                    <a:pt x="22" y="0"/>
                  </a:lnTo>
                  <a:lnTo>
                    <a:pt x="29" y="13"/>
                  </a:lnTo>
                  <a:lnTo>
                    <a:pt x="51" y="2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23" name="Freeform 787"/>
            <p:cNvSpPr>
              <a:spLocks/>
            </p:cNvSpPr>
            <p:nvPr/>
          </p:nvSpPr>
          <p:spPr bwMode="auto">
            <a:xfrm>
              <a:off x="1815" y="1585"/>
              <a:ext cx="43" cy="30"/>
            </a:xfrm>
            <a:custGeom>
              <a:avLst/>
              <a:gdLst>
                <a:gd name="T0" fmla="*/ 4 w 48"/>
                <a:gd name="T1" fmla="*/ 18 h 30"/>
                <a:gd name="T2" fmla="*/ 0 w 48"/>
                <a:gd name="T3" fmla="*/ 8 h 30"/>
                <a:gd name="T4" fmla="*/ 0 w 48"/>
                <a:gd name="T5" fmla="*/ 3 h 30"/>
                <a:gd name="T6" fmla="*/ 6 w 48"/>
                <a:gd name="T7" fmla="*/ 0 h 30"/>
                <a:gd name="T8" fmla="*/ 31 w 48"/>
                <a:gd name="T9" fmla="*/ 16 h 30"/>
                <a:gd name="T10" fmla="*/ 38 w 48"/>
                <a:gd name="T11" fmla="*/ 29 h 30"/>
                <a:gd name="T12" fmla="*/ 31 w 48"/>
                <a:gd name="T13" fmla="*/ 29 h 30"/>
                <a:gd name="T14" fmla="*/ 31 w 48"/>
                <a:gd name="T15" fmla="*/ 26 h 30"/>
                <a:gd name="T16" fmla="*/ 25 w 48"/>
                <a:gd name="T17" fmla="*/ 26 h 30"/>
                <a:gd name="T18" fmla="*/ 19 w 48"/>
                <a:gd name="T19" fmla="*/ 29 h 30"/>
                <a:gd name="T20" fmla="*/ 14 w 48"/>
                <a:gd name="T21" fmla="*/ 29 h 30"/>
                <a:gd name="T22" fmla="*/ 12 w 48"/>
                <a:gd name="T23" fmla="*/ 21 h 30"/>
                <a:gd name="T24" fmla="*/ 4 w 48"/>
                <a:gd name="T25" fmla="*/ 18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30">
                  <a:moveTo>
                    <a:pt x="5" y="18"/>
                  </a:moveTo>
                  <a:lnTo>
                    <a:pt x="0" y="8"/>
                  </a:lnTo>
                  <a:lnTo>
                    <a:pt x="0" y="3"/>
                  </a:lnTo>
                  <a:lnTo>
                    <a:pt x="8" y="0"/>
                  </a:lnTo>
                  <a:lnTo>
                    <a:pt x="39" y="16"/>
                  </a:lnTo>
                  <a:lnTo>
                    <a:pt x="47" y="29"/>
                  </a:lnTo>
                  <a:lnTo>
                    <a:pt x="39" y="29"/>
                  </a:lnTo>
                  <a:lnTo>
                    <a:pt x="39" y="26"/>
                  </a:lnTo>
                  <a:lnTo>
                    <a:pt x="31" y="26"/>
                  </a:lnTo>
                  <a:lnTo>
                    <a:pt x="23" y="29"/>
                  </a:lnTo>
                  <a:lnTo>
                    <a:pt x="18" y="29"/>
                  </a:lnTo>
                  <a:lnTo>
                    <a:pt x="15" y="21"/>
                  </a:lnTo>
                  <a:lnTo>
                    <a:pt x="5" y="1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24" name="Freeform 788"/>
            <p:cNvSpPr>
              <a:spLocks/>
            </p:cNvSpPr>
            <p:nvPr/>
          </p:nvSpPr>
          <p:spPr bwMode="auto">
            <a:xfrm>
              <a:off x="3225" y="2167"/>
              <a:ext cx="188" cy="134"/>
            </a:xfrm>
            <a:custGeom>
              <a:avLst/>
              <a:gdLst>
                <a:gd name="T0" fmla="*/ 0 w 211"/>
                <a:gd name="T1" fmla="*/ 13 h 134"/>
                <a:gd name="T2" fmla="*/ 3 w 211"/>
                <a:gd name="T3" fmla="*/ 29 h 134"/>
                <a:gd name="T4" fmla="*/ 11 w 211"/>
                <a:gd name="T5" fmla="*/ 16 h 134"/>
                <a:gd name="T6" fmla="*/ 26 w 211"/>
                <a:gd name="T7" fmla="*/ 32 h 134"/>
                <a:gd name="T8" fmla="*/ 19 w 211"/>
                <a:gd name="T9" fmla="*/ 39 h 134"/>
                <a:gd name="T10" fmla="*/ 4 w 211"/>
                <a:gd name="T11" fmla="*/ 32 h 134"/>
                <a:gd name="T12" fmla="*/ 3 w 211"/>
                <a:gd name="T13" fmla="*/ 52 h 134"/>
                <a:gd name="T14" fmla="*/ 14 w 211"/>
                <a:gd name="T15" fmla="*/ 55 h 134"/>
                <a:gd name="T16" fmla="*/ 9 w 211"/>
                <a:gd name="T17" fmla="*/ 63 h 134"/>
                <a:gd name="T18" fmla="*/ 17 w 211"/>
                <a:gd name="T19" fmla="*/ 68 h 134"/>
                <a:gd name="T20" fmla="*/ 14 w 211"/>
                <a:gd name="T21" fmla="*/ 94 h 134"/>
                <a:gd name="T22" fmla="*/ 50 w 211"/>
                <a:gd name="T23" fmla="*/ 79 h 134"/>
                <a:gd name="T24" fmla="*/ 100 w 211"/>
                <a:gd name="T25" fmla="*/ 108 h 134"/>
                <a:gd name="T26" fmla="*/ 102 w 211"/>
                <a:gd name="T27" fmla="*/ 123 h 134"/>
                <a:gd name="T28" fmla="*/ 119 w 211"/>
                <a:gd name="T29" fmla="*/ 133 h 134"/>
                <a:gd name="T30" fmla="*/ 143 w 211"/>
                <a:gd name="T31" fmla="*/ 99 h 134"/>
                <a:gd name="T32" fmla="*/ 167 w 211"/>
                <a:gd name="T33" fmla="*/ 99 h 134"/>
                <a:gd name="T34" fmla="*/ 167 w 211"/>
                <a:gd name="T35" fmla="*/ 89 h 134"/>
                <a:gd name="T36" fmla="*/ 146 w 211"/>
                <a:gd name="T37" fmla="*/ 81 h 134"/>
                <a:gd name="T38" fmla="*/ 119 w 211"/>
                <a:gd name="T39" fmla="*/ 60 h 134"/>
                <a:gd name="T40" fmla="*/ 106 w 211"/>
                <a:gd name="T41" fmla="*/ 26 h 134"/>
                <a:gd name="T42" fmla="*/ 98 w 211"/>
                <a:gd name="T43" fmla="*/ 23 h 134"/>
                <a:gd name="T44" fmla="*/ 86 w 211"/>
                <a:gd name="T45" fmla="*/ 32 h 134"/>
                <a:gd name="T46" fmla="*/ 84 w 211"/>
                <a:gd name="T47" fmla="*/ 10 h 134"/>
                <a:gd name="T48" fmla="*/ 70 w 211"/>
                <a:gd name="T49" fmla="*/ 0 h 134"/>
                <a:gd name="T50" fmla="*/ 53 w 211"/>
                <a:gd name="T51" fmla="*/ 13 h 134"/>
                <a:gd name="T52" fmla="*/ 53 w 211"/>
                <a:gd name="T53" fmla="*/ 21 h 134"/>
                <a:gd name="T54" fmla="*/ 44 w 211"/>
                <a:gd name="T55" fmla="*/ 23 h 134"/>
                <a:gd name="T56" fmla="*/ 38 w 211"/>
                <a:gd name="T57" fmla="*/ 21 h 134"/>
                <a:gd name="T58" fmla="*/ 26 w 211"/>
                <a:gd name="T59" fmla="*/ 5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1" h="134">
                  <a:moveTo>
                    <a:pt x="0" y="13"/>
                  </a:moveTo>
                  <a:lnTo>
                    <a:pt x="3" y="29"/>
                  </a:lnTo>
                  <a:lnTo>
                    <a:pt x="13" y="16"/>
                  </a:lnTo>
                  <a:lnTo>
                    <a:pt x="32" y="32"/>
                  </a:lnTo>
                  <a:lnTo>
                    <a:pt x="24" y="39"/>
                  </a:lnTo>
                  <a:lnTo>
                    <a:pt x="6" y="32"/>
                  </a:lnTo>
                  <a:lnTo>
                    <a:pt x="3" y="52"/>
                  </a:lnTo>
                  <a:lnTo>
                    <a:pt x="18" y="55"/>
                  </a:lnTo>
                  <a:lnTo>
                    <a:pt x="11" y="63"/>
                  </a:lnTo>
                  <a:lnTo>
                    <a:pt x="21" y="68"/>
                  </a:lnTo>
                  <a:lnTo>
                    <a:pt x="18" y="94"/>
                  </a:lnTo>
                  <a:lnTo>
                    <a:pt x="63" y="79"/>
                  </a:lnTo>
                  <a:lnTo>
                    <a:pt x="126" y="108"/>
                  </a:lnTo>
                  <a:lnTo>
                    <a:pt x="129" y="123"/>
                  </a:lnTo>
                  <a:lnTo>
                    <a:pt x="150" y="133"/>
                  </a:lnTo>
                  <a:lnTo>
                    <a:pt x="181" y="99"/>
                  </a:lnTo>
                  <a:lnTo>
                    <a:pt x="210" y="99"/>
                  </a:lnTo>
                  <a:lnTo>
                    <a:pt x="210" y="89"/>
                  </a:lnTo>
                  <a:lnTo>
                    <a:pt x="184" y="81"/>
                  </a:lnTo>
                  <a:lnTo>
                    <a:pt x="150" y="60"/>
                  </a:lnTo>
                  <a:lnTo>
                    <a:pt x="134" y="26"/>
                  </a:lnTo>
                  <a:lnTo>
                    <a:pt x="124" y="23"/>
                  </a:lnTo>
                  <a:lnTo>
                    <a:pt x="108" y="32"/>
                  </a:lnTo>
                  <a:lnTo>
                    <a:pt x="105" y="10"/>
                  </a:lnTo>
                  <a:lnTo>
                    <a:pt x="89" y="0"/>
                  </a:lnTo>
                  <a:lnTo>
                    <a:pt x="66" y="13"/>
                  </a:lnTo>
                  <a:lnTo>
                    <a:pt x="66" y="21"/>
                  </a:lnTo>
                  <a:lnTo>
                    <a:pt x="55" y="23"/>
                  </a:lnTo>
                  <a:lnTo>
                    <a:pt x="48" y="21"/>
                  </a:lnTo>
                  <a:lnTo>
                    <a:pt x="32" y="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25" name="Freeform 789"/>
            <p:cNvSpPr>
              <a:spLocks/>
            </p:cNvSpPr>
            <p:nvPr/>
          </p:nvSpPr>
          <p:spPr bwMode="auto">
            <a:xfrm>
              <a:off x="3416" y="2196"/>
              <a:ext cx="99" cy="80"/>
            </a:xfrm>
            <a:custGeom>
              <a:avLst/>
              <a:gdLst>
                <a:gd name="T0" fmla="*/ 0 w 111"/>
                <a:gd name="T1" fmla="*/ 13 h 80"/>
                <a:gd name="T2" fmla="*/ 3 w 111"/>
                <a:gd name="T3" fmla="*/ 31 h 80"/>
                <a:gd name="T4" fmla="*/ 11 w 111"/>
                <a:gd name="T5" fmla="*/ 28 h 80"/>
                <a:gd name="T6" fmla="*/ 15 w 111"/>
                <a:gd name="T7" fmla="*/ 42 h 80"/>
                <a:gd name="T8" fmla="*/ 11 w 111"/>
                <a:gd name="T9" fmla="*/ 70 h 80"/>
                <a:gd name="T10" fmla="*/ 26 w 111"/>
                <a:gd name="T11" fmla="*/ 70 h 80"/>
                <a:gd name="T12" fmla="*/ 45 w 111"/>
                <a:gd name="T13" fmla="*/ 47 h 80"/>
                <a:gd name="T14" fmla="*/ 53 w 111"/>
                <a:gd name="T15" fmla="*/ 79 h 80"/>
                <a:gd name="T16" fmla="*/ 73 w 111"/>
                <a:gd name="T17" fmla="*/ 65 h 80"/>
                <a:gd name="T18" fmla="*/ 87 w 111"/>
                <a:gd name="T19" fmla="*/ 70 h 80"/>
                <a:gd name="T20" fmla="*/ 87 w 111"/>
                <a:gd name="T21" fmla="*/ 50 h 80"/>
                <a:gd name="T22" fmla="*/ 76 w 111"/>
                <a:gd name="T23" fmla="*/ 42 h 80"/>
                <a:gd name="T24" fmla="*/ 79 w 111"/>
                <a:gd name="T25" fmla="*/ 23 h 80"/>
                <a:gd name="T26" fmla="*/ 67 w 111"/>
                <a:gd name="T27" fmla="*/ 39 h 80"/>
                <a:gd name="T28" fmla="*/ 61 w 111"/>
                <a:gd name="T29" fmla="*/ 26 h 80"/>
                <a:gd name="T30" fmla="*/ 53 w 111"/>
                <a:gd name="T31" fmla="*/ 26 h 80"/>
                <a:gd name="T32" fmla="*/ 42 w 111"/>
                <a:gd name="T33" fmla="*/ 34 h 80"/>
                <a:gd name="T34" fmla="*/ 31 w 111"/>
                <a:gd name="T35" fmla="*/ 28 h 80"/>
                <a:gd name="T36" fmla="*/ 27 w 111"/>
                <a:gd name="T37" fmla="*/ 21 h 80"/>
                <a:gd name="T38" fmla="*/ 33 w 111"/>
                <a:gd name="T39" fmla="*/ 18 h 80"/>
                <a:gd name="T40" fmla="*/ 48 w 111"/>
                <a:gd name="T41" fmla="*/ 18 h 80"/>
                <a:gd name="T42" fmla="*/ 54 w 111"/>
                <a:gd name="T43" fmla="*/ 8 h 80"/>
                <a:gd name="T44" fmla="*/ 50 w 111"/>
                <a:gd name="T45" fmla="*/ 3 h 80"/>
                <a:gd name="T46" fmla="*/ 31 w 111"/>
                <a:gd name="T47" fmla="*/ 0 h 80"/>
                <a:gd name="T48" fmla="*/ 17 w 111"/>
                <a:gd name="T49" fmla="*/ 21 h 80"/>
                <a:gd name="T50" fmla="*/ 11 w 111"/>
                <a:gd name="T51" fmla="*/ 21 h 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1" h="80">
                  <a:moveTo>
                    <a:pt x="0" y="13"/>
                  </a:moveTo>
                  <a:lnTo>
                    <a:pt x="3" y="31"/>
                  </a:lnTo>
                  <a:lnTo>
                    <a:pt x="14" y="28"/>
                  </a:lnTo>
                  <a:lnTo>
                    <a:pt x="19" y="42"/>
                  </a:lnTo>
                  <a:lnTo>
                    <a:pt x="14" y="70"/>
                  </a:lnTo>
                  <a:lnTo>
                    <a:pt x="32" y="70"/>
                  </a:lnTo>
                  <a:lnTo>
                    <a:pt x="56" y="47"/>
                  </a:lnTo>
                  <a:lnTo>
                    <a:pt x="66" y="79"/>
                  </a:lnTo>
                  <a:lnTo>
                    <a:pt x="92" y="65"/>
                  </a:lnTo>
                  <a:lnTo>
                    <a:pt x="110" y="70"/>
                  </a:lnTo>
                  <a:lnTo>
                    <a:pt x="110" y="50"/>
                  </a:lnTo>
                  <a:lnTo>
                    <a:pt x="95" y="42"/>
                  </a:lnTo>
                  <a:lnTo>
                    <a:pt x="100" y="23"/>
                  </a:lnTo>
                  <a:lnTo>
                    <a:pt x="84" y="39"/>
                  </a:lnTo>
                  <a:lnTo>
                    <a:pt x="76" y="26"/>
                  </a:lnTo>
                  <a:lnTo>
                    <a:pt x="66" y="26"/>
                  </a:lnTo>
                  <a:lnTo>
                    <a:pt x="53" y="34"/>
                  </a:lnTo>
                  <a:lnTo>
                    <a:pt x="39" y="28"/>
                  </a:lnTo>
                  <a:lnTo>
                    <a:pt x="34" y="21"/>
                  </a:lnTo>
                  <a:lnTo>
                    <a:pt x="42" y="18"/>
                  </a:lnTo>
                  <a:lnTo>
                    <a:pt x="61" y="18"/>
                  </a:lnTo>
                  <a:lnTo>
                    <a:pt x="68" y="8"/>
                  </a:lnTo>
                  <a:lnTo>
                    <a:pt x="63" y="3"/>
                  </a:lnTo>
                  <a:lnTo>
                    <a:pt x="39" y="0"/>
                  </a:lnTo>
                  <a:lnTo>
                    <a:pt x="21" y="21"/>
                  </a:lnTo>
                  <a:lnTo>
                    <a:pt x="14" y="21"/>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26" name="Freeform 790"/>
            <p:cNvSpPr>
              <a:spLocks/>
            </p:cNvSpPr>
            <p:nvPr/>
          </p:nvSpPr>
          <p:spPr bwMode="auto">
            <a:xfrm>
              <a:off x="3446" y="2162"/>
              <a:ext cx="139" cy="74"/>
            </a:xfrm>
            <a:custGeom>
              <a:avLst/>
              <a:gdLst>
                <a:gd name="T0" fmla="*/ 123 w 156"/>
                <a:gd name="T1" fmla="*/ 21 h 74"/>
                <a:gd name="T2" fmla="*/ 113 w 156"/>
                <a:gd name="T3" fmla="*/ 3 h 74"/>
                <a:gd name="T4" fmla="*/ 84 w 156"/>
                <a:gd name="T5" fmla="*/ 0 h 74"/>
                <a:gd name="T6" fmla="*/ 53 w 156"/>
                <a:gd name="T7" fmla="*/ 5 h 74"/>
                <a:gd name="T8" fmla="*/ 27 w 156"/>
                <a:gd name="T9" fmla="*/ 5 h 74"/>
                <a:gd name="T10" fmla="*/ 29 w 156"/>
                <a:gd name="T11" fmla="*/ 10 h 74"/>
                <a:gd name="T12" fmla="*/ 19 w 156"/>
                <a:gd name="T13" fmla="*/ 23 h 74"/>
                <a:gd name="T14" fmla="*/ 27 w 156"/>
                <a:gd name="T15" fmla="*/ 31 h 74"/>
                <a:gd name="T16" fmla="*/ 37 w 156"/>
                <a:gd name="T17" fmla="*/ 26 h 74"/>
                <a:gd name="T18" fmla="*/ 50 w 156"/>
                <a:gd name="T19" fmla="*/ 42 h 74"/>
                <a:gd name="T20" fmla="*/ 45 w 156"/>
                <a:gd name="T21" fmla="*/ 47 h 74"/>
                <a:gd name="T22" fmla="*/ 42 w 156"/>
                <a:gd name="T23" fmla="*/ 42 h 74"/>
                <a:gd name="T24" fmla="*/ 21 w 156"/>
                <a:gd name="T25" fmla="*/ 52 h 74"/>
                <a:gd name="T26" fmla="*/ 6 w 156"/>
                <a:gd name="T27" fmla="*/ 52 h 74"/>
                <a:gd name="T28" fmla="*/ 0 w 156"/>
                <a:gd name="T29" fmla="*/ 55 h 74"/>
                <a:gd name="T30" fmla="*/ 4 w 156"/>
                <a:gd name="T31" fmla="*/ 62 h 74"/>
                <a:gd name="T32" fmla="*/ 15 w 156"/>
                <a:gd name="T33" fmla="*/ 68 h 74"/>
                <a:gd name="T34" fmla="*/ 26 w 156"/>
                <a:gd name="T35" fmla="*/ 60 h 74"/>
                <a:gd name="T36" fmla="*/ 33 w 156"/>
                <a:gd name="T37" fmla="*/ 60 h 74"/>
                <a:gd name="T38" fmla="*/ 40 w 156"/>
                <a:gd name="T39" fmla="*/ 73 h 74"/>
                <a:gd name="T40" fmla="*/ 53 w 156"/>
                <a:gd name="T41" fmla="*/ 57 h 74"/>
                <a:gd name="T42" fmla="*/ 79 w 156"/>
                <a:gd name="T43" fmla="*/ 52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6" h="74">
                  <a:moveTo>
                    <a:pt x="155" y="21"/>
                  </a:moveTo>
                  <a:lnTo>
                    <a:pt x="142" y="3"/>
                  </a:lnTo>
                  <a:lnTo>
                    <a:pt x="105" y="0"/>
                  </a:lnTo>
                  <a:lnTo>
                    <a:pt x="66" y="5"/>
                  </a:lnTo>
                  <a:lnTo>
                    <a:pt x="34" y="5"/>
                  </a:lnTo>
                  <a:lnTo>
                    <a:pt x="37" y="10"/>
                  </a:lnTo>
                  <a:lnTo>
                    <a:pt x="24" y="23"/>
                  </a:lnTo>
                  <a:lnTo>
                    <a:pt x="34" y="31"/>
                  </a:lnTo>
                  <a:lnTo>
                    <a:pt x="47" y="26"/>
                  </a:lnTo>
                  <a:lnTo>
                    <a:pt x="63" y="42"/>
                  </a:lnTo>
                  <a:lnTo>
                    <a:pt x="56" y="47"/>
                  </a:lnTo>
                  <a:lnTo>
                    <a:pt x="53" y="42"/>
                  </a:lnTo>
                  <a:lnTo>
                    <a:pt x="27" y="52"/>
                  </a:lnTo>
                  <a:lnTo>
                    <a:pt x="8" y="52"/>
                  </a:lnTo>
                  <a:lnTo>
                    <a:pt x="0" y="55"/>
                  </a:lnTo>
                  <a:lnTo>
                    <a:pt x="5" y="62"/>
                  </a:lnTo>
                  <a:lnTo>
                    <a:pt x="19" y="68"/>
                  </a:lnTo>
                  <a:lnTo>
                    <a:pt x="32" y="60"/>
                  </a:lnTo>
                  <a:lnTo>
                    <a:pt x="42" y="60"/>
                  </a:lnTo>
                  <a:lnTo>
                    <a:pt x="50" y="73"/>
                  </a:lnTo>
                  <a:lnTo>
                    <a:pt x="66" y="57"/>
                  </a:lnTo>
                  <a:lnTo>
                    <a:pt x="100" y="52"/>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27" name="Freeform 791"/>
            <p:cNvSpPr>
              <a:spLocks/>
            </p:cNvSpPr>
            <p:nvPr/>
          </p:nvSpPr>
          <p:spPr bwMode="auto">
            <a:xfrm>
              <a:off x="3163" y="1944"/>
              <a:ext cx="522" cy="250"/>
            </a:xfrm>
            <a:custGeom>
              <a:avLst/>
              <a:gdLst>
                <a:gd name="T0" fmla="*/ 14 w 588"/>
                <a:gd name="T1" fmla="*/ 134 h 250"/>
                <a:gd name="T2" fmla="*/ 55 w 588"/>
                <a:gd name="T3" fmla="*/ 145 h 250"/>
                <a:gd name="T4" fmla="*/ 51 w 588"/>
                <a:gd name="T5" fmla="*/ 179 h 250"/>
                <a:gd name="T6" fmla="*/ 41 w 588"/>
                <a:gd name="T7" fmla="*/ 194 h 250"/>
                <a:gd name="T8" fmla="*/ 39 w 588"/>
                <a:gd name="T9" fmla="*/ 218 h 250"/>
                <a:gd name="T10" fmla="*/ 55 w 588"/>
                <a:gd name="T11" fmla="*/ 236 h 250"/>
                <a:gd name="T12" fmla="*/ 93 w 588"/>
                <a:gd name="T13" fmla="*/ 244 h 250"/>
                <a:gd name="T14" fmla="*/ 107 w 588"/>
                <a:gd name="T15" fmla="*/ 184 h 250"/>
                <a:gd name="T16" fmla="*/ 130 w 588"/>
                <a:gd name="T17" fmla="*/ 168 h 250"/>
                <a:gd name="T18" fmla="*/ 144 w 588"/>
                <a:gd name="T19" fmla="*/ 155 h 250"/>
                <a:gd name="T20" fmla="*/ 173 w 588"/>
                <a:gd name="T21" fmla="*/ 157 h 250"/>
                <a:gd name="T22" fmla="*/ 165 w 588"/>
                <a:gd name="T23" fmla="*/ 186 h 250"/>
                <a:gd name="T24" fmla="*/ 169 w 588"/>
                <a:gd name="T25" fmla="*/ 204 h 250"/>
                <a:gd name="T26" fmla="*/ 213 w 588"/>
                <a:gd name="T27" fmla="*/ 218 h 250"/>
                <a:gd name="T28" fmla="*/ 240 w 588"/>
                <a:gd name="T29" fmla="*/ 249 h 250"/>
                <a:gd name="T30" fmla="*/ 278 w 588"/>
                <a:gd name="T31" fmla="*/ 223 h 250"/>
                <a:gd name="T32" fmla="*/ 334 w 588"/>
                <a:gd name="T33" fmla="*/ 218 h 250"/>
                <a:gd name="T34" fmla="*/ 374 w 588"/>
                <a:gd name="T35" fmla="*/ 239 h 250"/>
                <a:gd name="T36" fmla="*/ 371 w 588"/>
                <a:gd name="T37" fmla="*/ 189 h 250"/>
                <a:gd name="T38" fmla="*/ 407 w 588"/>
                <a:gd name="T39" fmla="*/ 145 h 250"/>
                <a:gd name="T40" fmla="*/ 439 w 588"/>
                <a:gd name="T41" fmla="*/ 123 h 250"/>
                <a:gd name="T42" fmla="*/ 436 w 588"/>
                <a:gd name="T43" fmla="*/ 92 h 250"/>
                <a:gd name="T44" fmla="*/ 419 w 588"/>
                <a:gd name="T45" fmla="*/ 89 h 250"/>
                <a:gd name="T46" fmla="*/ 376 w 588"/>
                <a:gd name="T47" fmla="*/ 74 h 250"/>
                <a:gd name="T48" fmla="*/ 360 w 588"/>
                <a:gd name="T49" fmla="*/ 71 h 250"/>
                <a:gd name="T50" fmla="*/ 318 w 588"/>
                <a:gd name="T51" fmla="*/ 16 h 250"/>
                <a:gd name="T52" fmla="*/ 266 w 588"/>
                <a:gd name="T53" fmla="*/ 32 h 250"/>
                <a:gd name="T54" fmla="*/ 248 w 588"/>
                <a:gd name="T55" fmla="*/ 0 h 250"/>
                <a:gd name="T56" fmla="*/ 173 w 588"/>
                <a:gd name="T57" fmla="*/ 24 h 250"/>
                <a:gd name="T58" fmla="*/ 154 w 588"/>
                <a:gd name="T59" fmla="*/ 71 h 250"/>
                <a:gd name="T60" fmla="*/ 162 w 588"/>
                <a:gd name="T61" fmla="*/ 94 h 250"/>
                <a:gd name="T62" fmla="*/ 102 w 588"/>
                <a:gd name="T63" fmla="*/ 92 h 250"/>
                <a:gd name="T64" fmla="*/ 51 w 588"/>
                <a:gd name="T65" fmla="*/ 66 h 250"/>
                <a:gd name="T66" fmla="*/ 25 w 588"/>
                <a:gd name="T67" fmla="*/ 71 h 250"/>
                <a:gd name="T68" fmla="*/ 14 w 588"/>
                <a:gd name="T69" fmla="*/ 97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8" h="250">
                  <a:moveTo>
                    <a:pt x="0" y="108"/>
                  </a:moveTo>
                  <a:lnTo>
                    <a:pt x="18" y="134"/>
                  </a:lnTo>
                  <a:lnTo>
                    <a:pt x="10" y="157"/>
                  </a:lnTo>
                  <a:lnTo>
                    <a:pt x="70" y="145"/>
                  </a:lnTo>
                  <a:lnTo>
                    <a:pt x="102" y="181"/>
                  </a:lnTo>
                  <a:lnTo>
                    <a:pt x="65" y="179"/>
                  </a:lnTo>
                  <a:lnTo>
                    <a:pt x="52" y="181"/>
                  </a:lnTo>
                  <a:lnTo>
                    <a:pt x="52" y="194"/>
                  </a:lnTo>
                  <a:lnTo>
                    <a:pt x="34" y="194"/>
                  </a:lnTo>
                  <a:lnTo>
                    <a:pt x="49" y="218"/>
                  </a:lnTo>
                  <a:lnTo>
                    <a:pt x="70" y="223"/>
                  </a:lnTo>
                  <a:lnTo>
                    <a:pt x="70" y="236"/>
                  </a:lnTo>
                  <a:lnTo>
                    <a:pt x="102" y="228"/>
                  </a:lnTo>
                  <a:lnTo>
                    <a:pt x="118" y="244"/>
                  </a:lnTo>
                  <a:lnTo>
                    <a:pt x="125" y="246"/>
                  </a:lnTo>
                  <a:lnTo>
                    <a:pt x="136" y="184"/>
                  </a:lnTo>
                  <a:lnTo>
                    <a:pt x="162" y="176"/>
                  </a:lnTo>
                  <a:lnTo>
                    <a:pt x="165" y="168"/>
                  </a:lnTo>
                  <a:lnTo>
                    <a:pt x="172" y="160"/>
                  </a:lnTo>
                  <a:lnTo>
                    <a:pt x="183" y="155"/>
                  </a:lnTo>
                  <a:lnTo>
                    <a:pt x="196" y="152"/>
                  </a:lnTo>
                  <a:lnTo>
                    <a:pt x="220" y="157"/>
                  </a:lnTo>
                  <a:lnTo>
                    <a:pt x="204" y="165"/>
                  </a:lnTo>
                  <a:lnTo>
                    <a:pt x="209" y="186"/>
                  </a:lnTo>
                  <a:lnTo>
                    <a:pt x="201" y="194"/>
                  </a:lnTo>
                  <a:lnTo>
                    <a:pt x="214" y="204"/>
                  </a:lnTo>
                  <a:lnTo>
                    <a:pt x="251" y="197"/>
                  </a:lnTo>
                  <a:lnTo>
                    <a:pt x="270" y="218"/>
                  </a:lnTo>
                  <a:lnTo>
                    <a:pt x="277" y="244"/>
                  </a:lnTo>
                  <a:lnTo>
                    <a:pt x="304" y="249"/>
                  </a:lnTo>
                  <a:lnTo>
                    <a:pt x="338" y="226"/>
                  </a:lnTo>
                  <a:lnTo>
                    <a:pt x="353" y="223"/>
                  </a:lnTo>
                  <a:lnTo>
                    <a:pt x="385" y="223"/>
                  </a:lnTo>
                  <a:lnTo>
                    <a:pt x="424" y="218"/>
                  </a:lnTo>
                  <a:lnTo>
                    <a:pt x="461" y="221"/>
                  </a:lnTo>
                  <a:lnTo>
                    <a:pt x="474" y="239"/>
                  </a:lnTo>
                  <a:lnTo>
                    <a:pt x="482" y="215"/>
                  </a:lnTo>
                  <a:lnTo>
                    <a:pt x="471" y="189"/>
                  </a:lnTo>
                  <a:lnTo>
                    <a:pt x="508" y="181"/>
                  </a:lnTo>
                  <a:lnTo>
                    <a:pt x="516" y="145"/>
                  </a:lnTo>
                  <a:lnTo>
                    <a:pt x="555" y="150"/>
                  </a:lnTo>
                  <a:lnTo>
                    <a:pt x="558" y="123"/>
                  </a:lnTo>
                  <a:lnTo>
                    <a:pt x="587" y="113"/>
                  </a:lnTo>
                  <a:lnTo>
                    <a:pt x="553" y="92"/>
                  </a:lnTo>
                  <a:lnTo>
                    <a:pt x="553" y="79"/>
                  </a:lnTo>
                  <a:lnTo>
                    <a:pt x="532" y="89"/>
                  </a:lnTo>
                  <a:lnTo>
                    <a:pt x="500" y="69"/>
                  </a:lnTo>
                  <a:lnTo>
                    <a:pt x="476" y="74"/>
                  </a:lnTo>
                  <a:lnTo>
                    <a:pt x="464" y="60"/>
                  </a:lnTo>
                  <a:lnTo>
                    <a:pt x="456" y="71"/>
                  </a:lnTo>
                  <a:lnTo>
                    <a:pt x="403" y="24"/>
                  </a:lnTo>
                  <a:lnTo>
                    <a:pt x="403" y="16"/>
                  </a:lnTo>
                  <a:lnTo>
                    <a:pt x="366" y="39"/>
                  </a:lnTo>
                  <a:lnTo>
                    <a:pt x="338" y="32"/>
                  </a:lnTo>
                  <a:lnTo>
                    <a:pt x="332" y="5"/>
                  </a:lnTo>
                  <a:lnTo>
                    <a:pt x="314" y="0"/>
                  </a:lnTo>
                  <a:lnTo>
                    <a:pt x="301" y="16"/>
                  </a:lnTo>
                  <a:lnTo>
                    <a:pt x="220" y="24"/>
                  </a:lnTo>
                  <a:lnTo>
                    <a:pt x="212" y="60"/>
                  </a:lnTo>
                  <a:lnTo>
                    <a:pt x="196" y="71"/>
                  </a:lnTo>
                  <a:lnTo>
                    <a:pt x="214" y="81"/>
                  </a:lnTo>
                  <a:lnTo>
                    <a:pt x="206" y="94"/>
                  </a:lnTo>
                  <a:lnTo>
                    <a:pt x="162" y="79"/>
                  </a:lnTo>
                  <a:lnTo>
                    <a:pt x="130" y="92"/>
                  </a:lnTo>
                  <a:lnTo>
                    <a:pt x="118" y="69"/>
                  </a:lnTo>
                  <a:lnTo>
                    <a:pt x="65" y="66"/>
                  </a:lnTo>
                  <a:lnTo>
                    <a:pt x="36" y="92"/>
                  </a:lnTo>
                  <a:lnTo>
                    <a:pt x="31" y="71"/>
                  </a:lnTo>
                  <a:lnTo>
                    <a:pt x="20" y="76"/>
                  </a:lnTo>
                  <a:lnTo>
                    <a:pt x="18" y="97"/>
                  </a:lnTo>
                  <a:lnTo>
                    <a:pt x="0" y="108"/>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28" name="Freeform 792"/>
            <p:cNvSpPr>
              <a:spLocks/>
            </p:cNvSpPr>
            <p:nvPr/>
          </p:nvSpPr>
          <p:spPr bwMode="auto">
            <a:xfrm>
              <a:off x="3274" y="2120"/>
              <a:ext cx="229" cy="147"/>
            </a:xfrm>
            <a:custGeom>
              <a:avLst/>
              <a:gdLst>
                <a:gd name="T0" fmla="*/ 0 w 258"/>
                <a:gd name="T1" fmla="*/ 70 h 147"/>
                <a:gd name="T2" fmla="*/ 9 w 258"/>
                <a:gd name="T3" fmla="*/ 68 h 147"/>
                <a:gd name="T4" fmla="*/ 9 w 258"/>
                <a:gd name="T5" fmla="*/ 60 h 147"/>
                <a:gd name="T6" fmla="*/ 27 w 258"/>
                <a:gd name="T7" fmla="*/ 47 h 147"/>
                <a:gd name="T8" fmla="*/ 39 w 258"/>
                <a:gd name="T9" fmla="*/ 57 h 147"/>
                <a:gd name="T10" fmla="*/ 42 w 258"/>
                <a:gd name="T11" fmla="*/ 79 h 147"/>
                <a:gd name="T12" fmla="*/ 54 w 258"/>
                <a:gd name="T13" fmla="*/ 70 h 147"/>
                <a:gd name="T14" fmla="*/ 62 w 258"/>
                <a:gd name="T15" fmla="*/ 73 h 147"/>
                <a:gd name="T16" fmla="*/ 75 w 258"/>
                <a:gd name="T17" fmla="*/ 107 h 147"/>
                <a:gd name="T18" fmla="*/ 102 w 258"/>
                <a:gd name="T19" fmla="*/ 128 h 147"/>
                <a:gd name="T20" fmla="*/ 122 w 258"/>
                <a:gd name="T21" fmla="*/ 136 h 147"/>
                <a:gd name="T22" fmla="*/ 122 w 258"/>
                <a:gd name="T23" fmla="*/ 146 h 147"/>
                <a:gd name="T24" fmla="*/ 137 w 258"/>
                <a:gd name="T25" fmla="*/ 146 h 147"/>
                <a:gd name="T26" fmla="*/ 141 w 258"/>
                <a:gd name="T27" fmla="*/ 118 h 147"/>
                <a:gd name="T28" fmla="*/ 137 w 258"/>
                <a:gd name="T29" fmla="*/ 104 h 147"/>
                <a:gd name="T30" fmla="*/ 129 w 258"/>
                <a:gd name="T31" fmla="*/ 107 h 147"/>
                <a:gd name="T32" fmla="*/ 126 w 258"/>
                <a:gd name="T33" fmla="*/ 89 h 147"/>
                <a:gd name="T34" fmla="*/ 137 w 258"/>
                <a:gd name="T35" fmla="*/ 97 h 147"/>
                <a:gd name="T36" fmla="*/ 143 w 258"/>
                <a:gd name="T37" fmla="*/ 97 h 147"/>
                <a:gd name="T38" fmla="*/ 157 w 258"/>
                <a:gd name="T39" fmla="*/ 76 h 147"/>
                <a:gd name="T40" fmla="*/ 176 w 258"/>
                <a:gd name="T41" fmla="*/ 79 h 147"/>
                <a:gd name="T42" fmla="*/ 179 w 258"/>
                <a:gd name="T43" fmla="*/ 84 h 147"/>
                <a:gd name="T44" fmla="*/ 174 w 258"/>
                <a:gd name="T45" fmla="*/ 94 h 147"/>
                <a:gd name="T46" fmla="*/ 194 w 258"/>
                <a:gd name="T47" fmla="*/ 84 h 147"/>
                <a:gd name="T48" fmla="*/ 197 w 258"/>
                <a:gd name="T49" fmla="*/ 89 h 147"/>
                <a:gd name="T50" fmla="*/ 202 w 258"/>
                <a:gd name="T51" fmla="*/ 84 h 147"/>
                <a:gd name="T52" fmla="*/ 190 w 258"/>
                <a:gd name="T53" fmla="*/ 68 h 147"/>
                <a:gd name="T54" fmla="*/ 179 w 258"/>
                <a:gd name="T55" fmla="*/ 73 h 147"/>
                <a:gd name="T56" fmla="*/ 171 w 258"/>
                <a:gd name="T57" fmla="*/ 65 h 147"/>
                <a:gd name="T58" fmla="*/ 182 w 258"/>
                <a:gd name="T59" fmla="*/ 52 h 147"/>
                <a:gd name="T60" fmla="*/ 179 w 258"/>
                <a:gd name="T61" fmla="*/ 47 h 147"/>
                <a:gd name="T62" fmla="*/ 168 w 258"/>
                <a:gd name="T63" fmla="*/ 50 h 147"/>
                <a:gd name="T64" fmla="*/ 141 w 258"/>
                <a:gd name="T65" fmla="*/ 73 h 147"/>
                <a:gd name="T66" fmla="*/ 120 w 258"/>
                <a:gd name="T67" fmla="*/ 68 h 147"/>
                <a:gd name="T68" fmla="*/ 115 w 258"/>
                <a:gd name="T69" fmla="*/ 42 h 147"/>
                <a:gd name="T70" fmla="*/ 99 w 258"/>
                <a:gd name="T71" fmla="*/ 21 h 147"/>
                <a:gd name="T72" fmla="*/ 70 w 258"/>
                <a:gd name="T73" fmla="*/ 28 h 147"/>
                <a:gd name="T74" fmla="*/ 59 w 258"/>
                <a:gd name="T75" fmla="*/ 18 h 147"/>
                <a:gd name="T76" fmla="*/ 59 w 258"/>
                <a:gd name="T77" fmla="*/ 23 h 147"/>
                <a:gd name="T78" fmla="*/ 52 w 258"/>
                <a:gd name="T79" fmla="*/ 28 h 147"/>
                <a:gd name="T80" fmla="*/ 45 w 258"/>
                <a:gd name="T81" fmla="*/ 28 h 147"/>
                <a:gd name="T82" fmla="*/ 37 w 258"/>
                <a:gd name="T83" fmla="*/ 23 h 147"/>
                <a:gd name="T84" fmla="*/ 32 w 258"/>
                <a:gd name="T85" fmla="*/ 31 h 147"/>
                <a:gd name="T86" fmla="*/ 32 w 258"/>
                <a:gd name="T87" fmla="*/ 23 h 147"/>
                <a:gd name="T88" fmla="*/ 25 w 258"/>
                <a:gd name="T89" fmla="*/ 21 h 147"/>
                <a:gd name="T90" fmla="*/ 25 w 258"/>
                <a:gd name="T91" fmla="*/ 13 h 147"/>
                <a:gd name="T92" fmla="*/ 29 w 258"/>
                <a:gd name="T93" fmla="*/ 0 h 147"/>
                <a:gd name="T94" fmla="*/ 9 w 258"/>
                <a:gd name="T95" fmla="*/ 8 h 1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58" h="147">
                  <a:moveTo>
                    <a:pt x="0" y="70"/>
                  </a:moveTo>
                  <a:lnTo>
                    <a:pt x="11" y="68"/>
                  </a:lnTo>
                  <a:lnTo>
                    <a:pt x="11" y="60"/>
                  </a:lnTo>
                  <a:lnTo>
                    <a:pt x="34" y="47"/>
                  </a:lnTo>
                  <a:lnTo>
                    <a:pt x="50" y="57"/>
                  </a:lnTo>
                  <a:lnTo>
                    <a:pt x="53" y="79"/>
                  </a:lnTo>
                  <a:lnTo>
                    <a:pt x="69" y="70"/>
                  </a:lnTo>
                  <a:lnTo>
                    <a:pt x="79" y="73"/>
                  </a:lnTo>
                  <a:lnTo>
                    <a:pt x="95" y="107"/>
                  </a:lnTo>
                  <a:lnTo>
                    <a:pt x="129" y="128"/>
                  </a:lnTo>
                  <a:lnTo>
                    <a:pt x="155" y="136"/>
                  </a:lnTo>
                  <a:lnTo>
                    <a:pt x="155" y="146"/>
                  </a:lnTo>
                  <a:lnTo>
                    <a:pt x="174" y="146"/>
                  </a:lnTo>
                  <a:lnTo>
                    <a:pt x="179" y="118"/>
                  </a:lnTo>
                  <a:lnTo>
                    <a:pt x="174" y="104"/>
                  </a:lnTo>
                  <a:lnTo>
                    <a:pt x="163" y="107"/>
                  </a:lnTo>
                  <a:lnTo>
                    <a:pt x="160" y="89"/>
                  </a:lnTo>
                  <a:lnTo>
                    <a:pt x="174" y="97"/>
                  </a:lnTo>
                  <a:lnTo>
                    <a:pt x="181" y="97"/>
                  </a:lnTo>
                  <a:lnTo>
                    <a:pt x="199" y="76"/>
                  </a:lnTo>
                  <a:lnTo>
                    <a:pt x="223" y="79"/>
                  </a:lnTo>
                  <a:lnTo>
                    <a:pt x="228" y="84"/>
                  </a:lnTo>
                  <a:lnTo>
                    <a:pt x="221" y="94"/>
                  </a:lnTo>
                  <a:lnTo>
                    <a:pt x="247" y="84"/>
                  </a:lnTo>
                  <a:lnTo>
                    <a:pt x="250" y="89"/>
                  </a:lnTo>
                  <a:lnTo>
                    <a:pt x="257" y="84"/>
                  </a:lnTo>
                  <a:lnTo>
                    <a:pt x="241" y="68"/>
                  </a:lnTo>
                  <a:lnTo>
                    <a:pt x="228" y="73"/>
                  </a:lnTo>
                  <a:lnTo>
                    <a:pt x="218" y="65"/>
                  </a:lnTo>
                  <a:lnTo>
                    <a:pt x="231" y="52"/>
                  </a:lnTo>
                  <a:lnTo>
                    <a:pt x="228" y="47"/>
                  </a:lnTo>
                  <a:lnTo>
                    <a:pt x="213" y="50"/>
                  </a:lnTo>
                  <a:lnTo>
                    <a:pt x="179" y="73"/>
                  </a:lnTo>
                  <a:lnTo>
                    <a:pt x="152" y="68"/>
                  </a:lnTo>
                  <a:lnTo>
                    <a:pt x="145" y="42"/>
                  </a:lnTo>
                  <a:lnTo>
                    <a:pt x="126" y="21"/>
                  </a:lnTo>
                  <a:lnTo>
                    <a:pt x="89" y="28"/>
                  </a:lnTo>
                  <a:lnTo>
                    <a:pt x="76" y="18"/>
                  </a:lnTo>
                  <a:lnTo>
                    <a:pt x="74" y="23"/>
                  </a:lnTo>
                  <a:lnTo>
                    <a:pt x="66" y="28"/>
                  </a:lnTo>
                  <a:lnTo>
                    <a:pt x="58" y="28"/>
                  </a:lnTo>
                  <a:lnTo>
                    <a:pt x="47" y="23"/>
                  </a:lnTo>
                  <a:lnTo>
                    <a:pt x="40" y="31"/>
                  </a:lnTo>
                  <a:lnTo>
                    <a:pt x="40" y="23"/>
                  </a:lnTo>
                  <a:lnTo>
                    <a:pt x="32" y="21"/>
                  </a:lnTo>
                  <a:lnTo>
                    <a:pt x="32" y="13"/>
                  </a:lnTo>
                  <a:lnTo>
                    <a:pt x="37" y="0"/>
                  </a:lnTo>
                  <a:lnTo>
                    <a:pt x="11" y="8"/>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29" name="Freeform 793"/>
            <p:cNvSpPr>
              <a:spLocks/>
            </p:cNvSpPr>
            <p:nvPr/>
          </p:nvSpPr>
          <p:spPr bwMode="auto">
            <a:xfrm>
              <a:off x="3078" y="2138"/>
              <a:ext cx="118" cy="106"/>
            </a:xfrm>
            <a:custGeom>
              <a:avLst/>
              <a:gdLst>
                <a:gd name="T0" fmla="*/ 63 w 132"/>
                <a:gd name="T1" fmla="*/ 3 h 106"/>
                <a:gd name="T2" fmla="*/ 49 w 132"/>
                <a:gd name="T3" fmla="*/ 19 h 106"/>
                <a:gd name="T4" fmla="*/ 34 w 132"/>
                <a:gd name="T5" fmla="*/ 3 h 106"/>
                <a:gd name="T6" fmla="*/ 23 w 132"/>
                <a:gd name="T7" fmla="*/ 0 h 106"/>
                <a:gd name="T8" fmla="*/ 23 w 132"/>
                <a:gd name="T9" fmla="*/ 8 h 106"/>
                <a:gd name="T10" fmla="*/ 34 w 132"/>
                <a:gd name="T11" fmla="*/ 13 h 106"/>
                <a:gd name="T12" fmla="*/ 40 w 132"/>
                <a:gd name="T13" fmla="*/ 29 h 106"/>
                <a:gd name="T14" fmla="*/ 27 w 132"/>
                <a:gd name="T15" fmla="*/ 27 h 106"/>
                <a:gd name="T16" fmla="*/ 23 w 132"/>
                <a:gd name="T17" fmla="*/ 29 h 106"/>
                <a:gd name="T18" fmla="*/ 4 w 132"/>
                <a:gd name="T19" fmla="*/ 27 h 106"/>
                <a:gd name="T20" fmla="*/ 0 w 132"/>
                <a:gd name="T21" fmla="*/ 29 h 106"/>
                <a:gd name="T22" fmla="*/ 2 w 132"/>
                <a:gd name="T23" fmla="*/ 52 h 106"/>
                <a:gd name="T24" fmla="*/ 17 w 132"/>
                <a:gd name="T25" fmla="*/ 52 h 106"/>
                <a:gd name="T26" fmla="*/ 38 w 132"/>
                <a:gd name="T27" fmla="*/ 84 h 106"/>
                <a:gd name="T28" fmla="*/ 55 w 132"/>
                <a:gd name="T29" fmla="*/ 100 h 106"/>
                <a:gd name="T30" fmla="*/ 76 w 132"/>
                <a:gd name="T31" fmla="*/ 86 h 106"/>
                <a:gd name="T32" fmla="*/ 78 w 132"/>
                <a:gd name="T33" fmla="*/ 100 h 106"/>
                <a:gd name="T34" fmla="*/ 88 w 132"/>
                <a:gd name="T35" fmla="*/ 105 h 106"/>
                <a:gd name="T36" fmla="*/ 97 w 132"/>
                <a:gd name="T37" fmla="*/ 79 h 106"/>
                <a:gd name="T38" fmla="*/ 105 w 132"/>
                <a:gd name="T39" fmla="*/ 76 h 106"/>
                <a:gd name="T40" fmla="*/ 81 w 132"/>
                <a:gd name="T41" fmla="*/ 47 h 106"/>
                <a:gd name="T42" fmla="*/ 73 w 132"/>
                <a:gd name="T43" fmla="*/ 10 h 1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106">
                  <a:moveTo>
                    <a:pt x="78" y="3"/>
                  </a:moveTo>
                  <a:lnTo>
                    <a:pt x="61" y="19"/>
                  </a:lnTo>
                  <a:lnTo>
                    <a:pt x="42" y="3"/>
                  </a:lnTo>
                  <a:lnTo>
                    <a:pt x="29" y="0"/>
                  </a:lnTo>
                  <a:lnTo>
                    <a:pt x="29" y="8"/>
                  </a:lnTo>
                  <a:lnTo>
                    <a:pt x="42" y="13"/>
                  </a:lnTo>
                  <a:lnTo>
                    <a:pt x="50" y="29"/>
                  </a:lnTo>
                  <a:lnTo>
                    <a:pt x="34" y="27"/>
                  </a:lnTo>
                  <a:lnTo>
                    <a:pt x="29" y="29"/>
                  </a:lnTo>
                  <a:lnTo>
                    <a:pt x="5" y="27"/>
                  </a:lnTo>
                  <a:lnTo>
                    <a:pt x="0" y="29"/>
                  </a:lnTo>
                  <a:lnTo>
                    <a:pt x="2" y="52"/>
                  </a:lnTo>
                  <a:lnTo>
                    <a:pt x="21" y="52"/>
                  </a:lnTo>
                  <a:lnTo>
                    <a:pt x="47" y="84"/>
                  </a:lnTo>
                  <a:lnTo>
                    <a:pt x="68" y="100"/>
                  </a:lnTo>
                  <a:lnTo>
                    <a:pt x="95" y="86"/>
                  </a:lnTo>
                  <a:lnTo>
                    <a:pt x="97" y="100"/>
                  </a:lnTo>
                  <a:lnTo>
                    <a:pt x="110" y="105"/>
                  </a:lnTo>
                  <a:lnTo>
                    <a:pt x="121" y="79"/>
                  </a:lnTo>
                  <a:lnTo>
                    <a:pt x="131" y="76"/>
                  </a:lnTo>
                  <a:lnTo>
                    <a:pt x="102" y="47"/>
                  </a:lnTo>
                  <a:lnTo>
                    <a:pt x="92" y="1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30" name="Freeform 794"/>
            <p:cNvSpPr>
              <a:spLocks/>
            </p:cNvSpPr>
            <p:nvPr/>
          </p:nvSpPr>
          <p:spPr bwMode="auto">
            <a:xfrm>
              <a:off x="3078" y="2165"/>
              <a:ext cx="80" cy="69"/>
            </a:xfrm>
            <a:custGeom>
              <a:avLst/>
              <a:gdLst>
                <a:gd name="T0" fmla="*/ 0 w 90"/>
                <a:gd name="T1" fmla="*/ 2 h 69"/>
                <a:gd name="T2" fmla="*/ 2 w 90"/>
                <a:gd name="T3" fmla="*/ 25 h 69"/>
                <a:gd name="T4" fmla="*/ 17 w 90"/>
                <a:gd name="T5" fmla="*/ 25 h 69"/>
                <a:gd name="T6" fmla="*/ 31 w 90"/>
                <a:gd name="T7" fmla="*/ 44 h 69"/>
                <a:gd name="T8" fmla="*/ 39 w 90"/>
                <a:gd name="T9" fmla="*/ 44 h 69"/>
                <a:gd name="T10" fmla="*/ 46 w 90"/>
                <a:gd name="T11" fmla="*/ 52 h 69"/>
                <a:gd name="T12" fmla="*/ 53 w 90"/>
                <a:gd name="T13" fmla="*/ 54 h 69"/>
                <a:gd name="T14" fmla="*/ 61 w 90"/>
                <a:gd name="T15" fmla="*/ 68 h 69"/>
                <a:gd name="T16" fmla="*/ 70 w 90"/>
                <a:gd name="T17" fmla="*/ 62 h 69"/>
                <a:gd name="T18" fmla="*/ 61 w 90"/>
                <a:gd name="T19" fmla="*/ 44 h 69"/>
                <a:gd name="T20" fmla="*/ 50 w 90"/>
                <a:gd name="T21" fmla="*/ 36 h 69"/>
                <a:gd name="T22" fmla="*/ 50 w 90"/>
                <a:gd name="T23" fmla="*/ 23 h 69"/>
                <a:gd name="T24" fmla="*/ 42 w 90"/>
                <a:gd name="T25" fmla="*/ 10 h 69"/>
                <a:gd name="T26" fmla="*/ 27 w 90"/>
                <a:gd name="T27" fmla="*/ 0 h 69"/>
                <a:gd name="T28" fmla="*/ 23 w 90"/>
                <a:gd name="T29" fmla="*/ 2 h 69"/>
                <a:gd name="T30" fmla="*/ 4 w 90"/>
                <a:gd name="T31" fmla="*/ 0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69">
                  <a:moveTo>
                    <a:pt x="0" y="2"/>
                  </a:moveTo>
                  <a:lnTo>
                    <a:pt x="2" y="25"/>
                  </a:lnTo>
                  <a:lnTo>
                    <a:pt x="21" y="25"/>
                  </a:lnTo>
                  <a:lnTo>
                    <a:pt x="39" y="44"/>
                  </a:lnTo>
                  <a:lnTo>
                    <a:pt x="50" y="44"/>
                  </a:lnTo>
                  <a:lnTo>
                    <a:pt x="58" y="52"/>
                  </a:lnTo>
                  <a:lnTo>
                    <a:pt x="68" y="54"/>
                  </a:lnTo>
                  <a:lnTo>
                    <a:pt x="78" y="68"/>
                  </a:lnTo>
                  <a:lnTo>
                    <a:pt x="89" y="62"/>
                  </a:lnTo>
                  <a:lnTo>
                    <a:pt x="78" y="44"/>
                  </a:lnTo>
                  <a:lnTo>
                    <a:pt x="63" y="36"/>
                  </a:lnTo>
                  <a:lnTo>
                    <a:pt x="63" y="23"/>
                  </a:lnTo>
                  <a:lnTo>
                    <a:pt x="53" y="10"/>
                  </a:lnTo>
                  <a:lnTo>
                    <a:pt x="34" y="0"/>
                  </a:lnTo>
                  <a:lnTo>
                    <a:pt x="29" y="2"/>
                  </a:lnTo>
                  <a:lnTo>
                    <a:pt x="5" y="0"/>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31" name="Freeform 795"/>
            <p:cNvSpPr>
              <a:spLocks/>
            </p:cNvSpPr>
            <p:nvPr/>
          </p:nvSpPr>
          <p:spPr bwMode="auto">
            <a:xfrm>
              <a:off x="3037" y="2125"/>
              <a:ext cx="87" cy="43"/>
            </a:xfrm>
            <a:custGeom>
              <a:avLst/>
              <a:gdLst>
                <a:gd name="T0" fmla="*/ 59 w 98"/>
                <a:gd name="T1" fmla="*/ 13 h 43"/>
                <a:gd name="T2" fmla="*/ 50 w 98"/>
                <a:gd name="T3" fmla="*/ 5 h 43"/>
                <a:gd name="T4" fmla="*/ 44 w 98"/>
                <a:gd name="T5" fmla="*/ 0 h 43"/>
                <a:gd name="T6" fmla="*/ 33 w 98"/>
                <a:gd name="T7" fmla="*/ 5 h 43"/>
                <a:gd name="T8" fmla="*/ 27 w 98"/>
                <a:gd name="T9" fmla="*/ 5 h 43"/>
                <a:gd name="T10" fmla="*/ 19 w 98"/>
                <a:gd name="T11" fmla="*/ 0 h 43"/>
                <a:gd name="T12" fmla="*/ 4 w 98"/>
                <a:gd name="T13" fmla="*/ 5 h 43"/>
                <a:gd name="T14" fmla="*/ 0 w 98"/>
                <a:gd name="T15" fmla="*/ 13 h 43"/>
                <a:gd name="T16" fmla="*/ 37 w 98"/>
                <a:gd name="T17" fmla="*/ 42 h 43"/>
                <a:gd name="T18" fmla="*/ 41 w 98"/>
                <a:gd name="T19" fmla="*/ 40 h 43"/>
                <a:gd name="T20" fmla="*/ 59 w 98"/>
                <a:gd name="T21" fmla="*/ 42 h 43"/>
                <a:gd name="T22" fmla="*/ 64 w 98"/>
                <a:gd name="T23" fmla="*/ 40 h 43"/>
                <a:gd name="T24" fmla="*/ 76 w 98"/>
                <a:gd name="T25" fmla="*/ 42 h 43"/>
                <a:gd name="T26" fmla="*/ 70 w 98"/>
                <a:gd name="T27" fmla="*/ 26 h 43"/>
                <a:gd name="T28" fmla="*/ 59 w 98"/>
                <a:gd name="T29" fmla="*/ 21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8" h="43">
                  <a:moveTo>
                    <a:pt x="76" y="13"/>
                  </a:moveTo>
                  <a:lnTo>
                    <a:pt x="63" y="5"/>
                  </a:lnTo>
                  <a:lnTo>
                    <a:pt x="55" y="0"/>
                  </a:lnTo>
                  <a:lnTo>
                    <a:pt x="42" y="5"/>
                  </a:lnTo>
                  <a:lnTo>
                    <a:pt x="34" y="5"/>
                  </a:lnTo>
                  <a:lnTo>
                    <a:pt x="24" y="0"/>
                  </a:lnTo>
                  <a:lnTo>
                    <a:pt x="5" y="5"/>
                  </a:lnTo>
                  <a:lnTo>
                    <a:pt x="0" y="13"/>
                  </a:lnTo>
                  <a:lnTo>
                    <a:pt x="47" y="42"/>
                  </a:lnTo>
                  <a:lnTo>
                    <a:pt x="52" y="40"/>
                  </a:lnTo>
                  <a:lnTo>
                    <a:pt x="76" y="42"/>
                  </a:lnTo>
                  <a:lnTo>
                    <a:pt x="81" y="40"/>
                  </a:lnTo>
                  <a:lnTo>
                    <a:pt x="97" y="42"/>
                  </a:lnTo>
                  <a:lnTo>
                    <a:pt x="89" y="26"/>
                  </a:lnTo>
                  <a:lnTo>
                    <a:pt x="76" y="21"/>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32" name="Freeform 796"/>
            <p:cNvSpPr>
              <a:spLocks/>
            </p:cNvSpPr>
            <p:nvPr/>
          </p:nvSpPr>
          <p:spPr bwMode="auto">
            <a:xfrm>
              <a:off x="2887" y="2060"/>
              <a:ext cx="47" cy="61"/>
            </a:xfrm>
            <a:custGeom>
              <a:avLst/>
              <a:gdLst>
                <a:gd name="T0" fmla="*/ 0 w 53"/>
                <a:gd name="T1" fmla="*/ 10 h 61"/>
                <a:gd name="T2" fmla="*/ 17 w 53"/>
                <a:gd name="T3" fmla="*/ 36 h 61"/>
                <a:gd name="T4" fmla="*/ 17 w 53"/>
                <a:gd name="T5" fmla="*/ 60 h 61"/>
                <a:gd name="T6" fmla="*/ 23 w 53"/>
                <a:gd name="T7" fmla="*/ 60 h 61"/>
                <a:gd name="T8" fmla="*/ 27 w 53"/>
                <a:gd name="T9" fmla="*/ 36 h 61"/>
                <a:gd name="T10" fmla="*/ 41 w 53"/>
                <a:gd name="T11" fmla="*/ 39 h 61"/>
                <a:gd name="T12" fmla="*/ 33 w 53"/>
                <a:gd name="T13" fmla="*/ 20 h 61"/>
                <a:gd name="T14" fmla="*/ 33 w 53"/>
                <a:gd name="T15" fmla="*/ 7 h 61"/>
                <a:gd name="T16" fmla="*/ 3 w 5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61">
                  <a:moveTo>
                    <a:pt x="0" y="10"/>
                  </a:moveTo>
                  <a:lnTo>
                    <a:pt x="21" y="36"/>
                  </a:lnTo>
                  <a:lnTo>
                    <a:pt x="21" y="60"/>
                  </a:lnTo>
                  <a:lnTo>
                    <a:pt x="29" y="60"/>
                  </a:lnTo>
                  <a:lnTo>
                    <a:pt x="34" y="36"/>
                  </a:lnTo>
                  <a:lnTo>
                    <a:pt x="52" y="39"/>
                  </a:lnTo>
                  <a:lnTo>
                    <a:pt x="42" y="20"/>
                  </a:lnTo>
                  <a:lnTo>
                    <a:pt x="42" y="7"/>
                  </a:lnTo>
                  <a:lnTo>
                    <a:pt x="3"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33" name="Freeform 797"/>
            <p:cNvSpPr>
              <a:spLocks/>
            </p:cNvSpPr>
            <p:nvPr/>
          </p:nvSpPr>
          <p:spPr bwMode="auto">
            <a:xfrm>
              <a:off x="693" y="1483"/>
              <a:ext cx="908" cy="567"/>
            </a:xfrm>
            <a:custGeom>
              <a:avLst/>
              <a:gdLst>
                <a:gd name="T0" fmla="*/ 23 w 1021"/>
                <a:gd name="T1" fmla="*/ 343 h 567"/>
                <a:gd name="T2" fmla="*/ 64 w 1021"/>
                <a:gd name="T3" fmla="*/ 354 h 567"/>
                <a:gd name="T4" fmla="*/ 126 w 1021"/>
                <a:gd name="T5" fmla="*/ 459 h 567"/>
                <a:gd name="T6" fmla="*/ 140 w 1021"/>
                <a:gd name="T7" fmla="*/ 422 h 567"/>
                <a:gd name="T8" fmla="*/ 42 w 1021"/>
                <a:gd name="T9" fmla="*/ 307 h 567"/>
                <a:gd name="T10" fmla="*/ 290 w 1021"/>
                <a:gd name="T11" fmla="*/ 267 h 567"/>
                <a:gd name="T12" fmla="*/ 496 w 1021"/>
                <a:gd name="T13" fmla="*/ 417 h 567"/>
                <a:gd name="T14" fmla="*/ 660 w 1021"/>
                <a:gd name="T15" fmla="*/ 535 h 567"/>
                <a:gd name="T16" fmla="*/ 755 w 1021"/>
                <a:gd name="T17" fmla="*/ 542 h 567"/>
                <a:gd name="T18" fmla="*/ 807 w 1021"/>
                <a:gd name="T19" fmla="*/ 314 h 567"/>
                <a:gd name="T20" fmla="*/ 736 w 1021"/>
                <a:gd name="T21" fmla="*/ 293 h 567"/>
                <a:gd name="T22" fmla="*/ 733 w 1021"/>
                <a:gd name="T23" fmla="*/ 330 h 567"/>
                <a:gd name="T24" fmla="*/ 744 w 1021"/>
                <a:gd name="T25" fmla="*/ 356 h 567"/>
                <a:gd name="T26" fmla="*/ 747 w 1021"/>
                <a:gd name="T27" fmla="*/ 427 h 567"/>
                <a:gd name="T28" fmla="*/ 726 w 1021"/>
                <a:gd name="T29" fmla="*/ 506 h 567"/>
                <a:gd name="T30" fmla="*/ 696 w 1021"/>
                <a:gd name="T31" fmla="*/ 535 h 567"/>
                <a:gd name="T32" fmla="*/ 695 w 1021"/>
                <a:gd name="T33" fmla="*/ 508 h 567"/>
                <a:gd name="T34" fmla="*/ 649 w 1021"/>
                <a:gd name="T35" fmla="*/ 448 h 567"/>
                <a:gd name="T36" fmla="*/ 604 w 1021"/>
                <a:gd name="T37" fmla="*/ 419 h 567"/>
                <a:gd name="T38" fmla="*/ 556 w 1021"/>
                <a:gd name="T39" fmla="*/ 377 h 567"/>
                <a:gd name="T40" fmla="*/ 541 w 1021"/>
                <a:gd name="T41" fmla="*/ 317 h 567"/>
                <a:gd name="T42" fmla="*/ 573 w 1021"/>
                <a:gd name="T43" fmla="*/ 291 h 567"/>
                <a:gd name="T44" fmla="*/ 583 w 1021"/>
                <a:gd name="T45" fmla="*/ 270 h 567"/>
                <a:gd name="T46" fmla="*/ 596 w 1021"/>
                <a:gd name="T47" fmla="*/ 254 h 567"/>
                <a:gd name="T48" fmla="*/ 606 w 1021"/>
                <a:gd name="T49" fmla="*/ 228 h 567"/>
                <a:gd name="T50" fmla="*/ 641 w 1021"/>
                <a:gd name="T51" fmla="*/ 207 h 567"/>
                <a:gd name="T52" fmla="*/ 663 w 1021"/>
                <a:gd name="T53" fmla="*/ 194 h 567"/>
                <a:gd name="T54" fmla="*/ 680 w 1021"/>
                <a:gd name="T55" fmla="*/ 149 h 567"/>
                <a:gd name="T56" fmla="*/ 695 w 1021"/>
                <a:gd name="T57" fmla="*/ 131 h 567"/>
                <a:gd name="T58" fmla="*/ 655 w 1021"/>
                <a:gd name="T59" fmla="*/ 144 h 567"/>
                <a:gd name="T60" fmla="*/ 624 w 1021"/>
                <a:gd name="T61" fmla="*/ 181 h 567"/>
                <a:gd name="T62" fmla="*/ 615 w 1021"/>
                <a:gd name="T63" fmla="*/ 136 h 567"/>
                <a:gd name="T64" fmla="*/ 579 w 1021"/>
                <a:gd name="T65" fmla="*/ 125 h 567"/>
                <a:gd name="T66" fmla="*/ 573 w 1021"/>
                <a:gd name="T67" fmla="*/ 110 h 567"/>
                <a:gd name="T68" fmla="*/ 558 w 1021"/>
                <a:gd name="T69" fmla="*/ 89 h 567"/>
                <a:gd name="T70" fmla="*/ 543 w 1021"/>
                <a:gd name="T71" fmla="*/ 55 h 567"/>
                <a:gd name="T72" fmla="*/ 570 w 1021"/>
                <a:gd name="T73" fmla="*/ 37 h 567"/>
                <a:gd name="T74" fmla="*/ 541 w 1021"/>
                <a:gd name="T75" fmla="*/ 10 h 567"/>
                <a:gd name="T76" fmla="*/ 537 w 1021"/>
                <a:gd name="T77" fmla="*/ 39 h 567"/>
                <a:gd name="T78" fmla="*/ 518 w 1021"/>
                <a:gd name="T79" fmla="*/ 108 h 567"/>
                <a:gd name="T80" fmla="*/ 548 w 1021"/>
                <a:gd name="T81" fmla="*/ 133 h 567"/>
                <a:gd name="T82" fmla="*/ 532 w 1021"/>
                <a:gd name="T83" fmla="*/ 181 h 567"/>
                <a:gd name="T84" fmla="*/ 517 w 1021"/>
                <a:gd name="T85" fmla="*/ 160 h 567"/>
                <a:gd name="T86" fmla="*/ 500 w 1021"/>
                <a:gd name="T87" fmla="*/ 165 h 567"/>
                <a:gd name="T88" fmla="*/ 494 w 1021"/>
                <a:gd name="T89" fmla="*/ 160 h 567"/>
                <a:gd name="T90" fmla="*/ 438 w 1021"/>
                <a:gd name="T91" fmla="*/ 157 h 567"/>
                <a:gd name="T92" fmla="*/ 375 w 1021"/>
                <a:gd name="T93" fmla="*/ 152 h 567"/>
                <a:gd name="T94" fmla="*/ 383 w 1021"/>
                <a:gd name="T95" fmla="*/ 165 h 567"/>
                <a:gd name="T96" fmla="*/ 383 w 1021"/>
                <a:gd name="T97" fmla="*/ 175 h 567"/>
                <a:gd name="T98" fmla="*/ 296 w 1021"/>
                <a:gd name="T99" fmla="*/ 162 h 567"/>
                <a:gd name="T100" fmla="*/ 271 w 1021"/>
                <a:gd name="T101" fmla="*/ 136 h 567"/>
                <a:gd name="T102" fmla="*/ 193 w 1021"/>
                <a:gd name="T103" fmla="*/ 108 h 567"/>
                <a:gd name="T104" fmla="*/ 156 w 1021"/>
                <a:gd name="T105" fmla="*/ 105 h 567"/>
                <a:gd name="T106" fmla="*/ 93 w 1021"/>
                <a:gd name="T107" fmla="*/ 131 h 567"/>
                <a:gd name="T108" fmla="*/ 76 w 1021"/>
                <a:gd name="T109" fmla="*/ 133 h 5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21" h="567">
                  <a:moveTo>
                    <a:pt x="0" y="118"/>
                  </a:moveTo>
                  <a:lnTo>
                    <a:pt x="0" y="343"/>
                  </a:lnTo>
                  <a:lnTo>
                    <a:pt x="29" y="343"/>
                  </a:lnTo>
                  <a:lnTo>
                    <a:pt x="42" y="361"/>
                  </a:lnTo>
                  <a:lnTo>
                    <a:pt x="53" y="372"/>
                  </a:lnTo>
                  <a:lnTo>
                    <a:pt x="81" y="354"/>
                  </a:lnTo>
                  <a:lnTo>
                    <a:pt x="137" y="422"/>
                  </a:lnTo>
                  <a:lnTo>
                    <a:pt x="163" y="435"/>
                  </a:lnTo>
                  <a:lnTo>
                    <a:pt x="160" y="459"/>
                  </a:lnTo>
                  <a:lnTo>
                    <a:pt x="157" y="466"/>
                  </a:lnTo>
                  <a:lnTo>
                    <a:pt x="168" y="456"/>
                  </a:lnTo>
                  <a:lnTo>
                    <a:pt x="176" y="422"/>
                  </a:lnTo>
                  <a:lnTo>
                    <a:pt x="149" y="383"/>
                  </a:lnTo>
                  <a:lnTo>
                    <a:pt x="110" y="333"/>
                  </a:lnTo>
                  <a:lnTo>
                    <a:pt x="53" y="307"/>
                  </a:lnTo>
                  <a:lnTo>
                    <a:pt x="210" y="265"/>
                  </a:lnTo>
                  <a:lnTo>
                    <a:pt x="286" y="285"/>
                  </a:lnTo>
                  <a:lnTo>
                    <a:pt x="367" y="267"/>
                  </a:lnTo>
                  <a:lnTo>
                    <a:pt x="546" y="343"/>
                  </a:lnTo>
                  <a:lnTo>
                    <a:pt x="625" y="338"/>
                  </a:lnTo>
                  <a:lnTo>
                    <a:pt x="627" y="417"/>
                  </a:lnTo>
                  <a:lnTo>
                    <a:pt x="695" y="456"/>
                  </a:lnTo>
                  <a:lnTo>
                    <a:pt x="782" y="477"/>
                  </a:lnTo>
                  <a:lnTo>
                    <a:pt x="834" y="535"/>
                  </a:lnTo>
                  <a:lnTo>
                    <a:pt x="892" y="566"/>
                  </a:lnTo>
                  <a:lnTo>
                    <a:pt x="926" y="558"/>
                  </a:lnTo>
                  <a:lnTo>
                    <a:pt x="955" y="542"/>
                  </a:lnTo>
                  <a:lnTo>
                    <a:pt x="963" y="488"/>
                  </a:lnTo>
                  <a:lnTo>
                    <a:pt x="1007" y="427"/>
                  </a:lnTo>
                  <a:lnTo>
                    <a:pt x="1020" y="314"/>
                  </a:lnTo>
                  <a:lnTo>
                    <a:pt x="986" y="293"/>
                  </a:lnTo>
                  <a:lnTo>
                    <a:pt x="971" y="301"/>
                  </a:lnTo>
                  <a:lnTo>
                    <a:pt x="931" y="293"/>
                  </a:lnTo>
                  <a:lnTo>
                    <a:pt x="924" y="307"/>
                  </a:lnTo>
                  <a:lnTo>
                    <a:pt x="934" y="314"/>
                  </a:lnTo>
                  <a:lnTo>
                    <a:pt x="926" y="330"/>
                  </a:lnTo>
                  <a:lnTo>
                    <a:pt x="934" y="333"/>
                  </a:lnTo>
                  <a:lnTo>
                    <a:pt x="931" y="351"/>
                  </a:lnTo>
                  <a:lnTo>
                    <a:pt x="941" y="356"/>
                  </a:lnTo>
                  <a:lnTo>
                    <a:pt x="918" y="377"/>
                  </a:lnTo>
                  <a:lnTo>
                    <a:pt x="934" y="388"/>
                  </a:lnTo>
                  <a:lnTo>
                    <a:pt x="944" y="427"/>
                  </a:lnTo>
                  <a:lnTo>
                    <a:pt x="955" y="430"/>
                  </a:lnTo>
                  <a:lnTo>
                    <a:pt x="902" y="464"/>
                  </a:lnTo>
                  <a:lnTo>
                    <a:pt x="918" y="506"/>
                  </a:lnTo>
                  <a:lnTo>
                    <a:pt x="929" y="511"/>
                  </a:lnTo>
                  <a:lnTo>
                    <a:pt x="902" y="535"/>
                  </a:lnTo>
                  <a:lnTo>
                    <a:pt x="881" y="535"/>
                  </a:lnTo>
                  <a:lnTo>
                    <a:pt x="889" y="519"/>
                  </a:lnTo>
                  <a:lnTo>
                    <a:pt x="865" y="513"/>
                  </a:lnTo>
                  <a:lnTo>
                    <a:pt x="879" y="508"/>
                  </a:lnTo>
                  <a:lnTo>
                    <a:pt x="863" y="495"/>
                  </a:lnTo>
                  <a:lnTo>
                    <a:pt x="863" y="451"/>
                  </a:lnTo>
                  <a:lnTo>
                    <a:pt x="821" y="448"/>
                  </a:lnTo>
                  <a:lnTo>
                    <a:pt x="816" y="459"/>
                  </a:lnTo>
                  <a:lnTo>
                    <a:pt x="818" y="445"/>
                  </a:lnTo>
                  <a:lnTo>
                    <a:pt x="763" y="419"/>
                  </a:lnTo>
                  <a:lnTo>
                    <a:pt x="735" y="406"/>
                  </a:lnTo>
                  <a:lnTo>
                    <a:pt x="711" y="417"/>
                  </a:lnTo>
                  <a:lnTo>
                    <a:pt x="703" y="377"/>
                  </a:lnTo>
                  <a:lnTo>
                    <a:pt x="687" y="383"/>
                  </a:lnTo>
                  <a:lnTo>
                    <a:pt x="679" y="369"/>
                  </a:lnTo>
                  <a:lnTo>
                    <a:pt x="684" y="317"/>
                  </a:lnTo>
                  <a:lnTo>
                    <a:pt x="711" y="304"/>
                  </a:lnTo>
                  <a:lnTo>
                    <a:pt x="711" y="291"/>
                  </a:lnTo>
                  <a:lnTo>
                    <a:pt x="724" y="291"/>
                  </a:lnTo>
                  <a:lnTo>
                    <a:pt x="713" y="285"/>
                  </a:lnTo>
                  <a:lnTo>
                    <a:pt x="742" y="280"/>
                  </a:lnTo>
                  <a:lnTo>
                    <a:pt x="737" y="270"/>
                  </a:lnTo>
                  <a:lnTo>
                    <a:pt x="701" y="260"/>
                  </a:lnTo>
                  <a:lnTo>
                    <a:pt x="742" y="270"/>
                  </a:lnTo>
                  <a:lnTo>
                    <a:pt x="753" y="254"/>
                  </a:lnTo>
                  <a:lnTo>
                    <a:pt x="777" y="254"/>
                  </a:lnTo>
                  <a:lnTo>
                    <a:pt x="797" y="231"/>
                  </a:lnTo>
                  <a:lnTo>
                    <a:pt x="766" y="228"/>
                  </a:lnTo>
                  <a:lnTo>
                    <a:pt x="750" y="212"/>
                  </a:lnTo>
                  <a:lnTo>
                    <a:pt x="792" y="225"/>
                  </a:lnTo>
                  <a:lnTo>
                    <a:pt x="811" y="207"/>
                  </a:lnTo>
                  <a:lnTo>
                    <a:pt x="803" y="196"/>
                  </a:lnTo>
                  <a:lnTo>
                    <a:pt x="845" y="204"/>
                  </a:lnTo>
                  <a:lnTo>
                    <a:pt x="839" y="194"/>
                  </a:lnTo>
                  <a:lnTo>
                    <a:pt x="850" y="201"/>
                  </a:lnTo>
                  <a:lnTo>
                    <a:pt x="879" y="186"/>
                  </a:lnTo>
                  <a:lnTo>
                    <a:pt x="860" y="149"/>
                  </a:lnTo>
                  <a:lnTo>
                    <a:pt x="881" y="147"/>
                  </a:lnTo>
                  <a:lnTo>
                    <a:pt x="868" y="141"/>
                  </a:lnTo>
                  <a:lnTo>
                    <a:pt x="879" y="131"/>
                  </a:lnTo>
                  <a:lnTo>
                    <a:pt x="860" y="118"/>
                  </a:lnTo>
                  <a:lnTo>
                    <a:pt x="818" y="115"/>
                  </a:lnTo>
                  <a:lnTo>
                    <a:pt x="829" y="144"/>
                  </a:lnTo>
                  <a:lnTo>
                    <a:pt x="813" y="147"/>
                  </a:lnTo>
                  <a:lnTo>
                    <a:pt x="803" y="175"/>
                  </a:lnTo>
                  <a:lnTo>
                    <a:pt x="789" y="181"/>
                  </a:lnTo>
                  <a:lnTo>
                    <a:pt x="774" y="162"/>
                  </a:lnTo>
                  <a:lnTo>
                    <a:pt x="782" y="154"/>
                  </a:lnTo>
                  <a:lnTo>
                    <a:pt x="777" y="136"/>
                  </a:lnTo>
                  <a:lnTo>
                    <a:pt x="761" y="128"/>
                  </a:lnTo>
                  <a:lnTo>
                    <a:pt x="745" y="154"/>
                  </a:lnTo>
                  <a:lnTo>
                    <a:pt x="732" y="125"/>
                  </a:lnTo>
                  <a:lnTo>
                    <a:pt x="737" y="123"/>
                  </a:lnTo>
                  <a:lnTo>
                    <a:pt x="711" y="118"/>
                  </a:lnTo>
                  <a:lnTo>
                    <a:pt x="724" y="110"/>
                  </a:lnTo>
                  <a:lnTo>
                    <a:pt x="713" y="108"/>
                  </a:lnTo>
                  <a:lnTo>
                    <a:pt x="729" y="108"/>
                  </a:lnTo>
                  <a:lnTo>
                    <a:pt x="706" y="89"/>
                  </a:lnTo>
                  <a:lnTo>
                    <a:pt x="706" y="76"/>
                  </a:lnTo>
                  <a:lnTo>
                    <a:pt x="674" y="55"/>
                  </a:lnTo>
                  <a:lnTo>
                    <a:pt x="687" y="55"/>
                  </a:lnTo>
                  <a:lnTo>
                    <a:pt x="701" y="42"/>
                  </a:lnTo>
                  <a:lnTo>
                    <a:pt x="687" y="37"/>
                  </a:lnTo>
                  <a:lnTo>
                    <a:pt x="721" y="37"/>
                  </a:lnTo>
                  <a:lnTo>
                    <a:pt x="745" y="2"/>
                  </a:lnTo>
                  <a:lnTo>
                    <a:pt x="672" y="0"/>
                  </a:lnTo>
                  <a:lnTo>
                    <a:pt x="684" y="10"/>
                  </a:lnTo>
                  <a:lnTo>
                    <a:pt x="666" y="7"/>
                  </a:lnTo>
                  <a:lnTo>
                    <a:pt x="669" y="37"/>
                  </a:lnTo>
                  <a:lnTo>
                    <a:pt x="679" y="39"/>
                  </a:lnTo>
                  <a:lnTo>
                    <a:pt x="669" y="76"/>
                  </a:lnTo>
                  <a:lnTo>
                    <a:pt x="659" y="76"/>
                  </a:lnTo>
                  <a:lnTo>
                    <a:pt x="656" y="108"/>
                  </a:lnTo>
                  <a:lnTo>
                    <a:pt x="698" y="123"/>
                  </a:lnTo>
                  <a:lnTo>
                    <a:pt x="682" y="144"/>
                  </a:lnTo>
                  <a:lnTo>
                    <a:pt x="693" y="133"/>
                  </a:lnTo>
                  <a:lnTo>
                    <a:pt x="698" y="147"/>
                  </a:lnTo>
                  <a:lnTo>
                    <a:pt x="669" y="160"/>
                  </a:lnTo>
                  <a:lnTo>
                    <a:pt x="672" y="181"/>
                  </a:lnTo>
                  <a:lnTo>
                    <a:pt x="659" y="170"/>
                  </a:lnTo>
                  <a:lnTo>
                    <a:pt x="661" y="154"/>
                  </a:lnTo>
                  <a:lnTo>
                    <a:pt x="653" y="160"/>
                  </a:lnTo>
                  <a:lnTo>
                    <a:pt x="645" y="149"/>
                  </a:lnTo>
                  <a:lnTo>
                    <a:pt x="622" y="152"/>
                  </a:lnTo>
                  <a:lnTo>
                    <a:pt x="632" y="165"/>
                  </a:lnTo>
                  <a:lnTo>
                    <a:pt x="645" y="162"/>
                  </a:lnTo>
                  <a:lnTo>
                    <a:pt x="645" y="170"/>
                  </a:lnTo>
                  <a:lnTo>
                    <a:pt x="625" y="160"/>
                  </a:lnTo>
                  <a:lnTo>
                    <a:pt x="627" y="165"/>
                  </a:lnTo>
                  <a:lnTo>
                    <a:pt x="569" y="167"/>
                  </a:lnTo>
                  <a:lnTo>
                    <a:pt x="554" y="157"/>
                  </a:lnTo>
                  <a:lnTo>
                    <a:pt x="535" y="157"/>
                  </a:lnTo>
                  <a:lnTo>
                    <a:pt x="512" y="133"/>
                  </a:lnTo>
                  <a:lnTo>
                    <a:pt x="475" y="152"/>
                  </a:lnTo>
                  <a:lnTo>
                    <a:pt x="488" y="157"/>
                  </a:lnTo>
                  <a:lnTo>
                    <a:pt x="517" y="144"/>
                  </a:lnTo>
                  <a:lnTo>
                    <a:pt x="485" y="165"/>
                  </a:lnTo>
                  <a:lnTo>
                    <a:pt x="498" y="184"/>
                  </a:lnTo>
                  <a:lnTo>
                    <a:pt x="490" y="191"/>
                  </a:lnTo>
                  <a:lnTo>
                    <a:pt x="485" y="175"/>
                  </a:lnTo>
                  <a:lnTo>
                    <a:pt x="456" y="160"/>
                  </a:lnTo>
                  <a:lnTo>
                    <a:pt x="388" y="165"/>
                  </a:lnTo>
                  <a:lnTo>
                    <a:pt x="375" y="162"/>
                  </a:lnTo>
                  <a:lnTo>
                    <a:pt x="396" y="149"/>
                  </a:lnTo>
                  <a:lnTo>
                    <a:pt x="380" y="136"/>
                  </a:lnTo>
                  <a:lnTo>
                    <a:pt x="343" y="136"/>
                  </a:lnTo>
                  <a:lnTo>
                    <a:pt x="270" y="113"/>
                  </a:lnTo>
                  <a:lnTo>
                    <a:pt x="242" y="125"/>
                  </a:lnTo>
                  <a:lnTo>
                    <a:pt x="244" y="108"/>
                  </a:lnTo>
                  <a:lnTo>
                    <a:pt x="223" y="125"/>
                  </a:lnTo>
                  <a:lnTo>
                    <a:pt x="191" y="94"/>
                  </a:lnTo>
                  <a:lnTo>
                    <a:pt x="197" y="105"/>
                  </a:lnTo>
                  <a:lnTo>
                    <a:pt x="147" y="131"/>
                  </a:lnTo>
                  <a:lnTo>
                    <a:pt x="147" y="123"/>
                  </a:lnTo>
                  <a:lnTo>
                    <a:pt x="118" y="131"/>
                  </a:lnTo>
                  <a:lnTo>
                    <a:pt x="166" y="105"/>
                  </a:lnTo>
                  <a:lnTo>
                    <a:pt x="105" y="125"/>
                  </a:lnTo>
                  <a:lnTo>
                    <a:pt x="97" y="133"/>
                  </a:lnTo>
                  <a:lnTo>
                    <a:pt x="102" y="147"/>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34" name="Freeform 798"/>
            <p:cNvSpPr>
              <a:spLocks/>
            </p:cNvSpPr>
            <p:nvPr/>
          </p:nvSpPr>
          <p:spPr bwMode="auto">
            <a:xfrm>
              <a:off x="1654" y="1826"/>
              <a:ext cx="82" cy="88"/>
            </a:xfrm>
            <a:custGeom>
              <a:avLst/>
              <a:gdLst>
                <a:gd name="T0" fmla="*/ 35 w 92"/>
                <a:gd name="T1" fmla="*/ 0 h 88"/>
                <a:gd name="T2" fmla="*/ 25 w 92"/>
                <a:gd name="T3" fmla="*/ 11 h 88"/>
                <a:gd name="T4" fmla="*/ 29 w 92"/>
                <a:gd name="T5" fmla="*/ 16 h 88"/>
                <a:gd name="T6" fmla="*/ 16 w 92"/>
                <a:gd name="T7" fmla="*/ 40 h 88"/>
                <a:gd name="T8" fmla="*/ 12 w 92"/>
                <a:gd name="T9" fmla="*/ 29 h 88"/>
                <a:gd name="T10" fmla="*/ 0 w 92"/>
                <a:gd name="T11" fmla="*/ 47 h 88"/>
                <a:gd name="T12" fmla="*/ 4 w 92"/>
                <a:gd name="T13" fmla="*/ 60 h 88"/>
                <a:gd name="T14" fmla="*/ 16 w 92"/>
                <a:gd name="T15" fmla="*/ 74 h 88"/>
                <a:gd name="T16" fmla="*/ 35 w 92"/>
                <a:gd name="T17" fmla="*/ 81 h 88"/>
                <a:gd name="T18" fmla="*/ 54 w 92"/>
                <a:gd name="T19" fmla="*/ 87 h 88"/>
                <a:gd name="T20" fmla="*/ 67 w 92"/>
                <a:gd name="T21" fmla="*/ 87 h 88"/>
                <a:gd name="T22" fmla="*/ 69 w 92"/>
                <a:gd name="T23" fmla="*/ 79 h 88"/>
                <a:gd name="T24" fmla="*/ 56 w 92"/>
                <a:gd name="T25" fmla="*/ 79 h 88"/>
                <a:gd name="T26" fmla="*/ 72 w 92"/>
                <a:gd name="T27" fmla="*/ 69 h 88"/>
                <a:gd name="T28" fmla="*/ 61 w 92"/>
                <a:gd name="T29" fmla="*/ 60 h 88"/>
                <a:gd name="T30" fmla="*/ 67 w 92"/>
                <a:gd name="T31" fmla="*/ 55 h 88"/>
                <a:gd name="T32" fmla="*/ 61 w 92"/>
                <a:gd name="T33" fmla="*/ 45 h 88"/>
                <a:gd name="T34" fmla="*/ 50 w 92"/>
                <a:gd name="T35" fmla="*/ 47 h 88"/>
                <a:gd name="T36" fmla="*/ 61 w 92"/>
                <a:gd name="T37" fmla="*/ 42 h 88"/>
                <a:gd name="T38" fmla="*/ 47 w 92"/>
                <a:gd name="T39" fmla="*/ 40 h 88"/>
                <a:gd name="T40" fmla="*/ 56 w 92"/>
                <a:gd name="T41" fmla="*/ 37 h 88"/>
                <a:gd name="T42" fmla="*/ 50 w 92"/>
                <a:gd name="T43" fmla="*/ 26 h 88"/>
                <a:gd name="T44" fmla="*/ 39 w 92"/>
                <a:gd name="T45" fmla="*/ 26 h 88"/>
                <a:gd name="T46" fmla="*/ 47 w 92"/>
                <a:gd name="T47" fmla="*/ 21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2" h="88">
                  <a:moveTo>
                    <a:pt x="44" y="0"/>
                  </a:moveTo>
                  <a:lnTo>
                    <a:pt x="31" y="11"/>
                  </a:lnTo>
                  <a:lnTo>
                    <a:pt x="37" y="16"/>
                  </a:lnTo>
                  <a:lnTo>
                    <a:pt x="20" y="40"/>
                  </a:lnTo>
                  <a:lnTo>
                    <a:pt x="15" y="29"/>
                  </a:lnTo>
                  <a:lnTo>
                    <a:pt x="0" y="47"/>
                  </a:lnTo>
                  <a:lnTo>
                    <a:pt x="5" y="60"/>
                  </a:lnTo>
                  <a:lnTo>
                    <a:pt x="20" y="74"/>
                  </a:lnTo>
                  <a:lnTo>
                    <a:pt x="44" y="81"/>
                  </a:lnTo>
                  <a:lnTo>
                    <a:pt x="68" y="87"/>
                  </a:lnTo>
                  <a:lnTo>
                    <a:pt x="84" y="87"/>
                  </a:lnTo>
                  <a:lnTo>
                    <a:pt x="86" y="79"/>
                  </a:lnTo>
                  <a:lnTo>
                    <a:pt x="71" y="79"/>
                  </a:lnTo>
                  <a:lnTo>
                    <a:pt x="91" y="69"/>
                  </a:lnTo>
                  <a:lnTo>
                    <a:pt x="76" y="60"/>
                  </a:lnTo>
                  <a:lnTo>
                    <a:pt x="84" y="55"/>
                  </a:lnTo>
                  <a:lnTo>
                    <a:pt x="76" y="45"/>
                  </a:lnTo>
                  <a:lnTo>
                    <a:pt x="63" y="47"/>
                  </a:lnTo>
                  <a:lnTo>
                    <a:pt x="76" y="42"/>
                  </a:lnTo>
                  <a:lnTo>
                    <a:pt x="60" y="40"/>
                  </a:lnTo>
                  <a:lnTo>
                    <a:pt x="71" y="37"/>
                  </a:lnTo>
                  <a:lnTo>
                    <a:pt x="63" y="26"/>
                  </a:lnTo>
                  <a:lnTo>
                    <a:pt x="49" y="26"/>
                  </a:lnTo>
                  <a:lnTo>
                    <a:pt x="60" y="2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35" name="Freeform 799"/>
            <p:cNvSpPr>
              <a:spLocks/>
            </p:cNvSpPr>
            <p:nvPr/>
          </p:nvSpPr>
          <p:spPr bwMode="auto">
            <a:xfrm>
              <a:off x="1629" y="1234"/>
              <a:ext cx="751" cy="596"/>
            </a:xfrm>
            <a:custGeom>
              <a:avLst/>
              <a:gdLst>
                <a:gd name="T0" fmla="*/ 66 w 845"/>
                <a:gd name="T1" fmla="*/ 149 h 596"/>
                <a:gd name="T2" fmla="*/ 149 w 845"/>
                <a:gd name="T3" fmla="*/ 144 h 596"/>
                <a:gd name="T4" fmla="*/ 248 w 845"/>
                <a:gd name="T5" fmla="*/ 283 h 596"/>
                <a:gd name="T6" fmla="*/ 316 w 845"/>
                <a:gd name="T7" fmla="*/ 409 h 596"/>
                <a:gd name="T8" fmla="*/ 424 w 845"/>
                <a:gd name="T9" fmla="*/ 238 h 596"/>
                <a:gd name="T10" fmla="*/ 472 w 845"/>
                <a:gd name="T11" fmla="*/ 149 h 596"/>
                <a:gd name="T12" fmla="*/ 517 w 845"/>
                <a:gd name="T13" fmla="*/ 50 h 596"/>
                <a:gd name="T14" fmla="*/ 596 w 845"/>
                <a:gd name="T15" fmla="*/ 13 h 596"/>
                <a:gd name="T16" fmla="*/ 667 w 845"/>
                <a:gd name="T17" fmla="*/ 10 h 596"/>
                <a:gd name="T18" fmla="*/ 557 w 845"/>
                <a:gd name="T19" fmla="*/ 44 h 596"/>
                <a:gd name="T20" fmla="*/ 573 w 845"/>
                <a:gd name="T21" fmla="*/ 70 h 596"/>
                <a:gd name="T22" fmla="*/ 578 w 845"/>
                <a:gd name="T23" fmla="*/ 92 h 596"/>
                <a:gd name="T24" fmla="*/ 553 w 845"/>
                <a:gd name="T25" fmla="*/ 136 h 596"/>
                <a:gd name="T26" fmla="*/ 567 w 845"/>
                <a:gd name="T27" fmla="*/ 136 h 596"/>
                <a:gd name="T28" fmla="*/ 596 w 845"/>
                <a:gd name="T29" fmla="*/ 165 h 596"/>
                <a:gd name="T30" fmla="*/ 544 w 845"/>
                <a:gd name="T31" fmla="*/ 170 h 596"/>
                <a:gd name="T32" fmla="*/ 563 w 845"/>
                <a:gd name="T33" fmla="*/ 194 h 596"/>
                <a:gd name="T34" fmla="*/ 550 w 845"/>
                <a:gd name="T35" fmla="*/ 207 h 596"/>
                <a:gd name="T36" fmla="*/ 565 w 845"/>
                <a:gd name="T37" fmla="*/ 220 h 596"/>
                <a:gd name="T38" fmla="*/ 550 w 845"/>
                <a:gd name="T39" fmla="*/ 236 h 596"/>
                <a:gd name="T40" fmla="*/ 567 w 845"/>
                <a:gd name="T41" fmla="*/ 264 h 596"/>
                <a:gd name="T42" fmla="*/ 495 w 845"/>
                <a:gd name="T43" fmla="*/ 267 h 596"/>
                <a:gd name="T44" fmla="*/ 520 w 845"/>
                <a:gd name="T45" fmla="*/ 286 h 596"/>
                <a:gd name="T46" fmla="*/ 547 w 845"/>
                <a:gd name="T47" fmla="*/ 306 h 596"/>
                <a:gd name="T48" fmla="*/ 547 w 845"/>
                <a:gd name="T49" fmla="*/ 325 h 596"/>
                <a:gd name="T50" fmla="*/ 547 w 845"/>
                <a:gd name="T51" fmla="*/ 338 h 596"/>
                <a:gd name="T52" fmla="*/ 520 w 845"/>
                <a:gd name="T53" fmla="*/ 325 h 596"/>
                <a:gd name="T54" fmla="*/ 480 w 845"/>
                <a:gd name="T55" fmla="*/ 333 h 596"/>
                <a:gd name="T56" fmla="*/ 474 w 845"/>
                <a:gd name="T57" fmla="*/ 359 h 596"/>
                <a:gd name="T58" fmla="*/ 501 w 845"/>
                <a:gd name="T59" fmla="*/ 393 h 596"/>
                <a:gd name="T60" fmla="*/ 429 w 845"/>
                <a:gd name="T61" fmla="*/ 396 h 596"/>
                <a:gd name="T62" fmla="*/ 403 w 845"/>
                <a:gd name="T63" fmla="*/ 450 h 596"/>
                <a:gd name="T64" fmla="*/ 375 w 845"/>
                <a:gd name="T65" fmla="*/ 464 h 596"/>
                <a:gd name="T66" fmla="*/ 368 w 845"/>
                <a:gd name="T67" fmla="*/ 448 h 596"/>
                <a:gd name="T68" fmla="*/ 342 w 845"/>
                <a:gd name="T69" fmla="*/ 482 h 596"/>
                <a:gd name="T70" fmla="*/ 327 w 845"/>
                <a:gd name="T71" fmla="*/ 498 h 596"/>
                <a:gd name="T72" fmla="*/ 335 w 845"/>
                <a:gd name="T73" fmla="*/ 516 h 596"/>
                <a:gd name="T74" fmla="*/ 327 w 845"/>
                <a:gd name="T75" fmla="*/ 532 h 596"/>
                <a:gd name="T76" fmla="*/ 310 w 845"/>
                <a:gd name="T77" fmla="*/ 587 h 596"/>
                <a:gd name="T78" fmla="*/ 284 w 845"/>
                <a:gd name="T79" fmla="*/ 595 h 596"/>
                <a:gd name="T80" fmla="*/ 255 w 845"/>
                <a:gd name="T81" fmla="*/ 574 h 596"/>
                <a:gd name="T82" fmla="*/ 236 w 845"/>
                <a:gd name="T83" fmla="*/ 563 h 596"/>
                <a:gd name="T84" fmla="*/ 211 w 845"/>
                <a:gd name="T85" fmla="*/ 516 h 596"/>
                <a:gd name="T86" fmla="*/ 220 w 845"/>
                <a:gd name="T87" fmla="*/ 487 h 596"/>
                <a:gd name="T88" fmla="*/ 188 w 845"/>
                <a:gd name="T89" fmla="*/ 458 h 596"/>
                <a:gd name="T90" fmla="*/ 195 w 845"/>
                <a:gd name="T91" fmla="*/ 409 h 596"/>
                <a:gd name="T92" fmla="*/ 213 w 845"/>
                <a:gd name="T93" fmla="*/ 401 h 596"/>
                <a:gd name="T94" fmla="*/ 215 w 845"/>
                <a:gd name="T95" fmla="*/ 377 h 596"/>
                <a:gd name="T96" fmla="*/ 176 w 845"/>
                <a:gd name="T97" fmla="*/ 340 h 596"/>
                <a:gd name="T98" fmla="*/ 220 w 845"/>
                <a:gd name="T99" fmla="*/ 340 h 596"/>
                <a:gd name="T100" fmla="*/ 196 w 845"/>
                <a:gd name="T101" fmla="*/ 327 h 596"/>
                <a:gd name="T102" fmla="*/ 207 w 845"/>
                <a:gd name="T103" fmla="*/ 314 h 596"/>
                <a:gd name="T104" fmla="*/ 164 w 845"/>
                <a:gd name="T105" fmla="*/ 322 h 596"/>
                <a:gd name="T106" fmla="*/ 161 w 845"/>
                <a:gd name="T107" fmla="*/ 304 h 596"/>
                <a:gd name="T108" fmla="*/ 166 w 845"/>
                <a:gd name="T109" fmla="*/ 264 h 596"/>
                <a:gd name="T110" fmla="*/ 128 w 845"/>
                <a:gd name="T111" fmla="*/ 210 h 596"/>
                <a:gd name="T112" fmla="*/ 75 w 845"/>
                <a:gd name="T113" fmla="*/ 180 h 596"/>
                <a:gd name="T114" fmla="*/ 37 w 845"/>
                <a:gd name="T115" fmla="*/ 196 h 5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45" h="596">
                  <a:moveTo>
                    <a:pt x="21" y="170"/>
                  </a:moveTo>
                  <a:lnTo>
                    <a:pt x="55" y="162"/>
                  </a:lnTo>
                  <a:lnTo>
                    <a:pt x="83" y="149"/>
                  </a:lnTo>
                  <a:lnTo>
                    <a:pt x="115" y="133"/>
                  </a:lnTo>
                  <a:lnTo>
                    <a:pt x="144" y="131"/>
                  </a:lnTo>
                  <a:lnTo>
                    <a:pt x="189" y="144"/>
                  </a:lnTo>
                  <a:lnTo>
                    <a:pt x="257" y="233"/>
                  </a:lnTo>
                  <a:lnTo>
                    <a:pt x="286" y="259"/>
                  </a:lnTo>
                  <a:lnTo>
                    <a:pt x="314" y="283"/>
                  </a:lnTo>
                  <a:lnTo>
                    <a:pt x="330" y="369"/>
                  </a:lnTo>
                  <a:lnTo>
                    <a:pt x="351" y="406"/>
                  </a:lnTo>
                  <a:lnTo>
                    <a:pt x="401" y="409"/>
                  </a:lnTo>
                  <a:lnTo>
                    <a:pt x="443" y="388"/>
                  </a:lnTo>
                  <a:lnTo>
                    <a:pt x="524" y="340"/>
                  </a:lnTo>
                  <a:lnTo>
                    <a:pt x="537" y="238"/>
                  </a:lnTo>
                  <a:lnTo>
                    <a:pt x="545" y="220"/>
                  </a:lnTo>
                  <a:lnTo>
                    <a:pt x="559" y="175"/>
                  </a:lnTo>
                  <a:lnTo>
                    <a:pt x="598" y="149"/>
                  </a:lnTo>
                  <a:lnTo>
                    <a:pt x="603" y="123"/>
                  </a:lnTo>
                  <a:lnTo>
                    <a:pt x="632" y="68"/>
                  </a:lnTo>
                  <a:lnTo>
                    <a:pt x="655" y="50"/>
                  </a:lnTo>
                  <a:lnTo>
                    <a:pt x="721" y="8"/>
                  </a:lnTo>
                  <a:lnTo>
                    <a:pt x="721" y="16"/>
                  </a:lnTo>
                  <a:lnTo>
                    <a:pt x="755" y="13"/>
                  </a:lnTo>
                  <a:lnTo>
                    <a:pt x="765" y="0"/>
                  </a:lnTo>
                  <a:lnTo>
                    <a:pt x="797" y="0"/>
                  </a:lnTo>
                  <a:lnTo>
                    <a:pt x="844" y="10"/>
                  </a:lnTo>
                  <a:lnTo>
                    <a:pt x="799" y="26"/>
                  </a:lnTo>
                  <a:lnTo>
                    <a:pt x="805" y="36"/>
                  </a:lnTo>
                  <a:lnTo>
                    <a:pt x="706" y="44"/>
                  </a:lnTo>
                  <a:lnTo>
                    <a:pt x="784" y="47"/>
                  </a:lnTo>
                  <a:lnTo>
                    <a:pt x="718" y="60"/>
                  </a:lnTo>
                  <a:lnTo>
                    <a:pt x="726" y="70"/>
                  </a:lnTo>
                  <a:lnTo>
                    <a:pt x="765" y="60"/>
                  </a:lnTo>
                  <a:lnTo>
                    <a:pt x="737" y="76"/>
                  </a:lnTo>
                  <a:lnTo>
                    <a:pt x="731" y="92"/>
                  </a:lnTo>
                  <a:lnTo>
                    <a:pt x="742" y="86"/>
                  </a:lnTo>
                  <a:lnTo>
                    <a:pt x="711" y="102"/>
                  </a:lnTo>
                  <a:lnTo>
                    <a:pt x="700" y="136"/>
                  </a:lnTo>
                  <a:lnTo>
                    <a:pt x="716" y="131"/>
                  </a:lnTo>
                  <a:lnTo>
                    <a:pt x="740" y="136"/>
                  </a:lnTo>
                  <a:lnTo>
                    <a:pt x="718" y="136"/>
                  </a:lnTo>
                  <a:lnTo>
                    <a:pt x="718" y="146"/>
                  </a:lnTo>
                  <a:lnTo>
                    <a:pt x="752" y="149"/>
                  </a:lnTo>
                  <a:lnTo>
                    <a:pt x="755" y="165"/>
                  </a:lnTo>
                  <a:lnTo>
                    <a:pt x="703" y="162"/>
                  </a:lnTo>
                  <a:lnTo>
                    <a:pt x="716" y="165"/>
                  </a:lnTo>
                  <a:lnTo>
                    <a:pt x="689" y="170"/>
                  </a:lnTo>
                  <a:lnTo>
                    <a:pt x="703" y="183"/>
                  </a:lnTo>
                  <a:lnTo>
                    <a:pt x="731" y="183"/>
                  </a:lnTo>
                  <a:lnTo>
                    <a:pt x="713" y="194"/>
                  </a:lnTo>
                  <a:lnTo>
                    <a:pt x="734" y="199"/>
                  </a:lnTo>
                  <a:lnTo>
                    <a:pt x="734" y="215"/>
                  </a:lnTo>
                  <a:lnTo>
                    <a:pt x="697" y="207"/>
                  </a:lnTo>
                  <a:lnTo>
                    <a:pt x="718" y="215"/>
                  </a:lnTo>
                  <a:lnTo>
                    <a:pt x="706" y="220"/>
                  </a:lnTo>
                  <a:lnTo>
                    <a:pt x="716" y="220"/>
                  </a:lnTo>
                  <a:lnTo>
                    <a:pt x="713" y="228"/>
                  </a:lnTo>
                  <a:lnTo>
                    <a:pt x="742" y="238"/>
                  </a:lnTo>
                  <a:lnTo>
                    <a:pt x="697" y="236"/>
                  </a:lnTo>
                  <a:lnTo>
                    <a:pt x="692" y="241"/>
                  </a:lnTo>
                  <a:lnTo>
                    <a:pt x="721" y="254"/>
                  </a:lnTo>
                  <a:lnTo>
                    <a:pt x="718" y="264"/>
                  </a:lnTo>
                  <a:lnTo>
                    <a:pt x="692" y="272"/>
                  </a:lnTo>
                  <a:lnTo>
                    <a:pt x="666" y="254"/>
                  </a:lnTo>
                  <a:lnTo>
                    <a:pt x="627" y="267"/>
                  </a:lnTo>
                  <a:lnTo>
                    <a:pt x="655" y="278"/>
                  </a:lnTo>
                  <a:lnTo>
                    <a:pt x="627" y="286"/>
                  </a:lnTo>
                  <a:lnTo>
                    <a:pt x="658" y="286"/>
                  </a:lnTo>
                  <a:lnTo>
                    <a:pt x="647" y="301"/>
                  </a:lnTo>
                  <a:lnTo>
                    <a:pt x="661" y="293"/>
                  </a:lnTo>
                  <a:lnTo>
                    <a:pt x="692" y="306"/>
                  </a:lnTo>
                  <a:lnTo>
                    <a:pt x="679" y="317"/>
                  </a:lnTo>
                  <a:lnTo>
                    <a:pt x="697" y="314"/>
                  </a:lnTo>
                  <a:lnTo>
                    <a:pt x="692" y="325"/>
                  </a:lnTo>
                  <a:lnTo>
                    <a:pt x="703" y="320"/>
                  </a:lnTo>
                  <a:lnTo>
                    <a:pt x="706" y="346"/>
                  </a:lnTo>
                  <a:lnTo>
                    <a:pt x="692" y="338"/>
                  </a:lnTo>
                  <a:lnTo>
                    <a:pt x="689" y="346"/>
                  </a:lnTo>
                  <a:lnTo>
                    <a:pt x="676" y="346"/>
                  </a:lnTo>
                  <a:lnTo>
                    <a:pt x="658" y="325"/>
                  </a:lnTo>
                  <a:lnTo>
                    <a:pt x="616" y="312"/>
                  </a:lnTo>
                  <a:lnTo>
                    <a:pt x="647" y="327"/>
                  </a:lnTo>
                  <a:lnTo>
                    <a:pt x="608" y="333"/>
                  </a:lnTo>
                  <a:lnTo>
                    <a:pt x="595" y="346"/>
                  </a:lnTo>
                  <a:lnTo>
                    <a:pt x="632" y="351"/>
                  </a:lnTo>
                  <a:lnTo>
                    <a:pt x="600" y="359"/>
                  </a:lnTo>
                  <a:lnTo>
                    <a:pt x="650" y="351"/>
                  </a:lnTo>
                  <a:lnTo>
                    <a:pt x="695" y="362"/>
                  </a:lnTo>
                  <a:lnTo>
                    <a:pt x="635" y="393"/>
                  </a:lnTo>
                  <a:lnTo>
                    <a:pt x="579" y="409"/>
                  </a:lnTo>
                  <a:lnTo>
                    <a:pt x="556" y="409"/>
                  </a:lnTo>
                  <a:lnTo>
                    <a:pt x="543" y="396"/>
                  </a:lnTo>
                  <a:lnTo>
                    <a:pt x="551" y="409"/>
                  </a:lnTo>
                  <a:lnTo>
                    <a:pt x="535" y="416"/>
                  </a:lnTo>
                  <a:lnTo>
                    <a:pt x="511" y="450"/>
                  </a:lnTo>
                  <a:lnTo>
                    <a:pt x="495" y="448"/>
                  </a:lnTo>
                  <a:lnTo>
                    <a:pt x="493" y="461"/>
                  </a:lnTo>
                  <a:lnTo>
                    <a:pt x="475" y="464"/>
                  </a:lnTo>
                  <a:lnTo>
                    <a:pt x="466" y="458"/>
                  </a:lnTo>
                  <a:lnTo>
                    <a:pt x="475" y="450"/>
                  </a:lnTo>
                  <a:lnTo>
                    <a:pt x="466" y="448"/>
                  </a:lnTo>
                  <a:lnTo>
                    <a:pt x="459" y="469"/>
                  </a:lnTo>
                  <a:lnTo>
                    <a:pt x="430" y="472"/>
                  </a:lnTo>
                  <a:lnTo>
                    <a:pt x="433" y="482"/>
                  </a:lnTo>
                  <a:lnTo>
                    <a:pt x="417" y="485"/>
                  </a:lnTo>
                  <a:lnTo>
                    <a:pt x="430" y="498"/>
                  </a:lnTo>
                  <a:lnTo>
                    <a:pt x="414" y="498"/>
                  </a:lnTo>
                  <a:lnTo>
                    <a:pt x="427" y="514"/>
                  </a:lnTo>
                  <a:lnTo>
                    <a:pt x="414" y="514"/>
                  </a:lnTo>
                  <a:lnTo>
                    <a:pt x="424" y="516"/>
                  </a:lnTo>
                  <a:lnTo>
                    <a:pt x="414" y="529"/>
                  </a:lnTo>
                  <a:lnTo>
                    <a:pt x="404" y="526"/>
                  </a:lnTo>
                  <a:lnTo>
                    <a:pt x="414" y="532"/>
                  </a:lnTo>
                  <a:lnTo>
                    <a:pt x="393" y="537"/>
                  </a:lnTo>
                  <a:lnTo>
                    <a:pt x="404" y="558"/>
                  </a:lnTo>
                  <a:lnTo>
                    <a:pt x="393" y="587"/>
                  </a:lnTo>
                  <a:lnTo>
                    <a:pt x="380" y="587"/>
                  </a:lnTo>
                  <a:lnTo>
                    <a:pt x="390" y="595"/>
                  </a:lnTo>
                  <a:lnTo>
                    <a:pt x="359" y="595"/>
                  </a:lnTo>
                  <a:lnTo>
                    <a:pt x="354" y="576"/>
                  </a:lnTo>
                  <a:lnTo>
                    <a:pt x="314" y="579"/>
                  </a:lnTo>
                  <a:lnTo>
                    <a:pt x="323" y="574"/>
                  </a:lnTo>
                  <a:lnTo>
                    <a:pt x="304" y="566"/>
                  </a:lnTo>
                  <a:lnTo>
                    <a:pt x="314" y="563"/>
                  </a:lnTo>
                  <a:lnTo>
                    <a:pt x="299" y="563"/>
                  </a:lnTo>
                  <a:lnTo>
                    <a:pt x="304" y="553"/>
                  </a:lnTo>
                  <a:lnTo>
                    <a:pt x="294" y="553"/>
                  </a:lnTo>
                  <a:lnTo>
                    <a:pt x="267" y="516"/>
                  </a:lnTo>
                  <a:lnTo>
                    <a:pt x="267" y="503"/>
                  </a:lnTo>
                  <a:lnTo>
                    <a:pt x="286" y="492"/>
                  </a:lnTo>
                  <a:lnTo>
                    <a:pt x="278" y="487"/>
                  </a:lnTo>
                  <a:lnTo>
                    <a:pt x="259" y="500"/>
                  </a:lnTo>
                  <a:lnTo>
                    <a:pt x="257" y="474"/>
                  </a:lnTo>
                  <a:lnTo>
                    <a:pt x="238" y="458"/>
                  </a:lnTo>
                  <a:lnTo>
                    <a:pt x="241" y="438"/>
                  </a:lnTo>
                  <a:lnTo>
                    <a:pt x="230" y="430"/>
                  </a:lnTo>
                  <a:lnTo>
                    <a:pt x="246" y="409"/>
                  </a:lnTo>
                  <a:lnTo>
                    <a:pt x="238" y="406"/>
                  </a:lnTo>
                  <a:lnTo>
                    <a:pt x="272" y="409"/>
                  </a:lnTo>
                  <a:lnTo>
                    <a:pt x="270" y="401"/>
                  </a:lnTo>
                  <a:lnTo>
                    <a:pt x="244" y="401"/>
                  </a:lnTo>
                  <a:lnTo>
                    <a:pt x="280" y="382"/>
                  </a:lnTo>
                  <a:lnTo>
                    <a:pt x="272" y="377"/>
                  </a:lnTo>
                  <a:lnTo>
                    <a:pt x="280" y="359"/>
                  </a:lnTo>
                  <a:lnTo>
                    <a:pt x="252" y="357"/>
                  </a:lnTo>
                  <a:lnTo>
                    <a:pt x="223" y="340"/>
                  </a:lnTo>
                  <a:lnTo>
                    <a:pt x="278" y="351"/>
                  </a:lnTo>
                  <a:lnTo>
                    <a:pt x="270" y="343"/>
                  </a:lnTo>
                  <a:lnTo>
                    <a:pt x="278" y="340"/>
                  </a:lnTo>
                  <a:lnTo>
                    <a:pt x="257" y="330"/>
                  </a:lnTo>
                  <a:lnTo>
                    <a:pt x="265" y="325"/>
                  </a:lnTo>
                  <a:lnTo>
                    <a:pt x="249" y="327"/>
                  </a:lnTo>
                  <a:lnTo>
                    <a:pt x="259" y="320"/>
                  </a:lnTo>
                  <a:lnTo>
                    <a:pt x="244" y="322"/>
                  </a:lnTo>
                  <a:lnTo>
                    <a:pt x="262" y="314"/>
                  </a:lnTo>
                  <a:lnTo>
                    <a:pt x="236" y="304"/>
                  </a:lnTo>
                  <a:lnTo>
                    <a:pt x="228" y="320"/>
                  </a:lnTo>
                  <a:lnTo>
                    <a:pt x="207" y="322"/>
                  </a:lnTo>
                  <a:lnTo>
                    <a:pt x="202" y="314"/>
                  </a:lnTo>
                  <a:lnTo>
                    <a:pt x="218" y="304"/>
                  </a:lnTo>
                  <a:lnTo>
                    <a:pt x="204" y="304"/>
                  </a:lnTo>
                  <a:lnTo>
                    <a:pt x="223" y="283"/>
                  </a:lnTo>
                  <a:lnTo>
                    <a:pt x="204" y="278"/>
                  </a:lnTo>
                  <a:lnTo>
                    <a:pt x="210" y="264"/>
                  </a:lnTo>
                  <a:lnTo>
                    <a:pt x="189" y="238"/>
                  </a:lnTo>
                  <a:lnTo>
                    <a:pt x="196" y="236"/>
                  </a:lnTo>
                  <a:lnTo>
                    <a:pt x="162" y="210"/>
                  </a:lnTo>
                  <a:lnTo>
                    <a:pt x="159" y="199"/>
                  </a:lnTo>
                  <a:lnTo>
                    <a:pt x="126" y="186"/>
                  </a:lnTo>
                  <a:lnTo>
                    <a:pt x="94" y="180"/>
                  </a:lnTo>
                  <a:lnTo>
                    <a:pt x="63" y="188"/>
                  </a:lnTo>
                  <a:lnTo>
                    <a:pt x="39" y="183"/>
                  </a:lnTo>
                  <a:lnTo>
                    <a:pt x="47" y="196"/>
                  </a:lnTo>
                  <a:lnTo>
                    <a:pt x="21" y="188"/>
                  </a:lnTo>
                  <a:lnTo>
                    <a:pt x="0" y="178"/>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36" name="Freeform 800"/>
            <p:cNvSpPr>
              <a:spLocks/>
            </p:cNvSpPr>
            <p:nvPr/>
          </p:nvSpPr>
          <p:spPr bwMode="auto">
            <a:xfrm>
              <a:off x="1554" y="2746"/>
              <a:ext cx="436" cy="329"/>
            </a:xfrm>
            <a:custGeom>
              <a:avLst/>
              <a:gdLst>
                <a:gd name="T0" fmla="*/ 258 w 491"/>
                <a:gd name="T1" fmla="*/ 63 h 329"/>
                <a:gd name="T2" fmla="*/ 242 w 491"/>
                <a:gd name="T3" fmla="*/ 61 h 329"/>
                <a:gd name="T4" fmla="*/ 219 w 491"/>
                <a:gd name="T5" fmla="*/ 66 h 329"/>
                <a:gd name="T6" fmla="*/ 186 w 491"/>
                <a:gd name="T7" fmla="*/ 71 h 329"/>
                <a:gd name="T8" fmla="*/ 179 w 491"/>
                <a:gd name="T9" fmla="*/ 58 h 329"/>
                <a:gd name="T10" fmla="*/ 182 w 491"/>
                <a:gd name="T11" fmla="*/ 29 h 329"/>
                <a:gd name="T12" fmla="*/ 170 w 491"/>
                <a:gd name="T13" fmla="*/ 19 h 329"/>
                <a:gd name="T14" fmla="*/ 161 w 491"/>
                <a:gd name="T15" fmla="*/ 3 h 329"/>
                <a:gd name="T16" fmla="*/ 139 w 491"/>
                <a:gd name="T17" fmla="*/ 0 h 329"/>
                <a:gd name="T18" fmla="*/ 112 w 491"/>
                <a:gd name="T19" fmla="*/ 0 h 329"/>
                <a:gd name="T20" fmla="*/ 91 w 491"/>
                <a:gd name="T21" fmla="*/ 3 h 329"/>
                <a:gd name="T22" fmla="*/ 67 w 491"/>
                <a:gd name="T23" fmla="*/ 3 h 329"/>
                <a:gd name="T24" fmla="*/ 50 w 491"/>
                <a:gd name="T25" fmla="*/ 16 h 329"/>
                <a:gd name="T26" fmla="*/ 33 w 491"/>
                <a:gd name="T27" fmla="*/ 32 h 329"/>
                <a:gd name="T28" fmla="*/ 18 w 491"/>
                <a:gd name="T29" fmla="*/ 47 h 329"/>
                <a:gd name="T30" fmla="*/ 6 w 491"/>
                <a:gd name="T31" fmla="*/ 74 h 329"/>
                <a:gd name="T32" fmla="*/ 0 w 491"/>
                <a:gd name="T33" fmla="*/ 97 h 329"/>
                <a:gd name="T34" fmla="*/ 27 w 491"/>
                <a:gd name="T35" fmla="*/ 129 h 329"/>
                <a:gd name="T36" fmla="*/ 59 w 491"/>
                <a:gd name="T37" fmla="*/ 134 h 329"/>
                <a:gd name="T38" fmla="*/ 56 w 491"/>
                <a:gd name="T39" fmla="*/ 150 h 329"/>
                <a:gd name="T40" fmla="*/ 62 w 491"/>
                <a:gd name="T41" fmla="*/ 155 h 329"/>
                <a:gd name="T42" fmla="*/ 33 w 491"/>
                <a:gd name="T43" fmla="*/ 171 h 329"/>
                <a:gd name="T44" fmla="*/ 17 w 491"/>
                <a:gd name="T45" fmla="*/ 205 h 329"/>
                <a:gd name="T46" fmla="*/ 27 w 491"/>
                <a:gd name="T47" fmla="*/ 231 h 329"/>
                <a:gd name="T48" fmla="*/ 41 w 491"/>
                <a:gd name="T49" fmla="*/ 241 h 329"/>
                <a:gd name="T50" fmla="*/ 56 w 491"/>
                <a:gd name="T51" fmla="*/ 231 h 329"/>
                <a:gd name="T52" fmla="*/ 56 w 491"/>
                <a:gd name="T53" fmla="*/ 255 h 329"/>
                <a:gd name="T54" fmla="*/ 64 w 491"/>
                <a:gd name="T55" fmla="*/ 255 h 329"/>
                <a:gd name="T56" fmla="*/ 74 w 491"/>
                <a:gd name="T57" fmla="*/ 276 h 329"/>
                <a:gd name="T58" fmla="*/ 67 w 491"/>
                <a:gd name="T59" fmla="*/ 323 h 329"/>
                <a:gd name="T60" fmla="*/ 91 w 491"/>
                <a:gd name="T61" fmla="*/ 328 h 329"/>
                <a:gd name="T62" fmla="*/ 112 w 491"/>
                <a:gd name="T63" fmla="*/ 328 h 329"/>
                <a:gd name="T64" fmla="*/ 134 w 491"/>
                <a:gd name="T65" fmla="*/ 320 h 329"/>
                <a:gd name="T66" fmla="*/ 155 w 491"/>
                <a:gd name="T67" fmla="*/ 310 h 329"/>
                <a:gd name="T68" fmla="*/ 170 w 491"/>
                <a:gd name="T69" fmla="*/ 299 h 329"/>
                <a:gd name="T70" fmla="*/ 207 w 491"/>
                <a:gd name="T71" fmla="*/ 281 h 329"/>
                <a:gd name="T72" fmla="*/ 238 w 491"/>
                <a:gd name="T73" fmla="*/ 270 h 329"/>
                <a:gd name="T74" fmla="*/ 258 w 491"/>
                <a:gd name="T75" fmla="*/ 257 h 329"/>
                <a:gd name="T76" fmla="*/ 283 w 491"/>
                <a:gd name="T77" fmla="*/ 234 h 329"/>
                <a:gd name="T78" fmla="*/ 302 w 491"/>
                <a:gd name="T79" fmla="*/ 215 h 329"/>
                <a:gd name="T80" fmla="*/ 349 w 491"/>
                <a:gd name="T81" fmla="*/ 202 h 329"/>
                <a:gd name="T82" fmla="*/ 386 w 491"/>
                <a:gd name="T83" fmla="*/ 137 h 329"/>
                <a:gd name="T84" fmla="*/ 360 w 491"/>
                <a:gd name="T85" fmla="*/ 134 h 329"/>
                <a:gd name="T86" fmla="*/ 352 w 491"/>
                <a:gd name="T87" fmla="*/ 116 h 329"/>
                <a:gd name="T88" fmla="*/ 329 w 491"/>
                <a:gd name="T89" fmla="*/ 105 h 329"/>
                <a:gd name="T90" fmla="*/ 316 w 491"/>
                <a:gd name="T91" fmla="*/ 105 h 329"/>
                <a:gd name="T92" fmla="*/ 302 w 491"/>
                <a:gd name="T93" fmla="*/ 129 h 329"/>
                <a:gd name="T94" fmla="*/ 302 w 491"/>
                <a:gd name="T95" fmla="*/ 121 h 329"/>
                <a:gd name="T96" fmla="*/ 277 w 491"/>
                <a:gd name="T97" fmla="*/ 123 h 329"/>
                <a:gd name="T98" fmla="*/ 285 w 491"/>
                <a:gd name="T99" fmla="*/ 118 h 329"/>
                <a:gd name="T100" fmla="*/ 277 w 491"/>
                <a:gd name="T101" fmla="*/ 103 h 329"/>
                <a:gd name="T102" fmla="*/ 294 w 491"/>
                <a:gd name="T103" fmla="*/ 71 h 329"/>
                <a:gd name="T104" fmla="*/ 275 w 491"/>
                <a:gd name="T105" fmla="*/ 35 h 3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1" h="329">
                  <a:moveTo>
                    <a:pt x="328" y="63"/>
                  </a:moveTo>
                  <a:lnTo>
                    <a:pt x="307" y="61"/>
                  </a:lnTo>
                  <a:lnTo>
                    <a:pt x="278" y="66"/>
                  </a:lnTo>
                  <a:lnTo>
                    <a:pt x="236" y="71"/>
                  </a:lnTo>
                  <a:lnTo>
                    <a:pt x="228" y="58"/>
                  </a:lnTo>
                  <a:lnTo>
                    <a:pt x="231" y="29"/>
                  </a:lnTo>
                  <a:lnTo>
                    <a:pt x="215" y="19"/>
                  </a:lnTo>
                  <a:lnTo>
                    <a:pt x="204" y="3"/>
                  </a:lnTo>
                  <a:lnTo>
                    <a:pt x="176" y="0"/>
                  </a:lnTo>
                  <a:lnTo>
                    <a:pt x="142" y="0"/>
                  </a:lnTo>
                  <a:lnTo>
                    <a:pt x="115" y="3"/>
                  </a:lnTo>
                  <a:lnTo>
                    <a:pt x="86" y="3"/>
                  </a:lnTo>
                  <a:lnTo>
                    <a:pt x="63" y="16"/>
                  </a:lnTo>
                  <a:lnTo>
                    <a:pt x="42" y="32"/>
                  </a:lnTo>
                  <a:lnTo>
                    <a:pt x="23" y="47"/>
                  </a:lnTo>
                  <a:lnTo>
                    <a:pt x="8" y="74"/>
                  </a:lnTo>
                  <a:lnTo>
                    <a:pt x="0" y="97"/>
                  </a:lnTo>
                  <a:lnTo>
                    <a:pt x="34" y="129"/>
                  </a:lnTo>
                  <a:lnTo>
                    <a:pt x="74" y="134"/>
                  </a:lnTo>
                  <a:lnTo>
                    <a:pt x="71" y="150"/>
                  </a:lnTo>
                  <a:lnTo>
                    <a:pt x="79" y="155"/>
                  </a:lnTo>
                  <a:lnTo>
                    <a:pt x="42" y="171"/>
                  </a:lnTo>
                  <a:lnTo>
                    <a:pt x="21" y="205"/>
                  </a:lnTo>
                  <a:lnTo>
                    <a:pt x="34" y="231"/>
                  </a:lnTo>
                  <a:lnTo>
                    <a:pt x="52" y="241"/>
                  </a:lnTo>
                  <a:lnTo>
                    <a:pt x="71" y="231"/>
                  </a:lnTo>
                  <a:lnTo>
                    <a:pt x="71" y="255"/>
                  </a:lnTo>
                  <a:lnTo>
                    <a:pt x="81" y="255"/>
                  </a:lnTo>
                  <a:lnTo>
                    <a:pt x="94" y="276"/>
                  </a:lnTo>
                  <a:lnTo>
                    <a:pt x="86" y="323"/>
                  </a:lnTo>
                  <a:lnTo>
                    <a:pt x="115" y="328"/>
                  </a:lnTo>
                  <a:lnTo>
                    <a:pt x="142" y="328"/>
                  </a:lnTo>
                  <a:lnTo>
                    <a:pt x="170" y="320"/>
                  </a:lnTo>
                  <a:lnTo>
                    <a:pt x="197" y="310"/>
                  </a:lnTo>
                  <a:lnTo>
                    <a:pt x="215" y="299"/>
                  </a:lnTo>
                  <a:lnTo>
                    <a:pt x="262" y="281"/>
                  </a:lnTo>
                  <a:lnTo>
                    <a:pt x="302" y="270"/>
                  </a:lnTo>
                  <a:lnTo>
                    <a:pt x="328" y="257"/>
                  </a:lnTo>
                  <a:lnTo>
                    <a:pt x="359" y="234"/>
                  </a:lnTo>
                  <a:lnTo>
                    <a:pt x="383" y="215"/>
                  </a:lnTo>
                  <a:lnTo>
                    <a:pt x="443" y="202"/>
                  </a:lnTo>
                  <a:lnTo>
                    <a:pt x="490" y="137"/>
                  </a:lnTo>
                  <a:lnTo>
                    <a:pt x="456" y="134"/>
                  </a:lnTo>
                  <a:lnTo>
                    <a:pt x="446" y="116"/>
                  </a:lnTo>
                  <a:lnTo>
                    <a:pt x="417" y="105"/>
                  </a:lnTo>
                  <a:lnTo>
                    <a:pt x="401" y="105"/>
                  </a:lnTo>
                  <a:lnTo>
                    <a:pt x="383" y="129"/>
                  </a:lnTo>
                  <a:lnTo>
                    <a:pt x="383" y="121"/>
                  </a:lnTo>
                  <a:lnTo>
                    <a:pt x="351" y="123"/>
                  </a:lnTo>
                  <a:lnTo>
                    <a:pt x="362" y="118"/>
                  </a:lnTo>
                  <a:lnTo>
                    <a:pt x="351" y="103"/>
                  </a:lnTo>
                  <a:lnTo>
                    <a:pt x="373" y="71"/>
                  </a:lnTo>
                  <a:lnTo>
                    <a:pt x="349" y="35"/>
                  </a:lnTo>
                </a:path>
              </a:pathLst>
            </a:custGeom>
            <a:noFill/>
            <a:ln w="12700" cap="rnd" cmpd="sng">
              <a:solidFill>
                <a:srgbClr val="7F7F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sp>
          <p:nvSpPr>
            <p:cNvPr id="424737" name="Freeform 801"/>
            <p:cNvSpPr>
              <a:spLocks/>
            </p:cNvSpPr>
            <p:nvPr/>
          </p:nvSpPr>
          <p:spPr bwMode="auto">
            <a:xfrm>
              <a:off x="2755" y="2036"/>
              <a:ext cx="77" cy="43"/>
            </a:xfrm>
            <a:custGeom>
              <a:avLst/>
              <a:gdLst>
                <a:gd name="T0" fmla="*/ 0 w 87"/>
                <a:gd name="T1" fmla="*/ 24 h 43"/>
                <a:gd name="T2" fmla="*/ 6 w 87"/>
                <a:gd name="T3" fmla="*/ 36 h 43"/>
                <a:gd name="T4" fmla="*/ 22 w 87"/>
                <a:gd name="T5" fmla="*/ 42 h 43"/>
                <a:gd name="T6" fmla="*/ 47 w 87"/>
                <a:gd name="T7" fmla="*/ 29 h 43"/>
                <a:gd name="T8" fmla="*/ 61 w 87"/>
                <a:gd name="T9" fmla="*/ 31 h 43"/>
                <a:gd name="T10" fmla="*/ 67 w 87"/>
                <a:gd name="T11" fmla="*/ 18 h 43"/>
                <a:gd name="T12" fmla="*/ 38 w 87"/>
                <a:gd name="T13" fmla="*/ 13 h 43"/>
                <a:gd name="T14" fmla="*/ 12 w 87"/>
                <a:gd name="T15" fmla="*/ 0 h 43"/>
                <a:gd name="T16" fmla="*/ 8 w 87"/>
                <a:gd name="T17" fmla="*/ 13 h 43"/>
                <a:gd name="T18" fmla="*/ 0 w 87"/>
                <a:gd name="T19" fmla="*/ 24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7" h="43">
                  <a:moveTo>
                    <a:pt x="0" y="24"/>
                  </a:moveTo>
                  <a:lnTo>
                    <a:pt x="8" y="36"/>
                  </a:lnTo>
                  <a:lnTo>
                    <a:pt x="28" y="42"/>
                  </a:lnTo>
                  <a:lnTo>
                    <a:pt x="60" y="29"/>
                  </a:lnTo>
                  <a:lnTo>
                    <a:pt x="78" y="31"/>
                  </a:lnTo>
                  <a:lnTo>
                    <a:pt x="86" y="18"/>
                  </a:lnTo>
                  <a:lnTo>
                    <a:pt x="49" y="13"/>
                  </a:lnTo>
                  <a:lnTo>
                    <a:pt x="15" y="0"/>
                  </a:lnTo>
                  <a:lnTo>
                    <a:pt x="10" y="13"/>
                  </a:lnTo>
                  <a:lnTo>
                    <a:pt x="0"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p>
          </p:txBody>
        </p:sp>
      </p:grpSp>
      <p:grpSp>
        <p:nvGrpSpPr>
          <p:cNvPr id="22533" name="Group 802"/>
          <p:cNvGrpSpPr>
            <a:grpSpLocks/>
          </p:cNvGrpSpPr>
          <p:nvPr/>
        </p:nvGrpSpPr>
        <p:grpSpPr bwMode="auto">
          <a:xfrm>
            <a:off x="-28575" y="4437063"/>
            <a:ext cx="2297113" cy="1206500"/>
            <a:chOff x="2136" y="3759"/>
            <a:chExt cx="1447" cy="760"/>
          </a:xfrm>
        </p:grpSpPr>
        <p:sp>
          <p:nvSpPr>
            <p:cNvPr id="424739" name="Rectangle 803"/>
            <p:cNvSpPr>
              <a:spLocks noChangeArrowheads="1"/>
            </p:cNvSpPr>
            <p:nvPr/>
          </p:nvSpPr>
          <p:spPr bwMode="auto">
            <a:xfrm>
              <a:off x="2136" y="3759"/>
              <a:ext cx="128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488" tIns="44450" rIns="90488" bIns="44450">
              <a:spAutoFit/>
            </a:bodyPr>
            <a:lstStyle/>
            <a:p>
              <a:pPr eaLnBrk="0" hangingPunct="0">
                <a:defRPr/>
              </a:pPr>
              <a:r>
                <a:rPr lang="en-US" sz="1600" b="1" dirty="0" err="1">
                  <a:latin typeface="Helvetica" charset="0"/>
                </a:rPr>
                <a:t>Prévalence</a:t>
              </a:r>
              <a:r>
                <a:rPr lang="en-US" sz="1600" b="1" dirty="0">
                  <a:latin typeface="Helvetica" charset="0"/>
                </a:rPr>
                <a:t> Ag HBs</a:t>
              </a:r>
            </a:p>
          </p:txBody>
        </p:sp>
        <p:sp>
          <p:nvSpPr>
            <p:cNvPr id="424740" name="Rectangle 804"/>
            <p:cNvSpPr>
              <a:spLocks noChangeArrowheads="1"/>
            </p:cNvSpPr>
            <p:nvPr/>
          </p:nvSpPr>
          <p:spPr bwMode="auto">
            <a:xfrm>
              <a:off x="2403" y="3981"/>
              <a:ext cx="777"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488" tIns="44450" rIns="90488" bIns="44450">
              <a:spAutoFit/>
            </a:bodyPr>
            <a:lstStyle/>
            <a:p>
              <a:pPr eaLnBrk="0" hangingPunct="0">
                <a:defRPr/>
              </a:pPr>
              <a:r>
                <a:rPr lang="en-US" sz="1400">
                  <a:latin typeface="Symbol" charset="0"/>
                  <a:cs typeface="+mn-cs"/>
                </a:rPr>
                <a:t></a:t>
              </a:r>
              <a:r>
                <a:rPr lang="en-US" sz="1400" b="1">
                  <a:cs typeface="+mn-cs"/>
                </a:rPr>
                <a:t>8% - Haute </a:t>
              </a:r>
            </a:p>
          </p:txBody>
        </p:sp>
        <p:sp>
          <p:nvSpPr>
            <p:cNvPr id="424741" name="Freeform 805"/>
            <p:cNvSpPr>
              <a:spLocks/>
            </p:cNvSpPr>
            <p:nvPr/>
          </p:nvSpPr>
          <p:spPr bwMode="auto">
            <a:xfrm>
              <a:off x="2253" y="3993"/>
              <a:ext cx="98" cy="116"/>
            </a:xfrm>
            <a:custGeom>
              <a:avLst/>
              <a:gdLst>
                <a:gd name="T0" fmla="*/ 0 w 110"/>
                <a:gd name="T1" fmla="*/ 115 h 116"/>
                <a:gd name="T2" fmla="*/ 86 w 110"/>
                <a:gd name="T3" fmla="*/ 115 h 116"/>
                <a:gd name="T4" fmla="*/ 86 w 110"/>
                <a:gd name="T5" fmla="*/ 0 h 116"/>
                <a:gd name="T6" fmla="*/ 0 w 110"/>
                <a:gd name="T7" fmla="*/ 0 h 116"/>
                <a:gd name="T8" fmla="*/ 0 w 110"/>
                <a:gd name="T9" fmla="*/ 115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116">
                  <a:moveTo>
                    <a:pt x="0" y="115"/>
                  </a:moveTo>
                  <a:lnTo>
                    <a:pt x="109" y="115"/>
                  </a:lnTo>
                  <a:lnTo>
                    <a:pt x="109" y="0"/>
                  </a:lnTo>
                  <a:lnTo>
                    <a:pt x="0" y="0"/>
                  </a:lnTo>
                  <a:lnTo>
                    <a:pt x="0" y="115"/>
                  </a:lnTo>
                </a:path>
              </a:pathLst>
            </a:custGeom>
            <a:solidFill>
              <a:srgbClr val="FF0000"/>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p>
          </p:txBody>
        </p:sp>
        <p:sp>
          <p:nvSpPr>
            <p:cNvPr id="424742" name="Freeform 806"/>
            <p:cNvSpPr>
              <a:spLocks/>
            </p:cNvSpPr>
            <p:nvPr/>
          </p:nvSpPr>
          <p:spPr bwMode="auto">
            <a:xfrm>
              <a:off x="2253" y="3993"/>
              <a:ext cx="104" cy="122"/>
            </a:xfrm>
            <a:custGeom>
              <a:avLst/>
              <a:gdLst>
                <a:gd name="T0" fmla="*/ 0 w 116"/>
                <a:gd name="T1" fmla="*/ 121 h 122"/>
                <a:gd name="T2" fmla="*/ 92 w 116"/>
                <a:gd name="T3" fmla="*/ 121 h 122"/>
                <a:gd name="T4" fmla="*/ 92 w 116"/>
                <a:gd name="T5" fmla="*/ 0 h 122"/>
                <a:gd name="T6" fmla="*/ 0 w 116"/>
                <a:gd name="T7" fmla="*/ 0 h 122"/>
                <a:gd name="T8" fmla="*/ 0 w 116"/>
                <a:gd name="T9" fmla="*/ 12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122">
                  <a:moveTo>
                    <a:pt x="0" y="121"/>
                  </a:moveTo>
                  <a:lnTo>
                    <a:pt x="115" y="121"/>
                  </a:lnTo>
                  <a:lnTo>
                    <a:pt x="115" y="0"/>
                  </a:lnTo>
                  <a:lnTo>
                    <a:pt x="0" y="0"/>
                  </a:lnTo>
                  <a:lnTo>
                    <a:pt x="0" y="121"/>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p>
          </p:txBody>
        </p:sp>
        <p:sp>
          <p:nvSpPr>
            <p:cNvPr id="424743" name="Freeform 807"/>
            <p:cNvSpPr>
              <a:spLocks/>
            </p:cNvSpPr>
            <p:nvPr/>
          </p:nvSpPr>
          <p:spPr bwMode="auto">
            <a:xfrm>
              <a:off x="2253" y="4176"/>
              <a:ext cx="98" cy="116"/>
            </a:xfrm>
            <a:custGeom>
              <a:avLst/>
              <a:gdLst>
                <a:gd name="T0" fmla="*/ 0 w 110"/>
                <a:gd name="T1" fmla="*/ 115 h 116"/>
                <a:gd name="T2" fmla="*/ 86 w 110"/>
                <a:gd name="T3" fmla="*/ 115 h 116"/>
                <a:gd name="T4" fmla="*/ 86 w 110"/>
                <a:gd name="T5" fmla="*/ 0 h 116"/>
                <a:gd name="T6" fmla="*/ 0 w 110"/>
                <a:gd name="T7" fmla="*/ 0 h 116"/>
                <a:gd name="T8" fmla="*/ 0 w 110"/>
                <a:gd name="T9" fmla="*/ 115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116">
                  <a:moveTo>
                    <a:pt x="0" y="115"/>
                  </a:moveTo>
                  <a:lnTo>
                    <a:pt x="109" y="115"/>
                  </a:lnTo>
                  <a:lnTo>
                    <a:pt x="109" y="0"/>
                  </a:lnTo>
                  <a:lnTo>
                    <a:pt x="0" y="0"/>
                  </a:lnTo>
                  <a:lnTo>
                    <a:pt x="0" y="115"/>
                  </a:lnTo>
                </a:path>
              </a:pathLst>
            </a:custGeom>
            <a:solidFill>
              <a:srgbClr val="FFFF40"/>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p>
          </p:txBody>
        </p:sp>
        <p:sp>
          <p:nvSpPr>
            <p:cNvPr id="424744" name="Freeform 808"/>
            <p:cNvSpPr>
              <a:spLocks/>
            </p:cNvSpPr>
            <p:nvPr/>
          </p:nvSpPr>
          <p:spPr bwMode="auto">
            <a:xfrm>
              <a:off x="2253" y="4176"/>
              <a:ext cx="104" cy="122"/>
            </a:xfrm>
            <a:custGeom>
              <a:avLst/>
              <a:gdLst>
                <a:gd name="T0" fmla="*/ 0 w 116"/>
                <a:gd name="T1" fmla="*/ 121 h 122"/>
                <a:gd name="T2" fmla="*/ 92 w 116"/>
                <a:gd name="T3" fmla="*/ 121 h 122"/>
                <a:gd name="T4" fmla="*/ 92 w 116"/>
                <a:gd name="T5" fmla="*/ 0 h 122"/>
                <a:gd name="T6" fmla="*/ 0 w 116"/>
                <a:gd name="T7" fmla="*/ 0 h 122"/>
                <a:gd name="T8" fmla="*/ 0 w 116"/>
                <a:gd name="T9" fmla="*/ 12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122">
                  <a:moveTo>
                    <a:pt x="0" y="121"/>
                  </a:moveTo>
                  <a:lnTo>
                    <a:pt x="115" y="121"/>
                  </a:lnTo>
                  <a:lnTo>
                    <a:pt x="115" y="0"/>
                  </a:lnTo>
                  <a:lnTo>
                    <a:pt x="0" y="0"/>
                  </a:lnTo>
                  <a:lnTo>
                    <a:pt x="0" y="121"/>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p>
          </p:txBody>
        </p:sp>
        <p:sp>
          <p:nvSpPr>
            <p:cNvPr id="424745" name="Freeform 809"/>
            <p:cNvSpPr>
              <a:spLocks/>
            </p:cNvSpPr>
            <p:nvPr/>
          </p:nvSpPr>
          <p:spPr bwMode="auto">
            <a:xfrm>
              <a:off x="2253" y="4360"/>
              <a:ext cx="98" cy="115"/>
            </a:xfrm>
            <a:custGeom>
              <a:avLst/>
              <a:gdLst>
                <a:gd name="T0" fmla="*/ 0 w 110"/>
                <a:gd name="T1" fmla="*/ 114 h 115"/>
                <a:gd name="T2" fmla="*/ 86 w 110"/>
                <a:gd name="T3" fmla="*/ 114 h 115"/>
                <a:gd name="T4" fmla="*/ 86 w 110"/>
                <a:gd name="T5" fmla="*/ 0 h 115"/>
                <a:gd name="T6" fmla="*/ 0 w 110"/>
                <a:gd name="T7" fmla="*/ 0 h 115"/>
                <a:gd name="T8" fmla="*/ 0 w 110"/>
                <a:gd name="T9" fmla="*/ 114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115">
                  <a:moveTo>
                    <a:pt x="0" y="114"/>
                  </a:moveTo>
                  <a:lnTo>
                    <a:pt x="109" y="114"/>
                  </a:lnTo>
                  <a:lnTo>
                    <a:pt x="109" y="0"/>
                  </a:lnTo>
                  <a:lnTo>
                    <a:pt x="0" y="0"/>
                  </a:lnTo>
                  <a:lnTo>
                    <a:pt x="0" y="114"/>
                  </a:lnTo>
                </a:path>
              </a:pathLst>
            </a:custGeom>
            <a:solidFill>
              <a:srgbClr val="40FF40"/>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p>
          </p:txBody>
        </p:sp>
        <p:sp>
          <p:nvSpPr>
            <p:cNvPr id="424746" name="Freeform 810"/>
            <p:cNvSpPr>
              <a:spLocks/>
            </p:cNvSpPr>
            <p:nvPr/>
          </p:nvSpPr>
          <p:spPr bwMode="auto">
            <a:xfrm>
              <a:off x="2253" y="4360"/>
              <a:ext cx="104" cy="121"/>
            </a:xfrm>
            <a:custGeom>
              <a:avLst/>
              <a:gdLst>
                <a:gd name="T0" fmla="*/ 0 w 116"/>
                <a:gd name="T1" fmla="*/ 120 h 121"/>
                <a:gd name="T2" fmla="*/ 92 w 116"/>
                <a:gd name="T3" fmla="*/ 120 h 121"/>
                <a:gd name="T4" fmla="*/ 92 w 116"/>
                <a:gd name="T5" fmla="*/ 0 h 121"/>
                <a:gd name="T6" fmla="*/ 0 w 116"/>
                <a:gd name="T7" fmla="*/ 0 h 121"/>
                <a:gd name="T8" fmla="*/ 0 w 116"/>
                <a:gd name="T9" fmla="*/ 120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121">
                  <a:moveTo>
                    <a:pt x="0" y="120"/>
                  </a:moveTo>
                  <a:lnTo>
                    <a:pt x="115" y="120"/>
                  </a:lnTo>
                  <a:lnTo>
                    <a:pt x="115" y="0"/>
                  </a:lnTo>
                  <a:lnTo>
                    <a:pt x="0" y="0"/>
                  </a:lnTo>
                  <a:lnTo>
                    <a:pt x="0" y="120"/>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p>
          </p:txBody>
        </p:sp>
        <p:sp>
          <p:nvSpPr>
            <p:cNvPr id="424747" name="Freeform 811"/>
            <p:cNvSpPr>
              <a:spLocks/>
            </p:cNvSpPr>
            <p:nvPr/>
          </p:nvSpPr>
          <p:spPr bwMode="auto">
            <a:xfrm>
              <a:off x="2253" y="3993"/>
              <a:ext cx="104" cy="122"/>
            </a:xfrm>
            <a:custGeom>
              <a:avLst/>
              <a:gdLst>
                <a:gd name="T0" fmla="*/ 0 w 116"/>
                <a:gd name="T1" fmla="*/ 121 h 122"/>
                <a:gd name="T2" fmla="*/ 92 w 116"/>
                <a:gd name="T3" fmla="*/ 121 h 122"/>
                <a:gd name="T4" fmla="*/ 92 w 116"/>
                <a:gd name="T5" fmla="*/ 0 h 122"/>
                <a:gd name="T6" fmla="*/ 0 w 116"/>
                <a:gd name="T7" fmla="*/ 0 h 122"/>
                <a:gd name="T8" fmla="*/ 0 w 116"/>
                <a:gd name="T9" fmla="*/ 12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122">
                  <a:moveTo>
                    <a:pt x="0" y="121"/>
                  </a:moveTo>
                  <a:lnTo>
                    <a:pt x="115" y="121"/>
                  </a:lnTo>
                  <a:lnTo>
                    <a:pt x="115" y="0"/>
                  </a:lnTo>
                  <a:lnTo>
                    <a:pt x="0" y="0"/>
                  </a:lnTo>
                  <a:lnTo>
                    <a:pt x="0" y="121"/>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p>
          </p:txBody>
        </p:sp>
        <p:sp>
          <p:nvSpPr>
            <p:cNvPr id="424748" name="Freeform 812"/>
            <p:cNvSpPr>
              <a:spLocks/>
            </p:cNvSpPr>
            <p:nvPr/>
          </p:nvSpPr>
          <p:spPr bwMode="auto">
            <a:xfrm>
              <a:off x="2253" y="4176"/>
              <a:ext cx="104" cy="122"/>
            </a:xfrm>
            <a:custGeom>
              <a:avLst/>
              <a:gdLst>
                <a:gd name="T0" fmla="*/ 0 w 116"/>
                <a:gd name="T1" fmla="*/ 121 h 122"/>
                <a:gd name="T2" fmla="*/ 92 w 116"/>
                <a:gd name="T3" fmla="*/ 121 h 122"/>
                <a:gd name="T4" fmla="*/ 92 w 116"/>
                <a:gd name="T5" fmla="*/ 0 h 122"/>
                <a:gd name="T6" fmla="*/ 0 w 116"/>
                <a:gd name="T7" fmla="*/ 0 h 122"/>
                <a:gd name="T8" fmla="*/ 0 w 116"/>
                <a:gd name="T9" fmla="*/ 12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122">
                  <a:moveTo>
                    <a:pt x="0" y="121"/>
                  </a:moveTo>
                  <a:lnTo>
                    <a:pt x="115" y="121"/>
                  </a:lnTo>
                  <a:lnTo>
                    <a:pt x="115" y="0"/>
                  </a:lnTo>
                  <a:lnTo>
                    <a:pt x="0" y="0"/>
                  </a:lnTo>
                  <a:lnTo>
                    <a:pt x="0" y="121"/>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p>
          </p:txBody>
        </p:sp>
        <p:sp>
          <p:nvSpPr>
            <p:cNvPr id="424749" name="Freeform 813"/>
            <p:cNvSpPr>
              <a:spLocks/>
            </p:cNvSpPr>
            <p:nvPr/>
          </p:nvSpPr>
          <p:spPr bwMode="auto">
            <a:xfrm>
              <a:off x="2253" y="4360"/>
              <a:ext cx="104" cy="121"/>
            </a:xfrm>
            <a:custGeom>
              <a:avLst/>
              <a:gdLst>
                <a:gd name="T0" fmla="*/ 0 w 116"/>
                <a:gd name="T1" fmla="*/ 120 h 121"/>
                <a:gd name="T2" fmla="*/ 92 w 116"/>
                <a:gd name="T3" fmla="*/ 120 h 121"/>
                <a:gd name="T4" fmla="*/ 92 w 116"/>
                <a:gd name="T5" fmla="*/ 0 h 121"/>
                <a:gd name="T6" fmla="*/ 0 w 116"/>
                <a:gd name="T7" fmla="*/ 0 h 121"/>
                <a:gd name="T8" fmla="*/ 0 w 116"/>
                <a:gd name="T9" fmla="*/ 120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121">
                  <a:moveTo>
                    <a:pt x="0" y="120"/>
                  </a:moveTo>
                  <a:lnTo>
                    <a:pt x="115" y="120"/>
                  </a:lnTo>
                  <a:lnTo>
                    <a:pt x="115" y="0"/>
                  </a:lnTo>
                  <a:lnTo>
                    <a:pt x="0" y="0"/>
                  </a:lnTo>
                  <a:lnTo>
                    <a:pt x="0" y="120"/>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p>
          </p:txBody>
        </p:sp>
        <p:sp>
          <p:nvSpPr>
            <p:cNvPr id="424750" name="Rectangle 814"/>
            <p:cNvSpPr>
              <a:spLocks noChangeArrowheads="1"/>
            </p:cNvSpPr>
            <p:nvPr/>
          </p:nvSpPr>
          <p:spPr bwMode="auto">
            <a:xfrm>
              <a:off x="2314" y="4145"/>
              <a:ext cx="1269"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488" tIns="44450" rIns="90488" bIns="44450">
              <a:spAutoFit/>
            </a:bodyPr>
            <a:lstStyle/>
            <a:p>
              <a:pPr eaLnBrk="0" hangingPunct="0">
                <a:defRPr/>
              </a:pPr>
              <a:r>
                <a:rPr lang="en-US" sz="1400" b="1"/>
                <a:t>   2-7% - Intermédiaire</a:t>
              </a:r>
            </a:p>
          </p:txBody>
        </p:sp>
        <p:sp>
          <p:nvSpPr>
            <p:cNvPr id="424751" name="Rectangle 815"/>
            <p:cNvSpPr>
              <a:spLocks noChangeArrowheads="1"/>
            </p:cNvSpPr>
            <p:nvPr/>
          </p:nvSpPr>
          <p:spPr bwMode="auto">
            <a:xfrm>
              <a:off x="2314" y="4329"/>
              <a:ext cx="893"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488" tIns="44450" rIns="90488" bIns="44450">
              <a:spAutoFit/>
            </a:bodyPr>
            <a:lstStyle/>
            <a:p>
              <a:pPr eaLnBrk="0" hangingPunct="0">
                <a:defRPr/>
              </a:pPr>
              <a:r>
                <a:rPr lang="en-US" sz="1400" b="1">
                  <a:cs typeface="+mn-cs"/>
                </a:rPr>
                <a:t>    &lt;2% - Basse</a:t>
              </a:r>
            </a:p>
          </p:txBody>
        </p:sp>
      </p:grpSp>
      <p:sp>
        <p:nvSpPr>
          <p:cNvPr id="424752" name="Text Box 816"/>
          <p:cNvSpPr txBox="1">
            <a:spLocks noChangeArrowheads="1"/>
          </p:cNvSpPr>
          <p:nvPr/>
        </p:nvSpPr>
        <p:spPr bwMode="auto">
          <a:xfrm>
            <a:off x="3335338" y="6040438"/>
            <a:ext cx="50196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10000"/>
              </a:lnSpc>
              <a:defRPr/>
            </a:pPr>
            <a:r>
              <a:rPr lang="en-US" sz="1600" b="1" smtClean="0"/>
              <a:t>Hépatites Fulminantes </a:t>
            </a:r>
            <a:r>
              <a:rPr lang="en-US" sz="1600" b="1" smtClean="0">
                <a:solidFill>
                  <a:srgbClr val="FF0000"/>
                </a:solidFill>
              </a:rPr>
              <a:t>(50.000)</a:t>
            </a:r>
          </a:p>
          <a:p>
            <a:pPr eaLnBrk="1" hangingPunct="1">
              <a:lnSpc>
                <a:spcPct val="110000"/>
              </a:lnSpc>
              <a:defRPr/>
            </a:pPr>
            <a:r>
              <a:rPr lang="en-US" sz="1600" b="1" smtClean="0"/>
              <a:t>Cirrhose et Carcinome Hépato-Cellulaire </a:t>
            </a:r>
            <a:r>
              <a:rPr lang="en-US" sz="1600" b="1" smtClean="0">
                <a:solidFill>
                  <a:srgbClr val="FF0000"/>
                </a:solidFill>
              </a:rPr>
              <a:t>(470.000)</a:t>
            </a:r>
          </a:p>
        </p:txBody>
      </p:sp>
    </p:spTree>
    <p:extLst>
      <p:ext uri="{BB962C8B-B14F-4D97-AF65-F5344CB8AC3E}">
        <p14:creationId xmlns:p14="http://schemas.microsoft.com/office/powerpoint/2010/main" val="41404052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ChangeArrowheads="1"/>
          </p:cNvSpPr>
          <p:nvPr/>
        </p:nvSpPr>
        <p:spPr bwMode="auto">
          <a:xfrm>
            <a:off x="0" y="357188"/>
            <a:ext cx="9144000" cy="1200150"/>
          </a:xfrm>
          <a:prstGeom prst="rect">
            <a:avLst/>
          </a:prstGeom>
          <a:gradFill rotWithShape="1">
            <a:gsLst>
              <a:gs pos="0">
                <a:srgbClr val="0000FF"/>
              </a:gs>
              <a:gs pos="50000">
                <a:srgbClr val="CC00FF"/>
              </a:gs>
              <a:gs pos="100000">
                <a:srgbClr val="0000FF"/>
              </a:gs>
            </a:gsLst>
            <a:lin ang="5400000" scaled="1"/>
          </a:gradFill>
          <a:ln w="9525">
            <a:solidFill>
              <a:srgbClr val="0000C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algn="ctr">
              <a:defRPr/>
            </a:pPr>
            <a:r>
              <a:rPr lang="fr-FR" sz="3600" b="1" dirty="0">
                <a:solidFill>
                  <a:schemeClr val="bg1"/>
                </a:solidFill>
              </a:rPr>
              <a:t>Evolution vers la chronicité en fonction de l</a:t>
            </a:r>
            <a:r>
              <a:rPr lang="ja-JP" altLang="fr-FR" sz="3600" b="1" dirty="0">
                <a:solidFill>
                  <a:schemeClr val="bg1"/>
                </a:solidFill>
              </a:rPr>
              <a:t>’</a:t>
            </a:r>
            <a:r>
              <a:rPr lang="fr-FR" altLang="ja-JP" sz="3600" b="1" dirty="0">
                <a:solidFill>
                  <a:schemeClr val="bg1"/>
                </a:solidFill>
              </a:rPr>
              <a:t>âge</a:t>
            </a:r>
            <a:endParaRPr lang="fr-FR" sz="3600" b="1" dirty="0">
              <a:solidFill>
                <a:schemeClr val="bg1"/>
              </a:solidFill>
            </a:endParaRPr>
          </a:p>
        </p:txBody>
      </p:sp>
      <p:sp>
        <p:nvSpPr>
          <p:cNvPr id="437251" name="AutoShape 3"/>
          <p:cNvSpPr>
            <a:spLocks noChangeArrowheads="1"/>
          </p:cNvSpPr>
          <p:nvPr/>
        </p:nvSpPr>
        <p:spPr bwMode="auto">
          <a:xfrm>
            <a:off x="323850" y="3697288"/>
            <a:ext cx="5472113" cy="503237"/>
          </a:xfrm>
          <a:prstGeom prst="rightArrow">
            <a:avLst>
              <a:gd name="adj1" fmla="val 68454"/>
              <a:gd name="adj2" fmla="val 267768"/>
            </a:avLst>
          </a:prstGeom>
          <a:gradFill rotWithShape="1">
            <a:gsLst>
              <a:gs pos="0">
                <a:schemeClr val="accent1"/>
              </a:gs>
              <a:gs pos="100000">
                <a:schemeClr val="bg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defRPr/>
            </a:pPr>
            <a:r>
              <a:rPr lang="fr-FR">
                <a:cs typeface="+mn-cs"/>
              </a:rPr>
              <a:t>0 - 6 mois </a:t>
            </a:r>
          </a:p>
        </p:txBody>
      </p:sp>
      <p:sp>
        <p:nvSpPr>
          <p:cNvPr id="437252" name="AutoShape 4"/>
          <p:cNvSpPr>
            <a:spLocks noChangeArrowheads="1"/>
          </p:cNvSpPr>
          <p:nvPr/>
        </p:nvSpPr>
        <p:spPr bwMode="auto">
          <a:xfrm>
            <a:off x="323850" y="4327525"/>
            <a:ext cx="5472113" cy="503238"/>
          </a:xfrm>
          <a:prstGeom prst="rightArrow">
            <a:avLst>
              <a:gd name="adj1" fmla="val 68454"/>
              <a:gd name="adj2" fmla="val 267768"/>
            </a:avLst>
          </a:prstGeom>
          <a:gradFill rotWithShape="1">
            <a:gsLst>
              <a:gs pos="0">
                <a:schemeClr val="accent1"/>
              </a:gs>
              <a:gs pos="100000">
                <a:schemeClr val="bg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defRPr/>
            </a:pPr>
            <a:r>
              <a:rPr lang="fr-FR">
                <a:cs typeface="+mn-cs"/>
              </a:rPr>
              <a:t>7 - 12 mois </a:t>
            </a:r>
          </a:p>
        </p:txBody>
      </p:sp>
      <p:sp>
        <p:nvSpPr>
          <p:cNvPr id="437253" name="AutoShape 5"/>
          <p:cNvSpPr>
            <a:spLocks noChangeArrowheads="1"/>
          </p:cNvSpPr>
          <p:nvPr/>
        </p:nvSpPr>
        <p:spPr bwMode="auto">
          <a:xfrm>
            <a:off x="307975" y="4957763"/>
            <a:ext cx="5487988" cy="503237"/>
          </a:xfrm>
          <a:prstGeom prst="rightArrow">
            <a:avLst>
              <a:gd name="adj1" fmla="val 68454"/>
              <a:gd name="adj2" fmla="val 268545"/>
            </a:avLst>
          </a:prstGeom>
          <a:gradFill rotWithShape="1">
            <a:gsLst>
              <a:gs pos="0">
                <a:schemeClr val="accent1"/>
              </a:gs>
              <a:gs pos="100000">
                <a:schemeClr val="bg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defRPr/>
            </a:pPr>
            <a:r>
              <a:rPr lang="fr-FR">
                <a:cs typeface="+mn-cs"/>
              </a:rPr>
              <a:t>1- 4 ans </a:t>
            </a:r>
          </a:p>
        </p:txBody>
      </p:sp>
      <p:sp>
        <p:nvSpPr>
          <p:cNvPr id="437254" name="AutoShape 6"/>
          <p:cNvSpPr>
            <a:spLocks noChangeArrowheads="1"/>
          </p:cNvSpPr>
          <p:nvPr/>
        </p:nvSpPr>
        <p:spPr bwMode="auto">
          <a:xfrm>
            <a:off x="323850" y="5589588"/>
            <a:ext cx="5472113" cy="503237"/>
          </a:xfrm>
          <a:prstGeom prst="rightArrow">
            <a:avLst>
              <a:gd name="adj1" fmla="val 68454"/>
              <a:gd name="adj2" fmla="val 267768"/>
            </a:avLst>
          </a:prstGeom>
          <a:gradFill rotWithShape="1">
            <a:gsLst>
              <a:gs pos="0">
                <a:schemeClr val="accent1"/>
              </a:gs>
              <a:gs pos="100000">
                <a:schemeClr val="bg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defRPr/>
            </a:pPr>
            <a:r>
              <a:rPr lang="fr-FR"/>
              <a:t>Adulte </a:t>
            </a:r>
            <a:r>
              <a:rPr lang="fr-FR" sz="1800"/>
              <a:t>(immunocompétent)</a:t>
            </a:r>
          </a:p>
        </p:txBody>
      </p:sp>
      <p:sp>
        <p:nvSpPr>
          <p:cNvPr id="437255" name="AutoShape 7"/>
          <p:cNvSpPr>
            <a:spLocks noChangeArrowheads="1"/>
          </p:cNvSpPr>
          <p:nvPr/>
        </p:nvSpPr>
        <p:spPr bwMode="auto">
          <a:xfrm>
            <a:off x="323850" y="2995613"/>
            <a:ext cx="5472113" cy="503237"/>
          </a:xfrm>
          <a:prstGeom prst="rightArrow">
            <a:avLst>
              <a:gd name="adj1" fmla="val 68454"/>
              <a:gd name="adj2" fmla="val 267768"/>
            </a:avLst>
          </a:prstGeom>
          <a:gradFill rotWithShape="1">
            <a:gsLst>
              <a:gs pos="0">
                <a:schemeClr val="accent1"/>
              </a:gs>
              <a:gs pos="100000">
                <a:schemeClr val="bg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defRPr/>
            </a:pPr>
            <a:r>
              <a:rPr lang="fr-FR"/>
              <a:t>Nouveau-né</a:t>
            </a:r>
          </a:p>
        </p:txBody>
      </p:sp>
      <p:sp>
        <p:nvSpPr>
          <p:cNvPr id="437256" name="Text Box 8"/>
          <p:cNvSpPr txBox="1">
            <a:spLocks noChangeArrowheads="1"/>
          </p:cNvSpPr>
          <p:nvPr/>
        </p:nvSpPr>
        <p:spPr bwMode="auto">
          <a:xfrm>
            <a:off x="1279525" y="1914525"/>
            <a:ext cx="264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2800" smtClean="0"/>
              <a:t>Tranches d</a:t>
            </a:r>
            <a:r>
              <a:rPr lang="ja-JP" altLang="fr-FR" sz="2800" smtClean="0"/>
              <a:t>’</a:t>
            </a:r>
            <a:r>
              <a:rPr lang="fr-FR" altLang="ja-JP" sz="2800" smtClean="0"/>
              <a:t>âge</a:t>
            </a:r>
            <a:endParaRPr lang="fr-FR" sz="2800" smtClean="0"/>
          </a:p>
        </p:txBody>
      </p:sp>
      <p:sp>
        <p:nvSpPr>
          <p:cNvPr id="437257" name="AutoShape 9"/>
          <p:cNvSpPr>
            <a:spLocks noChangeArrowheads="1"/>
          </p:cNvSpPr>
          <p:nvPr/>
        </p:nvSpPr>
        <p:spPr bwMode="auto">
          <a:xfrm>
            <a:off x="1204913" y="2493963"/>
            <a:ext cx="2790825" cy="287337"/>
          </a:xfrm>
          <a:prstGeom prst="downArrow">
            <a:avLst>
              <a:gd name="adj1" fmla="val 49944"/>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GB">
              <a:cs typeface="+mn-cs"/>
            </a:endParaRPr>
          </a:p>
        </p:txBody>
      </p:sp>
      <p:sp>
        <p:nvSpPr>
          <p:cNvPr id="437258" name="Text Box 10"/>
          <p:cNvSpPr txBox="1">
            <a:spLocks noChangeArrowheads="1"/>
          </p:cNvSpPr>
          <p:nvPr/>
        </p:nvSpPr>
        <p:spPr bwMode="auto">
          <a:xfrm>
            <a:off x="6370638" y="1914525"/>
            <a:ext cx="17891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2800" smtClean="0"/>
              <a:t>Chronicité</a:t>
            </a:r>
          </a:p>
        </p:txBody>
      </p:sp>
      <p:sp>
        <p:nvSpPr>
          <p:cNvPr id="437259" name="AutoShape 11"/>
          <p:cNvSpPr>
            <a:spLocks noChangeArrowheads="1"/>
          </p:cNvSpPr>
          <p:nvPr/>
        </p:nvSpPr>
        <p:spPr bwMode="auto">
          <a:xfrm>
            <a:off x="6032500" y="2749550"/>
            <a:ext cx="2447925" cy="3848100"/>
          </a:xfrm>
          <a:prstGeom prst="downArrow">
            <a:avLst>
              <a:gd name="adj1" fmla="val 40074"/>
              <a:gd name="adj2" fmla="val 36898"/>
            </a:avLst>
          </a:prstGeom>
          <a:gradFill rotWithShape="1">
            <a:gsLst>
              <a:gs pos="0">
                <a:schemeClr val="accent1"/>
              </a:gs>
              <a:gs pos="100000">
                <a:srgbClr val="57686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defRPr/>
            </a:pPr>
            <a:endParaRPr lang="en-US" sz="1800">
              <a:cs typeface="+mn-cs"/>
            </a:endParaRPr>
          </a:p>
        </p:txBody>
      </p:sp>
      <p:sp>
        <p:nvSpPr>
          <p:cNvPr id="437260" name="Text Box 12"/>
          <p:cNvSpPr txBox="1">
            <a:spLocks noChangeArrowheads="1"/>
          </p:cNvSpPr>
          <p:nvPr/>
        </p:nvSpPr>
        <p:spPr bwMode="auto">
          <a:xfrm>
            <a:off x="6935788" y="2947988"/>
            <a:ext cx="795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fr-FR">
                <a:cs typeface="+mn-cs"/>
              </a:rPr>
              <a:t>90%</a:t>
            </a:r>
          </a:p>
        </p:txBody>
      </p:sp>
      <p:sp>
        <p:nvSpPr>
          <p:cNvPr id="437261" name="Text Box 13"/>
          <p:cNvSpPr txBox="1">
            <a:spLocks noChangeArrowheads="1"/>
          </p:cNvSpPr>
          <p:nvPr/>
        </p:nvSpPr>
        <p:spPr bwMode="auto">
          <a:xfrm>
            <a:off x="6935788" y="3619500"/>
            <a:ext cx="795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fr-FR">
                <a:cs typeface="+mn-cs"/>
              </a:rPr>
              <a:t>70%</a:t>
            </a:r>
          </a:p>
        </p:txBody>
      </p:sp>
      <p:sp>
        <p:nvSpPr>
          <p:cNvPr id="437262" name="Text Box 14"/>
          <p:cNvSpPr txBox="1">
            <a:spLocks noChangeArrowheads="1"/>
          </p:cNvSpPr>
          <p:nvPr/>
        </p:nvSpPr>
        <p:spPr bwMode="auto">
          <a:xfrm>
            <a:off x="6935788" y="4291013"/>
            <a:ext cx="795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fr-FR">
                <a:cs typeface="+mn-cs"/>
              </a:rPr>
              <a:t>50%</a:t>
            </a:r>
          </a:p>
        </p:txBody>
      </p:sp>
      <p:sp>
        <p:nvSpPr>
          <p:cNvPr id="437263" name="Text Box 15"/>
          <p:cNvSpPr txBox="1">
            <a:spLocks noChangeArrowheads="1"/>
          </p:cNvSpPr>
          <p:nvPr/>
        </p:nvSpPr>
        <p:spPr bwMode="auto">
          <a:xfrm>
            <a:off x="6935788" y="4962525"/>
            <a:ext cx="795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fr-FR">
                <a:cs typeface="+mn-cs"/>
              </a:rPr>
              <a:t>30%</a:t>
            </a:r>
          </a:p>
        </p:txBody>
      </p:sp>
      <p:sp>
        <p:nvSpPr>
          <p:cNvPr id="437264" name="Text Box 16"/>
          <p:cNvSpPr txBox="1">
            <a:spLocks noChangeArrowheads="1"/>
          </p:cNvSpPr>
          <p:nvPr/>
        </p:nvSpPr>
        <p:spPr bwMode="auto">
          <a:xfrm>
            <a:off x="6791325" y="5634038"/>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fr-FR">
                <a:cs typeface="+mn-cs"/>
              </a:rPr>
              <a:t>5-10%</a:t>
            </a:r>
          </a:p>
        </p:txBody>
      </p:sp>
      <p:sp>
        <p:nvSpPr>
          <p:cNvPr id="437265" name="Text Box 17"/>
          <p:cNvSpPr txBox="1">
            <a:spLocks noChangeArrowheads="1"/>
          </p:cNvSpPr>
          <p:nvPr/>
        </p:nvSpPr>
        <p:spPr bwMode="auto">
          <a:xfrm>
            <a:off x="107950" y="6308725"/>
            <a:ext cx="7345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smtClean="0">
                <a:solidFill>
                  <a:srgbClr val="FF0000"/>
                </a:solidFill>
              </a:rPr>
              <a:t>Le 1er traitement de l’hépatite B: la Vaccination!!!</a:t>
            </a:r>
          </a:p>
        </p:txBody>
      </p:sp>
    </p:spTree>
    <p:extLst>
      <p:ext uri="{BB962C8B-B14F-4D97-AF65-F5344CB8AC3E}">
        <p14:creationId xmlns:p14="http://schemas.microsoft.com/office/powerpoint/2010/main" val="940845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37265"/>
                                        </p:tgtEl>
                                        <p:attrNameLst>
                                          <p:attrName>style.visibility</p:attrName>
                                        </p:attrNameLst>
                                      </p:cBhvr>
                                      <p:to>
                                        <p:strVal val="visible"/>
                                      </p:to>
                                    </p:set>
                                    <p:animEffect transition="in" filter="wipe(down)">
                                      <p:cBhvr>
                                        <p:cTn id="7" dur="580">
                                          <p:stCondLst>
                                            <p:cond delay="0"/>
                                          </p:stCondLst>
                                        </p:cTn>
                                        <p:tgtEl>
                                          <p:spTgt spid="437265"/>
                                        </p:tgtEl>
                                      </p:cBhvr>
                                    </p:animEffect>
                                    <p:anim calcmode="lin" valueType="num">
                                      <p:cBhvr>
                                        <p:cTn id="8" dur="1822" tmFilter="0,0; 0.14,0.36; 0.43,0.73; 0.71,0.91; 1.0,1.0">
                                          <p:stCondLst>
                                            <p:cond delay="0"/>
                                          </p:stCondLst>
                                        </p:cTn>
                                        <p:tgtEl>
                                          <p:spTgt spid="43726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3726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3726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3726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37265"/>
                                        </p:tgtEl>
                                        <p:attrNameLst>
                                          <p:attrName>ppt_y</p:attrName>
                                        </p:attrNameLst>
                                      </p:cBhvr>
                                      <p:tavLst>
                                        <p:tav tm="0" fmla="#ppt_y-sin(pi*$)/81">
                                          <p:val>
                                            <p:fltVal val="0"/>
                                          </p:val>
                                        </p:tav>
                                        <p:tav tm="100000">
                                          <p:val>
                                            <p:fltVal val="1"/>
                                          </p:val>
                                        </p:tav>
                                      </p:tavLst>
                                    </p:anim>
                                    <p:animScale>
                                      <p:cBhvr>
                                        <p:cTn id="13" dur="26">
                                          <p:stCondLst>
                                            <p:cond delay="650"/>
                                          </p:stCondLst>
                                        </p:cTn>
                                        <p:tgtEl>
                                          <p:spTgt spid="437265"/>
                                        </p:tgtEl>
                                      </p:cBhvr>
                                      <p:to x="100000" y="60000"/>
                                    </p:animScale>
                                    <p:animScale>
                                      <p:cBhvr>
                                        <p:cTn id="14" dur="166" decel="50000">
                                          <p:stCondLst>
                                            <p:cond delay="676"/>
                                          </p:stCondLst>
                                        </p:cTn>
                                        <p:tgtEl>
                                          <p:spTgt spid="437265"/>
                                        </p:tgtEl>
                                      </p:cBhvr>
                                      <p:to x="100000" y="100000"/>
                                    </p:animScale>
                                    <p:animScale>
                                      <p:cBhvr>
                                        <p:cTn id="15" dur="26">
                                          <p:stCondLst>
                                            <p:cond delay="1312"/>
                                          </p:stCondLst>
                                        </p:cTn>
                                        <p:tgtEl>
                                          <p:spTgt spid="437265"/>
                                        </p:tgtEl>
                                      </p:cBhvr>
                                      <p:to x="100000" y="80000"/>
                                    </p:animScale>
                                    <p:animScale>
                                      <p:cBhvr>
                                        <p:cTn id="16" dur="166" decel="50000">
                                          <p:stCondLst>
                                            <p:cond delay="1338"/>
                                          </p:stCondLst>
                                        </p:cTn>
                                        <p:tgtEl>
                                          <p:spTgt spid="437265"/>
                                        </p:tgtEl>
                                      </p:cBhvr>
                                      <p:to x="100000" y="100000"/>
                                    </p:animScale>
                                    <p:animScale>
                                      <p:cBhvr>
                                        <p:cTn id="17" dur="26">
                                          <p:stCondLst>
                                            <p:cond delay="1642"/>
                                          </p:stCondLst>
                                        </p:cTn>
                                        <p:tgtEl>
                                          <p:spTgt spid="437265"/>
                                        </p:tgtEl>
                                      </p:cBhvr>
                                      <p:to x="100000" y="90000"/>
                                    </p:animScale>
                                    <p:animScale>
                                      <p:cBhvr>
                                        <p:cTn id="18" dur="166" decel="50000">
                                          <p:stCondLst>
                                            <p:cond delay="1668"/>
                                          </p:stCondLst>
                                        </p:cTn>
                                        <p:tgtEl>
                                          <p:spTgt spid="437265"/>
                                        </p:tgtEl>
                                      </p:cBhvr>
                                      <p:to x="100000" y="100000"/>
                                    </p:animScale>
                                    <p:animScale>
                                      <p:cBhvr>
                                        <p:cTn id="19" dur="26">
                                          <p:stCondLst>
                                            <p:cond delay="1808"/>
                                          </p:stCondLst>
                                        </p:cTn>
                                        <p:tgtEl>
                                          <p:spTgt spid="437265"/>
                                        </p:tgtEl>
                                      </p:cBhvr>
                                      <p:to x="100000" y="95000"/>
                                    </p:animScale>
                                    <p:animScale>
                                      <p:cBhvr>
                                        <p:cTn id="20" dur="166" decel="50000">
                                          <p:stCondLst>
                                            <p:cond delay="1834"/>
                                          </p:stCondLst>
                                        </p:cTn>
                                        <p:tgtEl>
                                          <p:spTgt spid="43726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0" y="196850"/>
            <a:ext cx="9144000" cy="647700"/>
          </a:xfrm>
          <a:gradFill rotWithShape="1">
            <a:gsLst>
              <a:gs pos="0">
                <a:srgbClr val="0000FF"/>
              </a:gs>
              <a:gs pos="50000">
                <a:srgbClr val="CC00FF"/>
              </a:gs>
              <a:gs pos="100000">
                <a:srgbClr val="0000FF"/>
              </a:gs>
            </a:gsLst>
            <a:lin ang="5400000" scaled="1"/>
          </a:gradFill>
          <a:ln w="28575">
            <a:solidFill>
              <a:srgbClr val="0000FF"/>
            </a:solidFill>
            <a:miter lim="800000"/>
            <a:headEnd/>
            <a:tailEnd/>
          </a:ln>
        </p:spPr>
        <p:txBody>
          <a:bodyPr>
            <a:spAutoFit/>
          </a:bodyPr>
          <a:lstStyle/>
          <a:p>
            <a:pPr eaLnBrk="1" hangingPunct="1">
              <a:defRPr/>
            </a:pPr>
            <a:r>
              <a:rPr lang="fr-FR" sz="3600" b="1" dirty="0">
                <a:solidFill>
                  <a:schemeClr val="bg1"/>
                </a:solidFill>
                <a:latin typeface="+mn-lt"/>
                <a:ea typeface="ＭＳ Ｐゴシック" charset="0"/>
                <a:cs typeface="Arial" charset="0"/>
              </a:rPr>
              <a:t>Histoire naturelle chez l</a:t>
            </a:r>
            <a:r>
              <a:rPr lang="ja-JP" altLang="fr-FR" sz="3600" b="1" dirty="0">
                <a:solidFill>
                  <a:schemeClr val="bg1"/>
                </a:solidFill>
                <a:latin typeface="+mn-lt"/>
                <a:ea typeface="ＭＳ Ｐゴシック" charset="0"/>
                <a:cs typeface="Arial" charset="0"/>
              </a:rPr>
              <a:t>’</a:t>
            </a:r>
            <a:r>
              <a:rPr lang="fr-FR" altLang="ja-JP" sz="3600" b="1" dirty="0">
                <a:solidFill>
                  <a:schemeClr val="bg1"/>
                </a:solidFill>
                <a:latin typeface="+mn-lt"/>
                <a:ea typeface="ＭＳ Ｐゴシック" charset="0"/>
                <a:cs typeface="Arial" charset="0"/>
              </a:rPr>
              <a:t>adulte </a:t>
            </a:r>
            <a:endParaRPr lang="fr-FR" sz="3600" b="1" dirty="0">
              <a:solidFill>
                <a:schemeClr val="bg1"/>
              </a:solidFill>
              <a:latin typeface="+mn-lt"/>
              <a:ea typeface="ＭＳ Ｐゴシック" charset="0"/>
              <a:cs typeface="Arial" charset="0"/>
            </a:endParaRPr>
          </a:p>
        </p:txBody>
      </p:sp>
      <p:sp>
        <p:nvSpPr>
          <p:cNvPr id="435203" name="AutoShape 3"/>
          <p:cNvSpPr>
            <a:spLocks noChangeAspect="1" noChangeArrowheads="1"/>
          </p:cNvSpPr>
          <p:nvPr/>
        </p:nvSpPr>
        <p:spPr bwMode="auto">
          <a:xfrm>
            <a:off x="5918200" y="1628775"/>
            <a:ext cx="1728788" cy="1223963"/>
          </a:xfrm>
          <a:prstGeom prst="downArrowCallout">
            <a:avLst>
              <a:gd name="adj1" fmla="val 15511"/>
              <a:gd name="adj2" fmla="val 35311"/>
              <a:gd name="adj3" fmla="val 16667"/>
              <a:gd name="adj4" fmla="val 6666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GB">
              <a:cs typeface="+mn-cs"/>
            </a:endParaRPr>
          </a:p>
        </p:txBody>
      </p:sp>
      <p:sp>
        <p:nvSpPr>
          <p:cNvPr id="435204" name="Text Box 4"/>
          <p:cNvSpPr txBox="1">
            <a:spLocks noChangeAspect="1" noChangeArrowheads="1"/>
          </p:cNvSpPr>
          <p:nvPr/>
        </p:nvSpPr>
        <p:spPr bwMode="auto">
          <a:xfrm>
            <a:off x="5989638" y="1771650"/>
            <a:ext cx="1633537" cy="5810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a:defRPr/>
            </a:pPr>
            <a:r>
              <a:rPr lang="fr-FR" sz="1600" b="1">
                <a:cs typeface="+mn-cs"/>
              </a:rPr>
              <a:t>Infection par le VHB</a:t>
            </a:r>
          </a:p>
        </p:txBody>
      </p:sp>
      <p:grpSp>
        <p:nvGrpSpPr>
          <p:cNvPr id="435205" name="Group 5"/>
          <p:cNvGrpSpPr>
            <a:grpSpLocks/>
          </p:cNvGrpSpPr>
          <p:nvPr/>
        </p:nvGrpSpPr>
        <p:grpSpPr bwMode="auto">
          <a:xfrm>
            <a:off x="4813300" y="2847975"/>
            <a:ext cx="3781425" cy="2511425"/>
            <a:chOff x="3077" y="2477"/>
            <a:chExt cx="2382" cy="1582"/>
          </a:xfrm>
        </p:grpSpPr>
        <p:sp>
          <p:nvSpPr>
            <p:cNvPr id="435206" name="Text Box 6"/>
            <p:cNvSpPr txBox="1">
              <a:spLocks noChangeAspect="1" noChangeArrowheads="1"/>
            </p:cNvSpPr>
            <p:nvPr/>
          </p:nvSpPr>
          <p:spPr bwMode="auto">
            <a:xfrm>
              <a:off x="5051" y="2704"/>
              <a:ext cx="4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fr-FR" sz="1600" b="1">
                  <a:cs typeface="+mn-cs"/>
                </a:rPr>
                <a:t> 80%</a:t>
              </a:r>
            </a:p>
          </p:txBody>
        </p:sp>
        <p:sp>
          <p:nvSpPr>
            <p:cNvPr id="435207" name="Text Box 7"/>
            <p:cNvSpPr txBox="1">
              <a:spLocks noChangeAspect="1" noChangeArrowheads="1"/>
            </p:cNvSpPr>
            <p:nvPr/>
          </p:nvSpPr>
          <p:spPr bwMode="auto">
            <a:xfrm>
              <a:off x="3077" y="3121"/>
              <a:ext cx="1082" cy="218"/>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defRPr/>
              </a:pPr>
              <a:r>
                <a:rPr lang="fr-FR" sz="1600" b="1">
                  <a:cs typeface="+mn-cs"/>
                </a:rPr>
                <a:t>Symptomatique</a:t>
              </a:r>
            </a:p>
          </p:txBody>
        </p:sp>
        <p:sp>
          <p:nvSpPr>
            <p:cNvPr id="435208" name="Text Box 8"/>
            <p:cNvSpPr txBox="1">
              <a:spLocks noChangeAspect="1" noChangeArrowheads="1"/>
            </p:cNvSpPr>
            <p:nvPr/>
          </p:nvSpPr>
          <p:spPr bwMode="auto">
            <a:xfrm>
              <a:off x="4246" y="3121"/>
              <a:ext cx="1160" cy="21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defRPr/>
              </a:pPr>
              <a:r>
                <a:rPr lang="fr-FR" sz="1600" b="1">
                  <a:cs typeface="+mn-cs"/>
                </a:rPr>
                <a:t>Asymptomatique</a:t>
              </a:r>
            </a:p>
          </p:txBody>
        </p:sp>
        <p:sp>
          <p:nvSpPr>
            <p:cNvPr id="435209" name="Text Box 9"/>
            <p:cNvSpPr txBox="1">
              <a:spLocks noChangeAspect="1" noChangeArrowheads="1"/>
            </p:cNvSpPr>
            <p:nvPr/>
          </p:nvSpPr>
          <p:spPr bwMode="auto">
            <a:xfrm>
              <a:off x="3832" y="2477"/>
              <a:ext cx="102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fr-FR" sz="1600" b="1">
                  <a:cs typeface="+mn-cs"/>
                </a:rPr>
                <a:t>Infection aigue</a:t>
              </a:r>
            </a:p>
          </p:txBody>
        </p:sp>
        <p:sp>
          <p:nvSpPr>
            <p:cNvPr id="435210" name="AutoShape 10"/>
            <p:cNvSpPr>
              <a:spLocks noChangeAspect="1" noChangeArrowheads="1"/>
            </p:cNvSpPr>
            <p:nvPr/>
          </p:nvSpPr>
          <p:spPr bwMode="auto">
            <a:xfrm>
              <a:off x="4861" y="2541"/>
              <a:ext cx="176" cy="545"/>
            </a:xfrm>
            <a:prstGeom prst="curvedLeftArrow">
              <a:avLst>
                <a:gd name="adj1" fmla="val 61932"/>
                <a:gd name="adj2" fmla="val 123864"/>
                <a:gd name="adj3" fmla="val 33333"/>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GB">
                <a:cs typeface="+mn-cs"/>
              </a:endParaRPr>
            </a:p>
          </p:txBody>
        </p:sp>
        <p:sp>
          <p:nvSpPr>
            <p:cNvPr id="435211" name="AutoShape 11"/>
            <p:cNvSpPr>
              <a:spLocks noChangeAspect="1" noChangeArrowheads="1"/>
            </p:cNvSpPr>
            <p:nvPr/>
          </p:nvSpPr>
          <p:spPr bwMode="auto">
            <a:xfrm flipH="1">
              <a:off x="3637" y="2564"/>
              <a:ext cx="137" cy="499"/>
            </a:xfrm>
            <a:prstGeom prst="curvedLeftArrow">
              <a:avLst>
                <a:gd name="adj1" fmla="val 72847"/>
                <a:gd name="adj2" fmla="val 145693"/>
                <a:gd name="adj3" fmla="val 33333"/>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GB">
                <a:cs typeface="+mn-cs"/>
              </a:endParaRPr>
            </a:p>
          </p:txBody>
        </p:sp>
        <p:sp>
          <p:nvSpPr>
            <p:cNvPr id="435212" name="Text Box 12"/>
            <p:cNvSpPr txBox="1">
              <a:spLocks noChangeAspect="1" noChangeArrowheads="1"/>
            </p:cNvSpPr>
            <p:nvPr/>
          </p:nvSpPr>
          <p:spPr bwMode="auto">
            <a:xfrm>
              <a:off x="3214" y="2704"/>
              <a:ext cx="3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fr-FR" sz="1600" b="1">
                  <a:cs typeface="+mn-cs"/>
                </a:rPr>
                <a:t>20%</a:t>
              </a:r>
            </a:p>
          </p:txBody>
        </p:sp>
        <p:sp>
          <p:nvSpPr>
            <p:cNvPr id="435213" name="AutoShape 13"/>
            <p:cNvSpPr>
              <a:spLocks noChangeAspect="1" noChangeArrowheads="1"/>
            </p:cNvSpPr>
            <p:nvPr/>
          </p:nvSpPr>
          <p:spPr bwMode="auto">
            <a:xfrm>
              <a:off x="3527" y="3470"/>
              <a:ext cx="181" cy="272"/>
            </a:xfrm>
            <a:prstGeom prst="downArrow">
              <a:avLst>
                <a:gd name="adj1" fmla="val 50000"/>
                <a:gd name="adj2" fmla="val 37569"/>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GB">
                <a:cs typeface="+mn-cs"/>
              </a:endParaRPr>
            </a:p>
          </p:txBody>
        </p:sp>
        <p:sp>
          <p:nvSpPr>
            <p:cNvPr id="435214" name="Text Box 14"/>
            <p:cNvSpPr txBox="1">
              <a:spLocks noChangeAspect="1" noChangeArrowheads="1"/>
            </p:cNvSpPr>
            <p:nvPr/>
          </p:nvSpPr>
          <p:spPr bwMode="auto">
            <a:xfrm>
              <a:off x="3175" y="3841"/>
              <a:ext cx="885" cy="218"/>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a:defRPr/>
              </a:pPr>
              <a:r>
                <a:rPr lang="fr-FR" sz="1600" b="1">
                  <a:cs typeface="+mn-cs"/>
                </a:rPr>
                <a:t>Fulminante</a:t>
              </a:r>
            </a:p>
          </p:txBody>
        </p:sp>
        <p:sp>
          <p:nvSpPr>
            <p:cNvPr id="435215" name="Text Box 15"/>
            <p:cNvSpPr txBox="1">
              <a:spLocks noChangeAspect="1" noChangeArrowheads="1"/>
            </p:cNvSpPr>
            <p:nvPr/>
          </p:nvSpPr>
          <p:spPr bwMode="auto">
            <a:xfrm>
              <a:off x="3773" y="3481"/>
              <a:ext cx="31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600" b="1" smtClean="0"/>
                <a:t>1‰</a:t>
              </a:r>
              <a:endParaRPr lang="fr-FR" sz="1600" b="1" baseline="-25000" smtClean="0"/>
            </a:p>
          </p:txBody>
        </p:sp>
      </p:grpSp>
      <p:grpSp>
        <p:nvGrpSpPr>
          <p:cNvPr id="435216" name="Group 16"/>
          <p:cNvGrpSpPr>
            <a:grpSpLocks/>
          </p:cNvGrpSpPr>
          <p:nvPr/>
        </p:nvGrpSpPr>
        <p:grpSpPr bwMode="auto">
          <a:xfrm>
            <a:off x="107950" y="2135188"/>
            <a:ext cx="7296150" cy="3449637"/>
            <a:chOff x="113" y="2028"/>
            <a:chExt cx="4596" cy="2173"/>
          </a:xfrm>
        </p:grpSpPr>
        <p:grpSp>
          <p:nvGrpSpPr>
            <p:cNvPr id="36870" name="Group 17"/>
            <p:cNvGrpSpPr>
              <a:grpSpLocks/>
            </p:cNvGrpSpPr>
            <p:nvPr/>
          </p:nvGrpSpPr>
          <p:grpSpPr bwMode="auto">
            <a:xfrm>
              <a:off x="113" y="2028"/>
              <a:ext cx="4596" cy="2173"/>
              <a:chOff x="113" y="2028"/>
              <a:chExt cx="4596" cy="2173"/>
            </a:xfrm>
          </p:grpSpPr>
          <p:grpSp>
            <p:nvGrpSpPr>
              <p:cNvPr id="36872" name="Group 18"/>
              <p:cNvGrpSpPr>
                <a:grpSpLocks/>
              </p:cNvGrpSpPr>
              <p:nvPr/>
            </p:nvGrpSpPr>
            <p:grpSpPr bwMode="auto">
              <a:xfrm>
                <a:off x="113" y="2028"/>
                <a:ext cx="3583" cy="2173"/>
                <a:chOff x="295" y="1933"/>
                <a:chExt cx="3583" cy="2173"/>
              </a:xfrm>
            </p:grpSpPr>
            <p:sp>
              <p:nvSpPr>
                <p:cNvPr id="435219" name="Text Box 19"/>
                <p:cNvSpPr txBox="1">
                  <a:spLocks noChangeAspect="1" noChangeArrowheads="1"/>
                </p:cNvSpPr>
                <p:nvPr/>
              </p:nvSpPr>
              <p:spPr bwMode="auto">
                <a:xfrm>
                  <a:off x="940" y="2425"/>
                  <a:ext cx="130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fr-FR" sz="1600" b="1">
                      <a:cs typeface="+mn-cs"/>
                    </a:rPr>
                    <a:t>Infection chronique</a:t>
                  </a:r>
                </a:p>
              </p:txBody>
            </p:sp>
            <p:sp>
              <p:nvSpPr>
                <p:cNvPr id="435220" name="Text Box 20"/>
                <p:cNvSpPr txBox="1">
                  <a:spLocks noChangeAspect="1" noChangeArrowheads="1"/>
                </p:cNvSpPr>
                <p:nvPr/>
              </p:nvSpPr>
              <p:spPr bwMode="auto">
                <a:xfrm>
                  <a:off x="1896" y="3435"/>
                  <a:ext cx="680" cy="218"/>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a:defRPr/>
                  </a:pPr>
                  <a:r>
                    <a:rPr lang="fr-FR" sz="1600" b="1">
                      <a:cs typeface="+mn-cs"/>
                    </a:rPr>
                    <a:t>Cirrhose</a:t>
                  </a:r>
                </a:p>
              </p:txBody>
            </p:sp>
            <p:sp>
              <p:nvSpPr>
                <p:cNvPr id="435221" name="Text Box 21"/>
                <p:cNvSpPr txBox="1">
                  <a:spLocks noChangeAspect="1" noChangeArrowheads="1"/>
                </p:cNvSpPr>
                <p:nvPr/>
              </p:nvSpPr>
              <p:spPr bwMode="auto">
                <a:xfrm>
                  <a:off x="1403" y="3021"/>
                  <a:ext cx="1667" cy="218"/>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fr-FR" sz="1600" b="1" smtClean="0"/>
                    <a:t>Hépatite Chronique</a:t>
                  </a:r>
                </a:p>
              </p:txBody>
            </p:sp>
            <p:sp>
              <p:nvSpPr>
                <p:cNvPr id="435222" name="Text Box 22"/>
                <p:cNvSpPr txBox="1">
                  <a:spLocks noChangeAspect="1" noChangeArrowheads="1"/>
                </p:cNvSpPr>
                <p:nvPr/>
              </p:nvSpPr>
              <p:spPr bwMode="auto">
                <a:xfrm>
                  <a:off x="1282" y="3888"/>
                  <a:ext cx="1909" cy="218"/>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fr-FR" sz="1600" b="1" smtClean="0"/>
                    <a:t>Carcinome hépatocellulaire</a:t>
                  </a:r>
                </a:p>
              </p:txBody>
            </p:sp>
            <p:sp>
              <p:nvSpPr>
                <p:cNvPr id="435223" name="AutoShape 23"/>
                <p:cNvSpPr>
                  <a:spLocks noChangeAspect="1" noChangeArrowheads="1"/>
                </p:cNvSpPr>
                <p:nvPr/>
              </p:nvSpPr>
              <p:spPr bwMode="auto">
                <a:xfrm>
                  <a:off x="2283" y="2519"/>
                  <a:ext cx="182" cy="409"/>
                </a:xfrm>
                <a:prstGeom prst="curvedLeftArrow">
                  <a:avLst>
                    <a:gd name="adj1" fmla="val 44945"/>
                    <a:gd name="adj2" fmla="val 89890"/>
                    <a:gd name="adj3" fmla="val 33333"/>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GB">
                    <a:cs typeface="+mn-cs"/>
                  </a:endParaRPr>
                </a:p>
              </p:txBody>
            </p:sp>
            <p:sp>
              <p:nvSpPr>
                <p:cNvPr id="435224" name="AutoShape 24"/>
                <p:cNvSpPr>
                  <a:spLocks noChangeAspect="1" noChangeArrowheads="1"/>
                </p:cNvSpPr>
                <p:nvPr/>
              </p:nvSpPr>
              <p:spPr bwMode="auto">
                <a:xfrm flipH="1">
                  <a:off x="736" y="2519"/>
                  <a:ext cx="125" cy="454"/>
                </a:xfrm>
                <a:prstGeom prst="curvedLeftArrow">
                  <a:avLst>
                    <a:gd name="adj1" fmla="val 72640"/>
                    <a:gd name="adj2" fmla="val 145280"/>
                    <a:gd name="adj3" fmla="val 33333"/>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GB">
                    <a:cs typeface="+mn-cs"/>
                  </a:endParaRPr>
                </a:p>
              </p:txBody>
            </p:sp>
            <p:sp>
              <p:nvSpPr>
                <p:cNvPr id="435225" name="Line 25"/>
                <p:cNvSpPr>
                  <a:spLocks noChangeAspect="1" noChangeShapeType="1"/>
                </p:cNvSpPr>
                <p:nvPr/>
              </p:nvSpPr>
              <p:spPr bwMode="auto">
                <a:xfrm rot="171866" flipH="1">
                  <a:off x="2562" y="1933"/>
                  <a:ext cx="1316" cy="556"/>
                </a:xfrm>
                <a:prstGeom prst="line">
                  <a:avLst/>
                </a:prstGeom>
                <a:noFill/>
                <a:ln w="57150">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p>
              </p:txBody>
            </p:sp>
            <p:sp>
              <p:nvSpPr>
                <p:cNvPr id="435226" name="AutoShape 26"/>
                <p:cNvSpPr>
                  <a:spLocks noChangeAspect="1" noChangeArrowheads="1"/>
                </p:cNvSpPr>
                <p:nvPr/>
              </p:nvSpPr>
              <p:spPr bwMode="auto">
                <a:xfrm>
                  <a:off x="2193" y="3691"/>
                  <a:ext cx="111" cy="156"/>
                </a:xfrm>
                <a:prstGeom prst="downArrow">
                  <a:avLst>
                    <a:gd name="adj1" fmla="val 50000"/>
                    <a:gd name="adj2" fmla="val 35135"/>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GB">
                    <a:cs typeface="+mn-cs"/>
                  </a:endParaRPr>
                </a:p>
              </p:txBody>
            </p:sp>
            <p:sp>
              <p:nvSpPr>
                <p:cNvPr id="435227" name="Text Box 27"/>
                <p:cNvSpPr txBox="1">
                  <a:spLocks noChangeAspect="1" noChangeArrowheads="1"/>
                </p:cNvSpPr>
                <p:nvPr/>
              </p:nvSpPr>
              <p:spPr bwMode="auto">
                <a:xfrm rot="-1236764">
                  <a:off x="2857" y="2019"/>
                  <a:ext cx="5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600" b="1" smtClean="0"/>
                    <a:t>5 à 10%</a:t>
                  </a:r>
                </a:p>
              </p:txBody>
            </p:sp>
            <p:sp>
              <p:nvSpPr>
                <p:cNvPr id="435228" name="Text Box 28"/>
                <p:cNvSpPr txBox="1">
                  <a:spLocks noChangeAspect="1" noChangeArrowheads="1"/>
                </p:cNvSpPr>
                <p:nvPr/>
              </p:nvSpPr>
              <p:spPr bwMode="auto">
                <a:xfrm>
                  <a:off x="2556" y="3288"/>
                  <a:ext cx="5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400" b="1" smtClean="0"/>
                    <a:t>10 à 20%</a:t>
                  </a:r>
                </a:p>
              </p:txBody>
            </p:sp>
            <p:sp>
              <p:nvSpPr>
                <p:cNvPr id="435229" name="Text Box 29"/>
                <p:cNvSpPr txBox="1">
                  <a:spLocks noChangeAspect="1" noChangeArrowheads="1"/>
                </p:cNvSpPr>
                <p:nvPr/>
              </p:nvSpPr>
              <p:spPr bwMode="auto">
                <a:xfrm>
                  <a:off x="855" y="2774"/>
                  <a:ext cx="2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fr-FR" sz="1600" b="1" dirty="0">
                      <a:cs typeface="+mn-cs"/>
                    </a:rPr>
                    <a:t>1/3</a:t>
                  </a:r>
                </a:p>
              </p:txBody>
            </p:sp>
            <p:sp>
              <p:nvSpPr>
                <p:cNvPr id="435230" name="Text Box 30"/>
                <p:cNvSpPr txBox="1">
                  <a:spLocks noChangeAspect="1" noChangeArrowheads="1"/>
                </p:cNvSpPr>
                <p:nvPr/>
              </p:nvSpPr>
              <p:spPr bwMode="auto">
                <a:xfrm>
                  <a:off x="1906" y="2757"/>
                  <a:ext cx="2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fr-FR" sz="1600" b="1" dirty="0">
                      <a:cs typeface="+mn-cs"/>
                    </a:rPr>
                    <a:t>2/3</a:t>
                  </a:r>
                </a:p>
              </p:txBody>
            </p:sp>
            <p:sp>
              <p:nvSpPr>
                <p:cNvPr id="435231" name="Text Box 31"/>
                <p:cNvSpPr txBox="1">
                  <a:spLocks noChangeAspect="1" noChangeArrowheads="1"/>
                </p:cNvSpPr>
                <p:nvPr/>
              </p:nvSpPr>
              <p:spPr bwMode="auto">
                <a:xfrm>
                  <a:off x="2556" y="3651"/>
                  <a:ext cx="5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400" b="1" smtClean="0"/>
                    <a:t>3 à 5 % </a:t>
                  </a:r>
                </a:p>
              </p:txBody>
            </p:sp>
            <p:sp>
              <p:nvSpPr>
                <p:cNvPr id="435232" name="AutoShape 32"/>
                <p:cNvSpPr>
                  <a:spLocks noChangeAspect="1" noChangeArrowheads="1"/>
                </p:cNvSpPr>
                <p:nvPr/>
              </p:nvSpPr>
              <p:spPr bwMode="auto">
                <a:xfrm>
                  <a:off x="2177" y="3259"/>
                  <a:ext cx="111" cy="156"/>
                </a:xfrm>
                <a:prstGeom prst="downArrow">
                  <a:avLst>
                    <a:gd name="adj1" fmla="val 50000"/>
                    <a:gd name="adj2" fmla="val 35135"/>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GB">
                    <a:cs typeface="+mn-cs"/>
                  </a:endParaRPr>
                </a:p>
              </p:txBody>
            </p:sp>
            <p:sp>
              <p:nvSpPr>
                <p:cNvPr id="435233" name="Text Box 33"/>
                <p:cNvSpPr txBox="1">
                  <a:spLocks noChangeAspect="1" noChangeArrowheads="1"/>
                </p:cNvSpPr>
                <p:nvPr/>
              </p:nvSpPr>
              <p:spPr bwMode="auto">
                <a:xfrm>
                  <a:off x="295" y="3018"/>
                  <a:ext cx="1020" cy="21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a:defRPr/>
                  </a:pPr>
                  <a:r>
                    <a:rPr lang="fr-FR" sz="1600" b="1">
                      <a:cs typeface="+mn-cs"/>
                    </a:rPr>
                    <a:t>Portage inactif</a:t>
                  </a:r>
                </a:p>
              </p:txBody>
            </p:sp>
          </p:grpSp>
          <p:sp>
            <p:nvSpPr>
              <p:cNvPr id="435234" name="Text Box 34"/>
              <p:cNvSpPr txBox="1">
                <a:spLocks noChangeArrowheads="1"/>
              </p:cNvSpPr>
              <p:nvPr/>
            </p:nvSpPr>
            <p:spPr bwMode="auto">
              <a:xfrm>
                <a:off x="3961" y="2614"/>
                <a:ext cx="7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fr-FR" sz="1800" b="1" u="sng" smtClean="0"/>
                  <a:t>Guérison</a:t>
                </a:r>
              </a:p>
            </p:txBody>
          </p:sp>
        </p:grpSp>
        <p:sp>
          <p:nvSpPr>
            <p:cNvPr id="435235" name="Text Box 35"/>
            <p:cNvSpPr txBox="1">
              <a:spLocks noChangeArrowheads="1"/>
            </p:cNvSpPr>
            <p:nvPr/>
          </p:nvSpPr>
          <p:spPr bwMode="auto">
            <a:xfrm>
              <a:off x="3435" y="2379"/>
              <a:ext cx="6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fr-FR" sz="1600" b="1" smtClean="0"/>
                <a:t>90 à 95 %</a:t>
              </a:r>
            </a:p>
          </p:txBody>
        </p:sp>
      </p:grpSp>
    </p:spTree>
    <p:extLst>
      <p:ext uri="{BB962C8B-B14F-4D97-AF65-F5344CB8AC3E}">
        <p14:creationId xmlns:p14="http://schemas.microsoft.com/office/powerpoint/2010/main" val="2035831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352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nodeType="clickEffect">
                                  <p:stCondLst>
                                    <p:cond delay="0"/>
                                  </p:stCondLst>
                                  <p:childTnLst>
                                    <p:set>
                                      <p:cBhvr>
                                        <p:cTn id="10" dur="1" fill="hold">
                                          <p:stCondLst>
                                            <p:cond delay="0"/>
                                          </p:stCondLst>
                                        </p:cTn>
                                        <p:tgtEl>
                                          <p:spTgt spid="435216"/>
                                        </p:tgtEl>
                                        <p:attrNameLst>
                                          <p:attrName>style.visibility</p:attrName>
                                        </p:attrNameLst>
                                      </p:cBhvr>
                                      <p:to>
                                        <p:strVal val="visible"/>
                                      </p:to>
                                    </p:set>
                                    <p:animEffect transition="in" filter="wipe(right)">
                                      <p:cBhvr>
                                        <p:cTn id="11" dur="500"/>
                                        <p:tgtEl>
                                          <p:spTgt spid="435216"/>
                                        </p:tgtEl>
                                      </p:cBhvr>
                                    </p:animEffect>
                                  </p:childTnLst>
                                </p:cTn>
                              </p:par>
                              <p:par>
                                <p:cTn id="12" presetID="1" presetClass="exit" presetSubtype="0" fill="hold" nodeType="withEffect">
                                  <p:stCondLst>
                                    <p:cond delay="0"/>
                                  </p:stCondLst>
                                  <p:childTnLst>
                                    <p:set>
                                      <p:cBhvr>
                                        <p:cTn id="13" dur="1" fill="hold">
                                          <p:stCondLst>
                                            <p:cond delay="0"/>
                                          </p:stCondLst>
                                        </p:cTn>
                                        <p:tgtEl>
                                          <p:spTgt spid="4352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clinique N°1</a:t>
            </a:r>
            <a:endParaRPr lang="fr-FR" dirty="0"/>
          </a:p>
        </p:txBody>
      </p:sp>
      <p:sp>
        <p:nvSpPr>
          <p:cNvPr id="3" name="Espace réservé du contenu 2"/>
          <p:cNvSpPr>
            <a:spLocks noGrp="1"/>
          </p:cNvSpPr>
          <p:nvPr>
            <p:ph idx="1"/>
          </p:nvPr>
        </p:nvSpPr>
        <p:spPr>
          <a:xfrm>
            <a:off x="79380" y="1554867"/>
            <a:ext cx="8878936" cy="4525963"/>
          </a:xfrm>
        </p:spPr>
        <p:txBody>
          <a:bodyPr>
            <a:noAutofit/>
          </a:bodyPr>
          <a:lstStyle/>
          <a:p>
            <a:pPr marL="0" indent="0" algn="just">
              <a:buNone/>
            </a:pPr>
            <a:r>
              <a:rPr lang="fr-FR" sz="2000" dirty="0">
                <a:latin typeface="Arial"/>
                <a:cs typeface="Arial"/>
              </a:rPr>
              <a:t>Vous recevez en consultation un homme de 35 ans, en raison d’une asthénie et d’une élévation modérée des transaminases.  </a:t>
            </a:r>
            <a:endParaRPr lang="fr-FR" sz="2000" dirty="0" smtClean="0">
              <a:latin typeface="Arial"/>
              <a:cs typeface="Arial"/>
            </a:endParaRPr>
          </a:p>
          <a:p>
            <a:pPr marL="0" indent="0" algn="just">
              <a:buNone/>
            </a:pPr>
            <a:r>
              <a:rPr lang="fr-FR" sz="2000" dirty="0" smtClean="0">
                <a:latin typeface="Arial"/>
                <a:cs typeface="Arial"/>
              </a:rPr>
              <a:t>Cette </a:t>
            </a:r>
            <a:r>
              <a:rPr lang="fr-FR" sz="2000" dirty="0">
                <a:latin typeface="Arial"/>
                <a:cs typeface="Arial"/>
              </a:rPr>
              <a:t>dernière a été objectivée la première fois il y a deux ans lors d’un bilan de santé systématique. Il n’a pas d’antécédent médical ou chirurgical particulier. Il a eu une période de toxicomanie IV de l’âge de 18 ans jusqu’à 23 ans. Il fume un paquet de cigarettes par jour depuis l’âge de 18 ans. Il dit boire deux verres de vin par jour. Il ne prend aucun médicament. </a:t>
            </a:r>
            <a:endParaRPr lang="fr-FR" sz="2000" dirty="0" smtClean="0">
              <a:latin typeface="Arial"/>
              <a:cs typeface="Arial"/>
            </a:endParaRPr>
          </a:p>
          <a:p>
            <a:pPr marL="0" indent="0" algn="just">
              <a:buNone/>
            </a:pPr>
            <a:r>
              <a:rPr lang="fr-FR" sz="2000" dirty="0" smtClean="0">
                <a:latin typeface="Arial"/>
                <a:cs typeface="Arial"/>
              </a:rPr>
              <a:t>L'examen </a:t>
            </a:r>
            <a:r>
              <a:rPr lang="fr-FR" sz="2000" dirty="0">
                <a:latin typeface="Arial"/>
                <a:cs typeface="Arial"/>
              </a:rPr>
              <a:t>clinique est normal, en dehors d’un surpoids (Indice de Masse Corporelle = 28 kg/m</a:t>
            </a:r>
            <a:r>
              <a:rPr lang="fr-FR" sz="2000" baseline="30000" dirty="0">
                <a:latin typeface="Arial"/>
                <a:cs typeface="Arial"/>
              </a:rPr>
              <a:t>2</a:t>
            </a:r>
            <a:r>
              <a:rPr lang="fr-FR" sz="2000" dirty="0">
                <a:latin typeface="Arial"/>
                <a:cs typeface="Arial"/>
              </a:rPr>
              <a:t>). </a:t>
            </a:r>
            <a:endParaRPr lang="fr-FR" sz="2000" dirty="0" smtClean="0">
              <a:latin typeface="Arial"/>
              <a:cs typeface="Arial"/>
            </a:endParaRPr>
          </a:p>
          <a:p>
            <a:pPr marL="0" indent="0" algn="just">
              <a:buNone/>
            </a:pPr>
            <a:r>
              <a:rPr lang="fr-FR" sz="2000" dirty="0" smtClean="0">
                <a:latin typeface="Arial"/>
                <a:cs typeface="Arial"/>
              </a:rPr>
              <a:t>Le </a:t>
            </a:r>
            <a:r>
              <a:rPr lang="fr-FR" sz="2000" dirty="0">
                <a:latin typeface="Arial"/>
                <a:cs typeface="Arial"/>
              </a:rPr>
              <a:t>bilan biologique qu’il a réalisé (NFS, plaquettes, coagulation, bilan hépatique, bilan lipidique, glycémie) est normal, excepté ASAT = 1,6 x Limite Supérieure de la Normale (LSN), ALAT = 2,2 x LSN et </a:t>
            </a:r>
            <a:r>
              <a:rPr lang="fr-FR" sz="2000" dirty="0" err="1">
                <a:latin typeface="Arial"/>
                <a:cs typeface="Arial"/>
              </a:rPr>
              <a:t>GammaGT</a:t>
            </a:r>
            <a:r>
              <a:rPr lang="fr-FR" sz="2000" dirty="0">
                <a:latin typeface="Arial"/>
                <a:cs typeface="Arial"/>
              </a:rPr>
              <a:t> = 2,8 x LSN. L'échographie </a:t>
            </a:r>
            <a:r>
              <a:rPr lang="fr-FR" sz="2000" dirty="0" err="1">
                <a:latin typeface="Arial"/>
                <a:cs typeface="Arial"/>
              </a:rPr>
              <a:t>hépato-biliaire</a:t>
            </a:r>
            <a:r>
              <a:rPr lang="fr-FR" sz="2000" dirty="0">
                <a:latin typeface="Arial"/>
                <a:cs typeface="Arial"/>
              </a:rPr>
              <a:t> montre un foie brillant homogène, de taille normale et non </a:t>
            </a:r>
            <a:r>
              <a:rPr lang="fr-FR" sz="2000" dirty="0" err="1">
                <a:latin typeface="Arial"/>
                <a:cs typeface="Arial"/>
              </a:rPr>
              <a:t>dysmorphique</a:t>
            </a:r>
            <a:r>
              <a:rPr lang="fr-FR" sz="2000" dirty="0">
                <a:latin typeface="Arial"/>
                <a:cs typeface="Arial"/>
              </a:rPr>
              <a:t>. Ce patient a été vacciné contre le virus de l'hépatite B à l’âge de 17 ans.</a:t>
            </a:r>
          </a:p>
          <a:p>
            <a:pPr marL="0" indent="0" algn="just">
              <a:buNone/>
            </a:pPr>
            <a:endParaRPr lang="fr-FR" sz="2000" dirty="0">
              <a:latin typeface="Arial"/>
              <a:cs typeface="Arial"/>
            </a:endParaRPr>
          </a:p>
        </p:txBody>
      </p:sp>
    </p:spTree>
    <p:extLst>
      <p:ext uri="{BB962C8B-B14F-4D97-AF65-F5344CB8AC3E}">
        <p14:creationId xmlns:p14="http://schemas.microsoft.com/office/powerpoint/2010/main" val="2538378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9" name="Rectangle 9"/>
          <p:cNvSpPr>
            <a:spLocks noChangeArrowheads="1"/>
          </p:cNvSpPr>
          <p:nvPr/>
        </p:nvSpPr>
        <p:spPr bwMode="auto">
          <a:xfrm>
            <a:off x="0" y="228600"/>
            <a:ext cx="91440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nchor="ctr"/>
          <a:lstStyle/>
          <a:p>
            <a:pPr algn="ctr"/>
            <a:r>
              <a:rPr lang="en-US" sz="4000" b="1" dirty="0">
                <a:solidFill>
                  <a:srgbClr val="000000"/>
                </a:solidFill>
                <a:latin typeface="Arial"/>
                <a:cs typeface="Arial"/>
              </a:rPr>
              <a:t>Syndrome </a:t>
            </a:r>
            <a:r>
              <a:rPr lang="en-US" sz="4000" b="1" dirty="0" err="1">
                <a:solidFill>
                  <a:srgbClr val="000000"/>
                </a:solidFill>
                <a:latin typeface="Arial"/>
                <a:cs typeface="Arial"/>
              </a:rPr>
              <a:t>métabolique</a:t>
            </a:r>
            <a:r>
              <a:rPr lang="en-US" sz="4000" b="1" dirty="0">
                <a:solidFill>
                  <a:srgbClr val="000000"/>
                </a:solidFill>
                <a:latin typeface="Arial"/>
                <a:cs typeface="Arial"/>
              </a:rPr>
              <a:t/>
            </a:r>
            <a:br>
              <a:rPr lang="en-US" sz="4000" b="1" dirty="0">
                <a:solidFill>
                  <a:srgbClr val="000000"/>
                </a:solidFill>
                <a:latin typeface="Arial"/>
                <a:cs typeface="Arial"/>
              </a:rPr>
            </a:br>
            <a:r>
              <a:rPr lang="fr-FR" dirty="0">
                <a:solidFill>
                  <a:srgbClr val="000000"/>
                </a:solidFill>
                <a:effectLst>
                  <a:outerShdw blurRad="38100" dist="38100" dir="2700000" algn="tl">
                    <a:srgbClr val="000000"/>
                  </a:outerShdw>
                </a:effectLst>
                <a:latin typeface="Arial"/>
                <a:cs typeface="Arial"/>
              </a:rPr>
              <a:t>= </a:t>
            </a:r>
            <a:r>
              <a:rPr lang="el-GR" dirty="0">
                <a:solidFill>
                  <a:srgbClr val="000000"/>
                </a:solidFill>
                <a:effectLst>
                  <a:outerShdw blurRad="38100" dist="38100" dir="2700000" algn="tl">
                    <a:srgbClr val="000000"/>
                  </a:outerShdw>
                </a:effectLst>
                <a:latin typeface="Arial"/>
                <a:cs typeface="Arial"/>
              </a:rPr>
              <a:t>Σ</a:t>
            </a:r>
            <a:r>
              <a:rPr lang="fr-FR" dirty="0">
                <a:solidFill>
                  <a:srgbClr val="000000"/>
                </a:solidFill>
                <a:effectLst>
                  <a:outerShdw blurRad="38100" dist="38100" dir="2700000" algn="tl">
                    <a:srgbClr val="000000"/>
                  </a:outerShdw>
                </a:effectLst>
                <a:latin typeface="Arial"/>
                <a:cs typeface="Arial"/>
              </a:rPr>
              <a:t> d’</a:t>
            </a:r>
            <a:r>
              <a:rPr lang="fr-FR" dirty="0" err="1">
                <a:solidFill>
                  <a:srgbClr val="000000"/>
                </a:solidFill>
                <a:effectLst>
                  <a:outerShdw blurRad="38100" dist="38100" dir="2700000" algn="tl">
                    <a:srgbClr val="000000"/>
                  </a:outerShdw>
                </a:effectLst>
                <a:latin typeface="Arial"/>
                <a:cs typeface="Arial"/>
              </a:rPr>
              <a:t>insulinorésistance</a:t>
            </a:r>
            <a:r>
              <a:rPr lang="fr-FR" dirty="0">
                <a:solidFill>
                  <a:srgbClr val="000000"/>
                </a:solidFill>
                <a:effectLst>
                  <a:outerShdw blurRad="38100" dist="38100" dir="2700000" algn="tl">
                    <a:srgbClr val="000000"/>
                  </a:outerShdw>
                </a:effectLst>
                <a:latin typeface="Arial"/>
                <a:cs typeface="Arial"/>
              </a:rPr>
              <a:t> = </a:t>
            </a:r>
            <a:r>
              <a:rPr lang="el-GR" dirty="0">
                <a:solidFill>
                  <a:srgbClr val="000000"/>
                </a:solidFill>
                <a:effectLst>
                  <a:outerShdw blurRad="38100" dist="38100" dir="2700000" algn="tl">
                    <a:srgbClr val="000000"/>
                  </a:outerShdw>
                </a:effectLst>
                <a:latin typeface="Arial"/>
                <a:cs typeface="Arial"/>
              </a:rPr>
              <a:t>Σ</a:t>
            </a:r>
            <a:r>
              <a:rPr lang="fr-FR" dirty="0">
                <a:solidFill>
                  <a:srgbClr val="000000"/>
                </a:solidFill>
                <a:effectLst>
                  <a:outerShdw blurRad="38100" dist="38100" dir="2700000" algn="tl">
                    <a:srgbClr val="000000"/>
                  </a:outerShdw>
                </a:effectLst>
                <a:latin typeface="Arial"/>
                <a:cs typeface="Arial"/>
              </a:rPr>
              <a:t> </a:t>
            </a:r>
            <a:r>
              <a:rPr lang="fr-FR" dirty="0" err="1">
                <a:solidFill>
                  <a:srgbClr val="000000"/>
                </a:solidFill>
                <a:effectLst>
                  <a:outerShdw blurRad="38100" dist="38100" dir="2700000" algn="tl">
                    <a:srgbClr val="000000"/>
                  </a:outerShdw>
                </a:effectLst>
                <a:latin typeface="Arial"/>
                <a:cs typeface="Arial"/>
              </a:rPr>
              <a:t>dysmétabolique</a:t>
            </a:r>
            <a:endParaRPr lang="fr-FR" dirty="0">
              <a:solidFill>
                <a:srgbClr val="000000"/>
              </a:solidFill>
              <a:effectLst>
                <a:outerShdw blurRad="38100" dist="38100" dir="2700000" algn="tl">
                  <a:srgbClr val="000000"/>
                </a:outerShdw>
              </a:effectLst>
              <a:latin typeface="Arial"/>
              <a:cs typeface="Arial"/>
            </a:endParaRPr>
          </a:p>
        </p:txBody>
      </p:sp>
      <p:sp>
        <p:nvSpPr>
          <p:cNvPr id="977930" name="Rectangle 10"/>
          <p:cNvSpPr>
            <a:spLocks noChangeArrowheads="1"/>
          </p:cNvSpPr>
          <p:nvPr/>
        </p:nvSpPr>
        <p:spPr bwMode="auto">
          <a:xfrm>
            <a:off x="540908" y="2133600"/>
            <a:ext cx="8603091"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marL="457200" indent="-457200">
              <a:spcBef>
                <a:spcPct val="20000"/>
              </a:spcBef>
              <a:buSzPct val="100000"/>
              <a:buFont typeface="Wingdings" charset="0"/>
              <a:buNone/>
            </a:pPr>
            <a:r>
              <a:rPr lang="en-US" sz="2800" b="1" dirty="0" err="1">
                <a:solidFill>
                  <a:srgbClr val="000000"/>
                </a:solidFill>
                <a:latin typeface="Arial"/>
                <a:cs typeface="Arial"/>
              </a:rPr>
              <a:t>Obésité</a:t>
            </a:r>
            <a:r>
              <a:rPr lang="en-US" sz="2800" b="0" dirty="0">
                <a:solidFill>
                  <a:srgbClr val="000000"/>
                </a:solidFill>
                <a:latin typeface="Arial"/>
                <a:cs typeface="Arial"/>
              </a:rPr>
              <a:t> </a:t>
            </a:r>
            <a:r>
              <a:rPr lang="en-US" sz="2400" b="0" dirty="0">
                <a:solidFill>
                  <a:srgbClr val="000000"/>
                </a:solidFill>
                <a:latin typeface="Arial"/>
                <a:cs typeface="Arial"/>
              </a:rPr>
              <a:t>(</a:t>
            </a:r>
            <a:r>
              <a:rPr lang="en-US" sz="2400" b="0" dirty="0" err="1">
                <a:solidFill>
                  <a:srgbClr val="000000"/>
                </a:solidFill>
                <a:latin typeface="Arial"/>
                <a:cs typeface="Arial"/>
              </a:rPr>
              <a:t>périmètre</a:t>
            </a:r>
            <a:r>
              <a:rPr lang="en-US" sz="2400" b="0" dirty="0">
                <a:solidFill>
                  <a:srgbClr val="000000"/>
                </a:solidFill>
                <a:latin typeface="Arial"/>
                <a:cs typeface="Arial"/>
              </a:rPr>
              <a:t> abdominal &gt; 94 cm </a:t>
            </a:r>
            <a:r>
              <a:rPr lang="en-US" sz="2400" b="0" dirty="0" smtClean="0">
                <a:solidFill>
                  <a:srgbClr val="000000"/>
                </a:solidFill>
                <a:latin typeface="Arial"/>
                <a:cs typeface="Arial"/>
              </a:rPr>
              <a:t>[</a:t>
            </a:r>
            <a:r>
              <a:rPr lang="en-US" sz="2400" b="0" dirty="0">
                <a:solidFill>
                  <a:srgbClr val="000000"/>
                </a:solidFill>
                <a:latin typeface="Arial"/>
                <a:cs typeface="Arial"/>
              </a:rPr>
              <a:t>H]  and &gt; 80 cm [F]) </a:t>
            </a:r>
            <a:r>
              <a:rPr lang="en-US" sz="2800" b="0" dirty="0">
                <a:solidFill>
                  <a:srgbClr val="000000"/>
                </a:solidFill>
                <a:latin typeface="Arial"/>
                <a:cs typeface="Arial"/>
              </a:rPr>
              <a:t>+ 2 </a:t>
            </a:r>
            <a:r>
              <a:rPr lang="en-US" sz="2800" b="0" dirty="0" err="1">
                <a:solidFill>
                  <a:srgbClr val="000000"/>
                </a:solidFill>
                <a:latin typeface="Arial"/>
                <a:cs typeface="Arial"/>
              </a:rPr>
              <a:t>Critères</a:t>
            </a:r>
            <a:r>
              <a:rPr lang="en-US" sz="2800" b="0" dirty="0">
                <a:solidFill>
                  <a:srgbClr val="000000"/>
                </a:solidFill>
                <a:latin typeface="Arial"/>
                <a:cs typeface="Arial"/>
              </a:rPr>
              <a:t>:</a:t>
            </a:r>
          </a:p>
          <a:p>
            <a:pPr marL="457200" indent="-457200">
              <a:spcBef>
                <a:spcPct val="20000"/>
              </a:spcBef>
              <a:buSzPct val="100000"/>
              <a:buFont typeface="Wingdings" charset="0"/>
              <a:buChar char="§"/>
            </a:pPr>
            <a:r>
              <a:rPr lang="en-US" sz="2800" b="0" dirty="0" err="1">
                <a:solidFill>
                  <a:srgbClr val="000000"/>
                </a:solidFill>
                <a:latin typeface="Arial"/>
                <a:cs typeface="Arial"/>
              </a:rPr>
              <a:t>Pression</a:t>
            </a:r>
            <a:r>
              <a:rPr lang="en-US" sz="2800" b="0" dirty="0">
                <a:solidFill>
                  <a:srgbClr val="000000"/>
                </a:solidFill>
                <a:latin typeface="Arial"/>
                <a:cs typeface="Arial"/>
              </a:rPr>
              <a:t> </a:t>
            </a:r>
            <a:r>
              <a:rPr lang="en-US" sz="2800" b="0" dirty="0" err="1">
                <a:solidFill>
                  <a:srgbClr val="000000"/>
                </a:solidFill>
                <a:latin typeface="Arial"/>
                <a:cs typeface="Arial"/>
              </a:rPr>
              <a:t>artérielle</a:t>
            </a:r>
            <a:r>
              <a:rPr lang="en-US" sz="2800" b="0" dirty="0">
                <a:solidFill>
                  <a:srgbClr val="000000"/>
                </a:solidFill>
                <a:latin typeface="Arial"/>
                <a:cs typeface="Arial"/>
              </a:rPr>
              <a:t> ≥ 130/85 mmHg</a:t>
            </a:r>
          </a:p>
          <a:p>
            <a:pPr marL="457200" indent="-457200">
              <a:spcBef>
                <a:spcPct val="20000"/>
              </a:spcBef>
              <a:buSzPct val="100000"/>
              <a:buFont typeface="Wingdings" charset="0"/>
              <a:buChar char="§"/>
            </a:pPr>
            <a:r>
              <a:rPr lang="en-US" sz="2800" b="0" dirty="0" err="1">
                <a:solidFill>
                  <a:srgbClr val="000000"/>
                </a:solidFill>
                <a:latin typeface="Arial"/>
                <a:cs typeface="Arial"/>
              </a:rPr>
              <a:t>Glycémie</a:t>
            </a:r>
            <a:r>
              <a:rPr lang="en-US" sz="2800" b="0" dirty="0">
                <a:solidFill>
                  <a:srgbClr val="000000"/>
                </a:solidFill>
                <a:latin typeface="Arial"/>
                <a:cs typeface="Arial"/>
              </a:rPr>
              <a:t> </a:t>
            </a:r>
            <a:r>
              <a:rPr lang="en-US" sz="2800" b="0" dirty="0" err="1">
                <a:solidFill>
                  <a:srgbClr val="000000"/>
                </a:solidFill>
                <a:latin typeface="Arial"/>
                <a:cs typeface="Arial"/>
              </a:rPr>
              <a:t>à</a:t>
            </a:r>
            <a:r>
              <a:rPr lang="en-US" sz="2800" b="0" dirty="0">
                <a:solidFill>
                  <a:srgbClr val="000000"/>
                </a:solidFill>
                <a:latin typeface="Arial"/>
                <a:cs typeface="Arial"/>
              </a:rPr>
              <a:t> </a:t>
            </a:r>
            <a:r>
              <a:rPr lang="en-US" sz="2800" b="0" dirty="0" err="1">
                <a:solidFill>
                  <a:srgbClr val="000000"/>
                </a:solidFill>
                <a:latin typeface="Arial"/>
                <a:cs typeface="Arial"/>
              </a:rPr>
              <a:t>jeun</a:t>
            </a:r>
            <a:r>
              <a:rPr lang="en-US" sz="2800" b="0" dirty="0">
                <a:solidFill>
                  <a:srgbClr val="000000"/>
                </a:solidFill>
                <a:latin typeface="Arial"/>
                <a:cs typeface="Arial"/>
              </a:rPr>
              <a:t> ≥ 100 mg/dl</a:t>
            </a:r>
          </a:p>
          <a:p>
            <a:pPr marL="457200" indent="-457200">
              <a:spcBef>
                <a:spcPct val="20000"/>
              </a:spcBef>
              <a:buSzPct val="100000"/>
              <a:buFont typeface="Wingdings" charset="0"/>
              <a:buChar char="§"/>
            </a:pPr>
            <a:r>
              <a:rPr lang="en-US" sz="2800" b="0" dirty="0" err="1">
                <a:solidFill>
                  <a:srgbClr val="000000"/>
                </a:solidFill>
                <a:latin typeface="Arial"/>
                <a:cs typeface="Arial"/>
              </a:rPr>
              <a:t>Triglycérides</a:t>
            </a:r>
            <a:r>
              <a:rPr lang="en-US" sz="2800" b="0" dirty="0">
                <a:solidFill>
                  <a:srgbClr val="000000"/>
                </a:solidFill>
                <a:latin typeface="Arial"/>
                <a:cs typeface="Arial"/>
              </a:rPr>
              <a:t> &gt; 150 mg/dl</a:t>
            </a:r>
          </a:p>
          <a:p>
            <a:pPr marL="457200" indent="-457200">
              <a:spcBef>
                <a:spcPct val="20000"/>
              </a:spcBef>
              <a:buSzPct val="100000"/>
              <a:buFont typeface="Wingdings" charset="0"/>
              <a:buChar char="§"/>
            </a:pPr>
            <a:r>
              <a:rPr lang="en-US" sz="2800" b="0" dirty="0">
                <a:solidFill>
                  <a:srgbClr val="000000"/>
                </a:solidFill>
                <a:latin typeface="Arial"/>
                <a:cs typeface="Arial"/>
              </a:rPr>
              <a:t>HDL-cholesterol &lt; 40 mg/dl (H) and &lt; 50 mg/dl (F) </a:t>
            </a:r>
          </a:p>
          <a:p>
            <a:pPr marL="457200" indent="-457200">
              <a:spcBef>
                <a:spcPct val="20000"/>
              </a:spcBef>
              <a:buSzPct val="100000"/>
              <a:buFont typeface="Wingdings" charset="0"/>
              <a:buChar char="§"/>
            </a:pPr>
            <a:endParaRPr lang="fr-FR" sz="2800" b="0" dirty="0">
              <a:solidFill>
                <a:srgbClr val="000000"/>
              </a:solidFill>
              <a:latin typeface="Arial"/>
              <a:cs typeface="Arial"/>
            </a:endParaRPr>
          </a:p>
        </p:txBody>
      </p:sp>
      <p:sp>
        <p:nvSpPr>
          <p:cNvPr id="977931" name="Text Box 11"/>
          <p:cNvSpPr txBox="1">
            <a:spLocks noChangeArrowheads="1"/>
          </p:cNvSpPr>
          <p:nvPr/>
        </p:nvSpPr>
        <p:spPr bwMode="auto">
          <a:xfrm>
            <a:off x="1755422" y="5734051"/>
            <a:ext cx="678462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fr-FR" sz="1800" i="1">
                <a:solidFill>
                  <a:srgbClr val="000000"/>
                </a:solidFill>
                <a:effectLst>
                  <a:outerShdw blurRad="38100" dist="38100" dir="2700000" algn="tl">
                    <a:srgbClr val="000000"/>
                  </a:outerShdw>
                </a:effectLst>
                <a:latin typeface="Arial"/>
                <a:cs typeface="Arial"/>
              </a:rPr>
              <a:t>Eckel, Lancet 2005 – Alberti, Lancet 2005</a:t>
            </a:r>
          </a:p>
        </p:txBody>
      </p:sp>
      <p:sp>
        <p:nvSpPr>
          <p:cNvPr id="977932" name="Line 12"/>
          <p:cNvSpPr>
            <a:spLocks noChangeShapeType="1"/>
          </p:cNvSpPr>
          <p:nvPr/>
        </p:nvSpPr>
        <p:spPr bwMode="auto">
          <a:xfrm>
            <a:off x="0" y="1484313"/>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solidFill>
                <a:srgbClr val="000000"/>
              </a:solidFill>
              <a:latin typeface="Arial"/>
              <a:cs typeface="Arial"/>
            </a:endParaRPr>
          </a:p>
        </p:txBody>
      </p:sp>
    </p:spTree>
    <p:extLst>
      <p:ext uri="{BB962C8B-B14F-4D97-AF65-F5344CB8AC3E}">
        <p14:creationId xmlns:p14="http://schemas.microsoft.com/office/powerpoint/2010/main" val="3719409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b="1" dirty="0" smtClean="0">
                <a:latin typeface="Arial"/>
                <a:cs typeface="Arial"/>
              </a:rPr>
              <a:t>NASH : Manifestations</a:t>
            </a:r>
            <a:endParaRPr lang="en-GB" b="1" dirty="0">
              <a:latin typeface="Arial"/>
              <a:cs typeface="Arial"/>
            </a:endParaRPr>
          </a:p>
        </p:txBody>
      </p:sp>
      <p:sp>
        <p:nvSpPr>
          <p:cNvPr id="29699" name="Rectangle 3"/>
          <p:cNvSpPr>
            <a:spLocks noGrp="1" noChangeArrowheads="1"/>
          </p:cNvSpPr>
          <p:nvPr>
            <p:ph type="body" idx="1"/>
          </p:nvPr>
        </p:nvSpPr>
        <p:spPr>
          <a:xfrm>
            <a:off x="1187450" y="1844675"/>
            <a:ext cx="7345363" cy="3960813"/>
          </a:xfrm>
        </p:spPr>
        <p:txBody>
          <a:bodyPr/>
          <a:lstStyle/>
          <a:p>
            <a:r>
              <a:rPr lang="en-GB" sz="3600">
                <a:latin typeface="Arial"/>
                <a:cs typeface="Arial"/>
              </a:rPr>
              <a:t>Transaminases N-4 N</a:t>
            </a:r>
          </a:p>
          <a:p>
            <a:r>
              <a:rPr lang="en-GB" sz="3600">
                <a:latin typeface="Arial"/>
                <a:cs typeface="Arial"/>
              </a:rPr>
              <a:t>ASAT &lt; ALAT</a:t>
            </a:r>
          </a:p>
          <a:p>
            <a:r>
              <a:rPr lang="en-GB" sz="3600">
                <a:latin typeface="Arial"/>
                <a:cs typeface="Arial"/>
              </a:rPr>
              <a:t>GGT N ou augmentée</a:t>
            </a:r>
          </a:p>
          <a:p>
            <a:r>
              <a:rPr lang="en-GB" sz="3600">
                <a:latin typeface="Arial"/>
                <a:cs typeface="Arial"/>
              </a:rPr>
              <a:t>Phos. Alc. N ou augmentées</a:t>
            </a:r>
          </a:p>
          <a:p>
            <a:r>
              <a:rPr lang="en-GB" sz="3600">
                <a:latin typeface="Arial"/>
                <a:cs typeface="Arial"/>
              </a:rPr>
              <a:t>Bilirubine, TQ, albuminémie N</a:t>
            </a:r>
          </a:p>
          <a:p>
            <a:r>
              <a:rPr lang="en-GB" sz="3600">
                <a:latin typeface="Arial"/>
                <a:cs typeface="Arial"/>
              </a:rPr>
              <a:t>Foie hyperéchogène</a:t>
            </a:r>
          </a:p>
        </p:txBody>
      </p:sp>
      <p:sp>
        <p:nvSpPr>
          <p:cNvPr id="6" name="Line 34"/>
          <p:cNvSpPr>
            <a:spLocks noChangeShapeType="1"/>
          </p:cNvSpPr>
          <p:nvPr/>
        </p:nvSpPr>
        <p:spPr bwMode="auto">
          <a:xfrm>
            <a:off x="0" y="1546349"/>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Tree>
    <p:extLst>
      <p:ext uri="{BB962C8B-B14F-4D97-AF65-F5344CB8AC3E}">
        <p14:creationId xmlns:p14="http://schemas.microsoft.com/office/powerpoint/2010/main" val="20128841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7554"/>
            <a:ext cx="8229600" cy="1143000"/>
          </a:xfrm>
        </p:spPr>
        <p:txBody>
          <a:bodyPr>
            <a:normAutofit fontScale="90000"/>
          </a:bodyPr>
          <a:lstStyle/>
          <a:p>
            <a:r>
              <a:rPr lang="fr-FR" b="1" dirty="0">
                <a:latin typeface="Arial"/>
                <a:cs typeface="Arial"/>
              </a:rPr>
              <a:t>Diagnostic </a:t>
            </a:r>
            <a:r>
              <a:rPr lang="fr-FR" b="1" dirty="0" smtClean="0">
                <a:latin typeface="Arial"/>
                <a:cs typeface="Arial"/>
              </a:rPr>
              <a:t>différentiel (éliminer)</a:t>
            </a:r>
            <a:endParaRPr lang="fr-FR" b="1" dirty="0">
              <a:latin typeface="Arial"/>
              <a:cs typeface="Arial"/>
            </a:endParaRPr>
          </a:p>
        </p:txBody>
      </p:sp>
      <p:sp>
        <p:nvSpPr>
          <p:cNvPr id="104451" name="Rectangle 3"/>
          <p:cNvSpPr>
            <a:spLocks noGrp="1" noChangeArrowheads="1"/>
          </p:cNvSpPr>
          <p:nvPr>
            <p:ph type="body" idx="1"/>
          </p:nvPr>
        </p:nvSpPr>
        <p:spPr>
          <a:xfrm>
            <a:off x="152400" y="1295400"/>
            <a:ext cx="8991600" cy="5562600"/>
          </a:xfrm>
        </p:spPr>
        <p:txBody>
          <a:bodyPr/>
          <a:lstStyle/>
          <a:p>
            <a:pPr lvl="1">
              <a:lnSpc>
                <a:spcPct val="120000"/>
              </a:lnSpc>
            </a:pPr>
            <a:r>
              <a:rPr lang="fr-FR" dirty="0" smtClean="0">
                <a:latin typeface="Arial"/>
                <a:cs typeface="Arial"/>
              </a:rPr>
              <a:t>Alcool</a:t>
            </a:r>
          </a:p>
          <a:p>
            <a:pPr lvl="1">
              <a:lnSpc>
                <a:spcPct val="120000"/>
              </a:lnSpc>
            </a:pPr>
            <a:r>
              <a:rPr lang="fr-FR" dirty="0" smtClean="0">
                <a:latin typeface="Arial"/>
                <a:cs typeface="Arial"/>
              </a:rPr>
              <a:t>Médicaments </a:t>
            </a:r>
            <a:endParaRPr lang="fr-FR" dirty="0">
              <a:latin typeface="Arial"/>
              <a:cs typeface="Arial"/>
            </a:endParaRPr>
          </a:p>
          <a:p>
            <a:pPr lvl="1">
              <a:lnSpc>
                <a:spcPct val="120000"/>
              </a:lnSpc>
            </a:pPr>
            <a:r>
              <a:rPr lang="fr-FR" dirty="0" smtClean="0">
                <a:latin typeface="Arial"/>
                <a:cs typeface="Arial"/>
              </a:rPr>
              <a:t>Hépatite B</a:t>
            </a:r>
          </a:p>
          <a:p>
            <a:pPr lvl="1">
              <a:lnSpc>
                <a:spcPct val="120000"/>
              </a:lnSpc>
            </a:pPr>
            <a:r>
              <a:rPr lang="fr-FR" dirty="0" smtClean="0">
                <a:latin typeface="Arial"/>
                <a:cs typeface="Arial"/>
              </a:rPr>
              <a:t>Hépatite </a:t>
            </a:r>
            <a:r>
              <a:rPr lang="fr-FR" dirty="0">
                <a:latin typeface="Arial"/>
                <a:cs typeface="Arial"/>
              </a:rPr>
              <a:t>C</a:t>
            </a:r>
          </a:p>
          <a:p>
            <a:pPr lvl="1">
              <a:lnSpc>
                <a:spcPct val="120000"/>
              </a:lnSpc>
            </a:pPr>
            <a:r>
              <a:rPr lang="fr-FR" dirty="0" smtClean="0">
                <a:latin typeface="Arial"/>
                <a:cs typeface="Arial"/>
              </a:rPr>
              <a:t>Surcharge en fer</a:t>
            </a:r>
            <a:endParaRPr lang="fr-FR" dirty="0">
              <a:latin typeface="Arial"/>
              <a:cs typeface="Arial"/>
            </a:endParaRPr>
          </a:p>
          <a:p>
            <a:pPr lvl="1">
              <a:lnSpc>
                <a:spcPct val="120000"/>
              </a:lnSpc>
            </a:pPr>
            <a:r>
              <a:rPr lang="fr-FR" dirty="0" smtClean="0">
                <a:latin typeface="Arial"/>
                <a:cs typeface="Arial"/>
              </a:rPr>
              <a:t>Hépatite Auto-immune</a:t>
            </a:r>
          </a:p>
          <a:p>
            <a:pPr lvl="1">
              <a:lnSpc>
                <a:spcPct val="120000"/>
              </a:lnSpc>
            </a:pPr>
            <a:r>
              <a:rPr lang="fr-FR" dirty="0" smtClean="0">
                <a:latin typeface="Arial"/>
                <a:cs typeface="Arial"/>
              </a:rPr>
              <a:t>Autres…..</a:t>
            </a:r>
          </a:p>
          <a:p>
            <a:pPr marL="457200" lvl="1" indent="0">
              <a:lnSpc>
                <a:spcPct val="120000"/>
              </a:lnSpc>
              <a:buNone/>
            </a:pPr>
            <a:endParaRPr lang="fr-FR" dirty="0">
              <a:latin typeface="Arial"/>
              <a:cs typeface="Arial"/>
            </a:endParaRPr>
          </a:p>
          <a:p>
            <a:pPr lvl="1" algn="ctr">
              <a:lnSpc>
                <a:spcPct val="120000"/>
              </a:lnSpc>
              <a:buFontTx/>
              <a:buNone/>
            </a:pPr>
            <a:r>
              <a:rPr lang="fr-FR" sz="2400" b="1" i="1" dirty="0" smtClean="0">
                <a:latin typeface="Arial"/>
                <a:cs typeface="Arial"/>
              </a:rPr>
              <a:t>ASSOCIATION </a:t>
            </a:r>
            <a:r>
              <a:rPr lang="fr-FR" sz="2400" b="1" i="1" dirty="0">
                <a:latin typeface="Arial"/>
                <a:cs typeface="Arial"/>
              </a:rPr>
              <a:t>POSSIBLE </a:t>
            </a:r>
            <a:r>
              <a:rPr lang="fr-FR" sz="2400" b="1" i="1" dirty="0">
                <a:latin typeface="Arial"/>
                <a:cs typeface="Arial"/>
                <a:sym typeface="Wingdings" charset="0"/>
              </a:rPr>
              <a:t> AGGRAVATION</a:t>
            </a:r>
            <a:endParaRPr lang="fr-FR" sz="2400" b="1" i="1" dirty="0">
              <a:latin typeface="Arial"/>
              <a:cs typeface="Arial"/>
            </a:endParaRPr>
          </a:p>
          <a:p>
            <a:pPr>
              <a:lnSpc>
                <a:spcPct val="90000"/>
              </a:lnSpc>
            </a:pPr>
            <a:endParaRPr lang="fr-FR" dirty="0">
              <a:latin typeface="Arial"/>
              <a:cs typeface="Arial"/>
            </a:endParaRPr>
          </a:p>
        </p:txBody>
      </p:sp>
      <p:sp>
        <p:nvSpPr>
          <p:cNvPr id="4" name="Line 34"/>
          <p:cNvSpPr>
            <a:spLocks noChangeShapeType="1"/>
          </p:cNvSpPr>
          <p:nvPr/>
        </p:nvSpPr>
        <p:spPr bwMode="auto">
          <a:xfrm>
            <a:off x="0" y="1028997"/>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latin typeface="Arial"/>
              <a:cs typeface="Arial"/>
            </a:endParaRPr>
          </a:p>
        </p:txBody>
      </p:sp>
    </p:spTree>
    <p:extLst>
      <p:ext uri="{BB962C8B-B14F-4D97-AF65-F5344CB8AC3E}">
        <p14:creationId xmlns:p14="http://schemas.microsoft.com/office/powerpoint/2010/main" val="29741327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dirty="0" smtClean="0"/>
              <a:t>Question n°1</a:t>
            </a:r>
            <a:br>
              <a:rPr lang="fr-FR" b="1" i="1" dirty="0" smtClean="0"/>
            </a:br>
            <a:endParaRPr lang="fr-FR" dirty="0"/>
          </a:p>
        </p:txBody>
      </p:sp>
      <p:sp>
        <p:nvSpPr>
          <p:cNvPr id="3" name="Espace réservé du contenu 2"/>
          <p:cNvSpPr>
            <a:spLocks noGrp="1"/>
          </p:cNvSpPr>
          <p:nvPr>
            <p:ph idx="1"/>
          </p:nvPr>
        </p:nvSpPr>
        <p:spPr/>
        <p:txBody>
          <a:bodyPr/>
          <a:lstStyle/>
          <a:p>
            <a:pPr marL="0" indent="0">
              <a:buNone/>
            </a:pPr>
            <a:r>
              <a:rPr lang="fr-FR" dirty="0" smtClean="0"/>
              <a:t>Quel </a:t>
            </a:r>
            <a:r>
              <a:rPr lang="fr-FR" dirty="0"/>
              <a:t>est le premier diagnostic que vous évoquez pour expliquer l’augmentation des transaminases ? Justifiez votre réponse.</a:t>
            </a:r>
          </a:p>
          <a:p>
            <a:endParaRPr lang="fr-FR" dirty="0"/>
          </a:p>
        </p:txBody>
      </p:sp>
    </p:spTree>
    <p:extLst>
      <p:ext uri="{BB962C8B-B14F-4D97-AF65-F5344CB8AC3E}">
        <p14:creationId xmlns:p14="http://schemas.microsoft.com/office/powerpoint/2010/main" val="657844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Réponse 1</a:t>
            </a:r>
            <a:endParaRPr lang="fr-FR" dirty="0"/>
          </a:p>
        </p:txBody>
      </p:sp>
      <p:sp>
        <p:nvSpPr>
          <p:cNvPr id="3" name="Espace réservé du contenu 2"/>
          <p:cNvSpPr>
            <a:spLocks noGrp="1"/>
          </p:cNvSpPr>
          <p:nvPr>
            <p:ph idx="1"/>
          </p:nvPr>
        </p:nvSpPr>
        <p:spPr/>
        <p:txBody>
          <a:bodyPr/>
          <a:lstStyle/>
          <a:p>
            <a:pPr marL="0" indent="0">
              <a:buNone/>
            </a:pPr>
            <a:r>
              <a:rPr lang="fr-FR" dirty="0"/>
              <a:t>Hépatite chronique C							</a:t>
            </a:r>
          </a:p>
          <a:p>
            <a:r>
              <a:rPr lang="fr-FR" dirty="0"/>
              <a:t>Notion de toxicomanie IV						 </a:t>
            </a:r>
          </a:p>
          <a:p>
            <a:r>
              <a:rPr lang="fr-FR" dirty="0"/>
              <a:t>Protection contre l’hépatite B					</a:t>
            </a:r>
          </a:p>
          <a:p>
            <a:r>
              <a:rPr lang="fr-FR" dirty="0"/>
              <a:t>ALAT &gt; ASAT et </a:t>
            </a:r>
            <a:r>
              <a:rPr lang="fr-FR" dirty="0" err="1"/>
              <a:t>gGT</a:t>
            </a:r>
            <a:r>
              <a:rPr lang="fr-FR" dirty="0"/>
              <a:t> peu augmentée : contre alcool		</a:t>
            </a:r>
          </a:p>
          <a:p>
            <a:r>
              <a:rPr lang="fr-FR" dirty="0"/>
              <a:t>Pas de prise médicamenteuse</a:t>
            </a:r>
            <a:r>
              <a:rPr lang="fr-FR" dirty="0" smtClean="0">
                <a:effectLst/>
              </a:rPr>
              <a:t> </a:t>
            </a:r>
            <a:endParaRPr lang="fr-FR" dirty="0"/>
          </a:p>
        </p:txBody>
      </p:sp>
    </p:spTree>
    <p:extLst>
      <p:ext uri="{BB962C8B-B14F-4D97-AF65-F5344CB8AC3E}">
        <p14:creationId xmlns:p14="http://schemas.microsoft.com/office/powerpoint/2010/main" val="367234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dirty="0"/>
              <a:t> </a:t>
            </a:r>
            <a:br>
              <a:rPr lang="fr-FR" b="1" i="1" dirty="0"/>
            </a:br>
            <a:r>
              <a:rPr lang="fr-FR" b="1" i="1" dirty="0"/>
              <a:t>Question n°</a:t>
            </a:r>
            <a:r>
              <a:rPr lang="fr-FR" b="1" i="1" dirty="0" smtClean="0"/>
              <a:t>2</a:t>
            </a:r>
            <a:endParaRPr lang="fr-FR" dirty="0"/>
          </a:p>
        </p:txBody>
      </p:sp>
      <p:sp>
        <p:nvSpPr>
          <p:cNvPr id="3" name="Espace réservé du contenu 2"/>
          <p:cNvSpPr>
            <a:spLocks noGrp="1"/>
          </p:cNvSpPr>
          <p:nvPr>
            <p:ph idx="1"/>
          </p:nvPr>
        </p:nvSpPr>
        <p:spPr/>
        <p:txBody>
          <a:bodyPr/>
          <a:lstStyle/>
          <a:p>
            <a:pPr marL="0" indent="0">
              <a:buNone/>
            </a:pPr>
            <a:r>
              <a:rPr lang="fr-FR" dirty="0" smtClean="0"/>
              <a:t>Quelles </a:t>
            </a:r>
            <a:r>
              <a:rPr lang="fr-FR" dirty="0"/>
              <a:t>sont les autres diagnostiques à évoquer ?</a:t>
            </a:r>
            <a:r>
              <a:rPr lang="fr-FR" dirty="0" smtClean="0">
                <a:effectLst/>
              </a:rPr>
              <a:t> </a:t>
            </a:r>
            <a:endParaRPr lang="fr-FR" dirty="0"/>
          </a:p>
        </p:txBody>
      </p:sp>
    </p:spTree>
    <p:extLst>
      <p:ext uri="{BB962C8B-B14F-4D97-AF65-F5344CB8AC3E}">
        <p14:creationId xmlns:p14="http://schemas.microsoft.com/office/powerpoint/2010/main" val="1793204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Réponse 2</a:t>
            </a:r>
            <a:endParaRPr lang="fr-FR" dirty="0"/>
          </a:p>
        </p:txBody>
      </p:sp>
      <p:sp>
        <p:nvSpPr>
          <p:cNvPr id="3" name="Espace réservé du contenu 2"/>
          <p:cNvSpPr>
            <a:spLocks noGrp="1"/>
          </p:cNvSpPr>
          <p:nvPr>
            <p:ph idx="1"/>
          </p:nvPr>
        </p:nvSpPr>
        <p:spPr/>
        <p:txBody>
          <a:bodyPr>
            <a:normAutofit fontScale="92500" lnSpcReduction="20000"/>
          </a:bodyPr>
          <a:lstStyle/>
          <a:p>
            <a:pPr marL="0" indent="0">
              <a:buNone/>
            </a:pPr>
            <a:r>
              <a:rPr lang="fr-FR" dirty="0"/>
              <a:t>(a) Stéatose (</a:t>
            </a:r>
            <a:r>
              <a:rPr lang="fr-FR" dirty="0" err="1"/>
              <a:t>stéato</a:t>
            </a:r>
            <a:r>
              <a:rPr lang="fr-FR" dirty="0"/>
              <a:t>-hépatite)		</a:t>
            </a:r>
          </a:p>
          <a:p>
            <a:pPr marL="0" indent="0">
              <a:buNone/>
            </a:pPr>
            <a:r>
              <a:rPr lang="fr-FR" dirty="0"/>
              <a:t>(b) Hépatite chronique B ± D		</a:t>
            </a:r>
          </a:p>
          <a:p>
            <a:pPr marL="0" indent="0">
              <a:buNone/>
            </a:pPr>
            <a:r>
              <a:rPr lang="fr-FR" dirty="0"/>
              <a:t>(c) Hémochromatose			</a:t>
            </a:r>
          </a:p>
          <a:p>
            <a:r>
              <a:rPr lang="fr-FR" dirty="0"/>
              <a:t>Commentaire: Dans les examens à demander en première intention, on pourrait se limiter aux indications les plus fréquentes. Les causes moins fréquentes d’élévation des transaminases sont: hépatite auto-immune, maladies des voies biliaires (cirrhose biliaire primitive et </a:t>
            </a:r>
            <a:r>
              <a:rPr lang="fr-FR" dirty="0" err="1"/>
              <a:t>cholangite</a:t>
            </a:r>
            <a:r>
              <a:rPr lang="fr-FR" dirty="0"/>
              <a:t> sclérosante), maladie de Wilson, maladie </a:t>
            </a:r>
            <a:r>
              <a:rPr lang="fr-FR" dirty="0" err="1"/>
              <a:t>coeliaque</a:t>
            </a:r>
            <a:r>
              <a:rPr lang="fr-FR" dirty="0"/>
              <a:t>, hyperthyroïdie.</a:t>
            </a:r>
          </a:p>
          <a:p>
            <a:endParaRPr lang="fr-FR" dirty="0"/>
          </a:p>
        </p:txBody>
      </p:sp>
    </p:spTree>
    <p:extLst>
      <p:ext uri="{BB962C8B-B14F-4D97-AF65-F5344CB8AC3E}">
        <p14:creationId xmlns:p14="http://schemas.microsoft.com/office/powerpoint/2010/main" val="2551003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6" name="Text Box 4"/>
          <p:cNvSpPr txBox="1">
            <a:spLocks noChangeArrowheads="1"/>
          </p:cNvSpPr>
          <p:nvPr/>
        </p:nvSpPr>
        <p:spPr bwMode="auto">
          <a:xfrm>
            <a:off x="206022" y="-152764"/>
            <a:ext cx="877215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GB" sz="3600" dirty="0" err="1" smtClean="0">
                <a:solidFill>
                  <a:srgbClr val="000000"/>
                </a:solidFill>
              </a:rPr>
              <a:t>Principales</a:t>
            </a:r>
            <a:r>
              <a:rPr lang="en-GB" sz="3600" dirty="0" smtClean="0">
                <a:solidFill>
                  <a:srgbClr val="000000"/>
                </a:solidFill>
              </a:rPr>
              <a:t> causes de maladies du </a:t>
            </a:r>
            <a:r>
              <a:rPr lang="en-GB" sz="3600" dirty="0" err="1" smtClean="0">
                <a:solidFill>
                  <a:srgbClr val="000000"/>
                </a:solidFill>
              </a:rPr>
              <a:t>foie</a:t>
            </a:r>
            <a:endParaRPr lang="en-GB" sz="3600" dirty="0" smtClean="0">
              <a:solidFill>
                <a:srgbClr val="000000"/>
              </a:solidFill>
            </a:endParaRPr>
          </a:p>
          <a:p>
            <a:pPr eaLnBrk="1" hangingPunct="1"/>
            <a:r>
              <a:rPr lang="en-GB" sz="3600" dirty="0" smtClean="0">
                <a:solidFill>
                  <a:srgbClr val="000000"/>
                </a:solidFill>
              </a:rPr>
              <a:t>Incidence </a:t>
            </a:r>
            <a:r>
              <a:rPr lang="en-GB" sz="3600" dirty="0">
                <a:solidFill>
                  <a:srgbClr val="000000"/>
                </a:solidFill>
              </a:rPr>
              <a:t>de </a:t>
            </a:r>
            <a:r>
              <a:rPr lang="en-GB" sz="3600" dirty="0" err="1">
                <a:solidFill>
                  <a:srgbClr val="000000"/>
                </a:solidFill>
              </a:rPr>
              <a:t>cirrhose</a:t>
            </a:r>
            <a:r>
              <a:rPr lang="en-GB" sz="3600" dirty="0">
                <a:solidFill>
                  <a:srgbClr val="000000"/>
                </a:solidFill>
              </a:rPr>
              <a:t> </a:t>
            </a:r>
            <a:r>
              <a:rPr lang="en-GB" sz="3200" b="0" dirty="0">
                <a:solidFill>
                  <a:srgbClr val="000000"/>
                </a:solidFill>
              </a:rPr>
              <a:t>(après 20 </a:t>
            </a:r>
            <a:r>
              <a:rPr lang="en-GB" sz="3200" b="0" dirty="0" err="1">
                <a:solidFill>
                  <a:srgbClr val="000000"/>
                </a:solidFill>
              </a:rPr>
              <a:t>ans</a:t>
            </a:r>
            <a:r>
              <a:rPr lang="en-GB" sz="3200" b="0" dirty="0">
                <a:solidFill>
                  <a:srgbClr val="000000"/>
                </a:solidFill>
              </a:rPr>
              <a:t> </a:t>
            </a:r>
            <a:r>
              <a:rPr lang="en-GB" sz="3200" b="0" dirty="0" err="1">
                <a:solidFill>
                  <a:srgbClr val="000000"/>
                </a:solidFill>
              </a:rPr>
              <a:t>d’exposition</a:t>
            </a:r>
            <a:r>
              <a:rPr lang="en-GB" sz="3200" b="0" dirty="0">
                <a:solidFill>
                  <a:srgbClr val="000000"/>
                </a:solidFill>
              </a:rPr>
              <a:t>)</a:t>
            </a:r>
          </a:p>
        </p:txBody>
      </p:sp>
      <p:sp>
        <p:nvSpPr>
          <p:cNvPr id="402437" name="Text Box 5"/>
          <p:cNvSpPr txBox="1">
            <a:spLocks noChangeArrowheads="1"/>
          </p:cNvSpPr>
          <p:nvPr/>
        </p:nvSpPr>
        <p:spPr bwMode="auto">
          <a:xfrm>
            <a:off x="8105422" y="6207125"/>
            <a:ext cx="8726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GB" sz="2400">
                <a:solidFill>
                  <a:srgbClr val="000000"/>
                </a:solidFill>
              </a:rPr>
              <a:t>100%</a:t>
            </a:r>
          </a:p>
        </p:txBody>
      </p:sp>
      <p:sp>
        <p:nvSpPr>
          <p:cNvPr id="402438" name="Text Box 6"/>
          <p:cNvSpPr txBox="1">
            <a:spLocks noChangeArrowheads="1"/>
          </p:cNvSpPr>
          <p:nvPr/>
        </p:nvSpPr>
        <p:spPr bwMode="auto">
          <a:xfrm>
            <a:off x="615244" y="1130301"/>
            <a:ext cx="3929945" cy="497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50000"/>
              </a:spcBef>
            </a:pPr>
            <a:r>
              <a:rPr lang="en-GB" sz="3200">
                <a:solidFill>
                  <a:srgbClr val="000000"/>
                </a:solidFill>
              </a:rPr>
              <a:t>Alcool</a:t>
            </a:r>
          </a:p>
          <a:p>
            <a:pPr eaLnBrk="1" hangingPunct="1">
              <a:spcBef>
                <a:spcPct val="50000"/>
              </a:spcBef>
            </a:pPr>
            <a:r>
              <a:rPr lang="en-GB" sz="3200">
                <a:solidFill>
                  <a:srgbClr val="000000"/>
                </a:solidFill>
              </a:rPr>
              <a:t>Insulinorésistance</a:t>
            </a:r>
          </a:p>
          <a:p>
            <a:pPr eaLnBrk="1" hangingPunct="1">
              <a:spcBef>
                <a:spcPct val="50000"/>
              </a:spcBef>
            </a:pPr>
            <a:r>
              <a:rPr lang="en-GB" sz="3200">
                <a:solidFill>
                  <a:srgbClr val="000000"/>
                </a:solidFill>
              </a:rPr>
              <a:t>Hépatite C</a:t>
            </a:r>
          </a:p>
          <a:p>
            <a:pPr eaLnBrk="1" hangingPunct="1">
              <a:spcBef>
                <a:spcPct val="50000"/>
              </a:spcBef>
            </a:pPr>
            <a:r>
              <a:rPr lang="en-GB" sz="3200">
                <a:solidFill>
                  <a:srgbClr val="000000"/>
                </a:solidFill>
              </a:rPr>
              <a:t>Hépatite B</a:t>
            </a:r>
          </a:p>
          <a:p>
            <a:pPr eaLnBrk="1" hangingPunct="1">
              <a:spcBef>
                <a:spcPct val="50000"/>
              </a:spcBef>
            </a:pPr>
            <a:r>
              <a:rPr lang="en-GB" sz="3200">
                <a:solidFill>
                  <a:srgbClr val="000000"/>
                </a:solidFill>
              </a:rPr>
              <a:t>Surcharge en fer</a:t>
            </a:r>
          </a:p>
          <a:p>
            <a:pPr eaLnBrk="1" hangingPunct="1">
              <a:spcBef>
                <a:spcPct val="50000"/>
              </a:spcBef>
            </a:pPr>
            <a:r>
              <a:rPr lang="en-GB" sz="3200">
                <a:solidFill>
                  <a:srgbClr val="000000"/>
                </a:solidFill>
              </a:rPr>
              <a:t>Hépatite autoimmune</a:t>
            </a:r>
          </a:p>
          <a:p>
            <a:pPr eaLnBrk="1" hangingPunct="1">
              <a:spcBef>
                <a:spcPct val="50000"/>
              </a:spcBef>
            </a:pPr>
            <a:r>
              <a:rPr lang="en-GB" sz="3200">
                <a:solidFill>
                  <a:srgbClr val="000000"/>
                </a:solidFill>
              </a:rPr>
              <a:t>Cholestase chronique</a:t>
            </a:r>
          </a:p>
        </p:txBody>
      </p:sp>
      <p:sp>
        <p:nvSpPr>
          <p:cNvPr id="402439" name="Line 7"/>
          <p:cNvSpPr>
            <a:spLocks noChangeShapeType="1"/>
          </p:cNvSpPr>
          <p:nvPr/>
        </p:nvSpPr>
        <p:spPr bwMode="auto">
          <a:xfrm>
            <a:off x="4851400" y="1179514"/>
            <a:ext cx="0" cy="4878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402440" name="Rectangle 8"/>
          <p:cNvSpPr>
            <a:spLocks noChangeArrowheads="1"/>
          </p:cNvSpPr>
          <p:nvPr/>
        </p:nvSpPr>
        <p:spPr bwMode="auto">
          <a:xfrm>
            <a:off x="4876800" y="1171575"/>
            <a:ext cx="3509434" cy="419100"/>
          </a:xfrm>
          <a:prstGeom prst="rect">
            <a:avLst/>
          </a:prstGeom>
          <a:gradFill rotWithShape="1">
            <a:gsLst>
              <a:gs pos="0">
                <a:srgbClr val="33CC33">
                  <a:gamma/>
                  <a:shade val="60392"/>
                  <a:invGamma/>
                </a:srgbClr>
              </a:gs>
              <a:gs pos="50000">
                <a:srgbClr val="33CC33"/>
              </a:gs>
              <a:gs pos="100000">
                <a:srgbClr val="33CC33">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02441" name="Rectangle 9"/>
          <p:cNvSpPr>
            <a:spLocks noChangeArrowheads="1"/>
          </p:cNvSpPr>
          <p:nvPr/>
        </p:nvSpPr>
        <p:spPr bwMode="auto">
          <a:xfrm>
            <a:off x="4876800" y="1911350"/>
            <a:ext cx="3509434" cy="419100"/>
          </a:xfrm>
          <a:prstGeom prst="rect">
            <a:avLst/>
          </a:prstGeom>
          <a:gradFill rotWithShape="1">
            <a:gsLst>
              <a:gs pos="0">
                <a:srgbClr val="33CC33">
                  <a:gamma/>
                  <a:shade val="60392"/>
                  <a:invGamma/>
                </a:srgbClr>
              </a:gs>
              <a:gs pos="50000">
                <a:srgbClr val="33CC33"/>
              </a:gs>
              <a:gs pos="100000">
                <a:srgbClr val="33CC33">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02442" name="Rectangle 10"/>
          <p:cNvSpPr>
            <a:spLocks noChangeArrowheads="1"/>
          </p:cNvSpPr>
          <p:nvPr/>
        </p:nvSpPr>
        <p:spPr bwMode="auto">
          <a:xfrm>
            <a:off x="4876800" y="2646363"/>
            <a:ext cx="3509434" cy="419100"/>
          </a:xfrm>
          <a:prstGeom prst="rect">
            <a:avLst/>
          </a:prstGeom>
          <a:gradFill rotWithShape="1">
            <a:gsLst>
              <a:gs pos="0">
                <a:srgbClr val="33CC33">
                  <a:gamma/>
                  <a:shade val="60392"/>
                  <a:invGamma/>
                </a:srgbClr>
              </a:gs>
              <a:gs pos="50000">
                <a:srgbClr val="33CC33"/>
              </a:gs>
              <a:gs pos="100000">
                <a:srgbClr val="33CC33">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02443" name="Rectangle 11"/>
          <p:cNvSpPr>
            <a:spLocks noChangeArrowheads="1"/>
          </p:cNvSpPr>
          <p:nvPr/>
        </p:nvSpPr>
        <p:spPr bwMode="auto">
          <a:xfrm>
            <a:off x="4872567" y="3411538"/>
            <a:ext cx="3509433" cy="419100"/>
          </a:xfrm>
          <a:prstGeom prst="rect">
            <a:avLst/>
          </a:prstGeom>
          <a:gradFill rotWithShape="1">
            <a:gsLst>
              <a:gs pos="0">
                <a:srgbClr val="33CC33">
                  <a:gamma/>
                  <a:shade val="60392"/>
                  <a:invGamma/>
                </a:srgbClr>
              </a:gs>
              <a:gs pos="50000">
                <a:srgbClr val="33CC33"/>
              </a:gs>
              <a:gs pos="100000">
                <a:srgbClr val="33CC33">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02444" name="Rectangle 12"/>
          <p:cNvSpPr>
            <a:spLocks noChangeArrowheads="1"/>
          </p:cNvSpPr>
          <p:nvPr/>
        </p:nvSpPr>
        <p:spPr bwMode="auto">
          <a:xfrm>
            <a:off x="4876800" y="4195763"/>
            <a:ext cx="3509434" cy="419100"/>
          </a:xfrm>
          <a:prstGeom prst="rect">
            <a:avLst/>
          </a:prstGeom>
          <a:gradFill rotWithShape="1">
            <a:gsLst>
              <a:gs pos="0">
                <a:srgbClr val="33CC33">
                  <a:gamma/>
                  <a:shade val="60392"/>
                  <a:invGamma/>
                </a:srgbClr>
              </a:gs>
              <a:gs pos="50000">
                <a:srgbClr val="33CC33"/>
              </a:gs>
              <a:gs pos="100000">
                <a:srgbClr val="33CC33">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02445" name="Rectangle 13"/>
          <p:cNvSpPr>
            <a:spLocks noChangeArrowheads="1"/>
          </p:cNvSpPr>
          <p:nvPr/>
        </p:nvSpPr>
        <p:spPr bwMode="auto">
          <a:xfrm>
            <a:off x="4876800" y="4932363"/>
            <a:ext cx="3509434" cy="419100"/>
          </a:xfrm>
          <a:prstGeom prst="rect">
            <a:avLst/>
          </a:prstGeom>
          <a:gradFill rotWithShape="1">
            <a:gsLst>
              <a:gs pos="0">
                <a:srgbClr val="33CC33">
                  <a:gamma/>
                  <a:shade val="60392"/>
                  <a:invGamma/>
                </a:srgbClr>
              </a:gs>
              <a:gs pos="50000">
                <a:srgbClr val="33CC33"/>
              </a:gs>
              <a:gs pos="100000">
                <a:srgbClr val="33CC33">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02446" name="Rectangle 14"/>
          <p:cNvSpPr>
            <a:spLocks noChangeArrowheads="1"/>
          </p:cNvSpPr>
          <p:nvPr/>
        </p:nvSpPr>
        <p:spPr bwMode="auto">
          <a:xfrm>
            <a:off x="4876800" y="5648325"/>
            <a:ext cx="3509434" cy="419100"/>
          </a:xfrm>
          <a:prstGeom prst="rect">
            <a:avLst/>
          </a:prstGeom>
          <a:gradFill rotWithShape="1">
            <a:gsLst>
              <a:gs pos="0">
                <a:srgbClr val="33CC33">
                  <a:gamma/>
                  <a:shade val="60392"/>
                  <a:invGamma/>
                </a:srgbClr>
              </a:gs>
              <a:gs pos="50000">
                <a:srgbClr val="33CC33"/>
              </a:gs>
              <a:gs pos="100000">
                <a:srgbClr val="33CC33">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02447" name="Line 15"/>
          <p:cNvSpPr>
            <a:spLocks noChangeShapeType="1"/>
          </p:cNvSpPr>
          <p:nvPr/>
        </p:nvSpPr>
        <p:spPr bwMode="auto">
          <a:xfrm>
            <a:off x="4842934" y="6194425"/>
            <a:ext cx="3530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402448" name="Line 16"/>
          <p:cNvSpPr>
            <a:spLocks noChangeShapeType="1"/>
          </p:cNvSpPr>
          <p:nvPr/>
        </p:nvSpPr>
        <p:spPr bwMode="auto">
          <a:xfrm>
            <a:off x="8373533" y="6186489"/>
            <a:ext cx="0" cy="777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402449" name="Rectangle 17"/>
          <p:cNvSpPr>
            <a:spLocks noChangeArrowheads="1"/>
          </p:cNvSpPr>
          <p:nvPr/>
        </p:nvSpPr>
        <p:spPr bwMode="auto">
          <a:xfrm>
            <a:off x="4864101" y="1173163"/>
            <a:ext cx="787400" cy="406400"/>
          </a:xfrm>
          <a:prstGeom prst="rect">
            <a:avLst/>
          </a:prstGeom>
          <a:gradFill rotWithShape="1">
            <a:gsLst>
              <a:gs pos="0">
                <a:srgbClr val="FF0000">
                  <a:gamma/>
                  <a:shade val="54118"/>
                  <a:invGamma/>
                </a:srgbClr>
              </a:gs>
              <a:gs pos="50000">
                <a:srgbClr val="FF0000"/>
              </a:gs>
              <a:gs pos="100000">
                <a:srgbClr val="FF0000">
                  <a:gamma/>
                  <a:shade val="54118"/>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lang="en-GB" sz="1800">
                <a:solidFill>
                  <a:srgbClr val="000000"/>
                </a:solidFill>
              </a:rPr>
              <a:t>20%</a:t>
            </a:r>
          </a:p>
        </p:txBody>
      </p:sp>
      <p:sp>
        <p:nvSpPr>
          <p:cNvPr id="402450" name="Rectangle 18"/>
          <p:cNvSpPr>
            <a:spLocks noChangeArrowheads="1"/>
          </p:cNvSpPr>
          <p:nvPr/>
        </p:nvSpPr>
        <p:spPr bwMode="auto">
          <a:xfrm>
            <a:off x="4875390" y="1919288"/>
            <a:ext cx="787400" cy="406400"/>
          </a:xfrm>
          <a:prstGeom prst="rect">
            <a:avLst/>
          </a:prstGeom>
          <a:gradFill rotWithShape="1">
            <a:gsLst>
              <a:gs pos="0">
                <a:srgbClr val="FF0000">
                  <a:gamma/>
                  <a:shade val="54118"/>
                  <a:invGamma/>
                </a:srgbClr>
              </a:gs>
              <a:gs pos="50000">
                <a:srgbClr val="FF0000"/>
              </a:gs>
              <a:gs pos="100000">
                <a:srgbClr val="FF0000">
                  <a:gamma/>
                  <a:shade val="54118"/>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lang="en-GB" sz="1800">
                <a:solidFill>
                  <a:srgbClr val="000000"/>
                </a:solidFill>
              </a:rPr>
              <a:t>20%</a:t>
            </a:r>
          </a:p>
        </p:txBody>
      </p:sp>
      <p:sp>
        <p:nvSpPr>
          <p:cNvPr id="402451" name="Rectangle 19"/>
          <p:cNvSpPr>
            <a:spLocks noChangeArrowheads="1"/>
          </p:cNvSpPr>
          <p:nvPr/>
        </p:nvSpPr>
        <p:spPr bwMode="auto">
          <a:xfrm>
            <a:off x="4875390" y="2651125"/>
            <a:ext cx="787400" cy="406400"/>
          </a:xfrm>
          <a:prstGeom prst="rect">
            <a:avLst/>
          </a:prstGeom>
          <a:gradFill rotWithShape="1">
            <a:gsLst>
              <a:gs pos="0">
                <a:srgbClr val="FF0000">
                  <a:gamma/>
                  <a:shade val="54118"/>
                  <a:invGamma/>
                </a:srgbClr>
              </a:gs>
              <a:gs pos="50000">
                <a:srgbClr val="FF0000"/>
              </a:gs>
              <a:gs pos="100000">
                <a:srgbClr val="FF0000">
                  <a:gamma/>
                  <a:shade val="54118"/>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lang="en-GB" sz="1800">
                <a:solidFill>
                  <a:srgbClr val="000000"/>
                </a:solidFill>
              </a:rPr>
              <a:t>20%</a:t>
            </a:r>
          </a:p>
        </p:txBody>
      </p:sp>
      <p:sp>
        <p:nvSpPr>
          <p:cNvPr id="402452" name="Rectangle 20"/>
          <p:cNvSpPr>
            <a:spLocks noChangeArrowheads="1"/>
          </p:cNvSpPr>
          <p:nvPr/>
        </p:nvSpPr>
        <p:spPr bwMode="auto">
          <a:xfrm>
            <a:off x="4868334" y="3416300"/>
            <a:ext cx="787400" cy="406400"/>
          </a:xfrm>
          <a:prstGeom prst="rect">
            <a:avLst/>
          </a:prstGeom>
          <a:gradFill rotWithShape="1">
            <a:gsLst>
              <a:gs pos="0">
                <a:srgbClr val="FF0000">
                  <a:gamma/>
                  <a:shade val="54118"/>
                  <a:invGamma/>
                </a:srgbClr>
              </a:gs>
              <a:gs pos="50000">
                <a:srgbClr val="FF0000"/>
              </a:gs>
              <a:gs pos="100000">
                <a:srgbClr val="FF0000">
                  <a:gamma/>
                  <a:shade val="54118"/>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lang="en-GB" sz="1800">
                <a:solidFill>
                  <a:srgbClr val="000000"/>
                </a:solidFill>
              </a:rPr>
              <a:t>20%</a:t>
            </a:r>
          </a:p>
        </p:txBody>
      </p:sp>
      <p:sp>
        <p:nvSpPr>
          <p:cNvPr id="402453" name="Rectangle 21"/>
          <p:cNvSpPr>
            <a:spLocks noChangeArrowheads="1"/>
          </p:cNvSpPr>
          <p:nvPr/>
        </p:nvSpPr>
        <p:spPr bwMode="auto">
          <a:xfrm>
            <a:off x="4875389" y="5656263"/>
            <a:ext cx="2826455" cy="406400"/>
          </a:xfrm>
          <a:prstGeom prst="rect">
            <a:avLst/>
          </a:prstGeom>
          <a:gradFill rotWithShape="1">
            <a:gsLst>
              <a:gs pos="0">
                <a:srgbClr val="FF0000">
                  <a:gamma/>
                  <a:shade val="54118"/>
                  <a:invGamma/>
                </a:srgbClr>
              </a:gs>
              <a:gs pos="50000">
                <a:srgbClr val="FF0000"/>
              </a:gs>
              <a:gs pos="100000">
                <a:srgbClr val="FF0000">
                  <a:gamma/>
                  <a:shade val="54118"/>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lang="en-GB" sz="1800">
                <a:solidFill>
                  <a:srgbClr val="000000"/>
                </a:solidFill>
              </a:rPr>
              <a:t>80%</a:t>
            </a:r>
          </a:p>
        </p:txBody>
      </p:sp>
      <p:sp>
        <p:nvSpPr>
          <p:cNvPr id="402454" name="Rectangle 22"/>
          <p:cNvSpPr>
            <a:spLocks noChangeArrowheads="1"/>
          </p:cNvSpPr>
          <p:nvPr/>
        </p:nvSpPr>
        <p:spPr bwMode="auto">
          <a:xfrm>
            <a:off x="4873978" y="4937125"/>
            <a:ext cx="2786945" cy="406400"/>
          </a:xfrm>
          <a:prstGeom prst="rect">
            <a:avLst/>
          </a:prstGeom>
          <a:gradFill rotWithShape="1">
            <a:gsLst>
              <a:gs pos="0">
                <a:srgbClr val="FF0000">
                  <a:gamma/>
                  <a:shade val="54118"/>
                  <a:invGamma/>
                </a:srgbClr>
              </a:gs>
              <a:gs pos="50000">
                <a:srgbClr val="FF0000"/>
              </a:gs>
              <a:gs pos="100000">
                <a:srgbClr val="FF0000">
                  <a:gamma/>
                  <a:shade val="54118"/>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lang="en-GB" sz="1800">
                <a:solidFill>
                  <a:srgbClr val="000000"/>
                </a:solidFill>
              </a:rPr>
              <a:t>80%</a:t>
            </a:r>
          </a:p>
        </p:txBody>
      </p:sp>
      <p:sp>
        <p:nvSpPr>
          <p:cNvPr id="402455" name="Rectangle 23"/>
          <p:cNvSpPr>
            <a:spLocks noChangeArrowheads="1"/>
          </p:cNvSpPr>
          <p:nvPr/>
        </p:nvSpPr>
        <p:spPr bwMode="auto">
          <a:xfrm>
            <a:off x="4861279" y="4198938"/>
            <a:ext cx="787400" cy="406400"/>
          </a:xfrm>
          <a:prstGeom prst="rect">
            <a:avLst/>
          </a:prstGeom>
          <a:gradFill rotWithShape="1">
            <a:gsLst>
              <a:gs pos="0">
                <a:srgbClr val="FF0000">
                  <a:gamma/>
                  <a:shade val="54118"/>
                  <a:invGamma/>
                </a:srgbClr>
              </a:gs>
              <a:gs pos="50000">
                <a:srgbClr val="FF0000"/>
              </a:gs>
              <a:gs pos="100000">
                <a:srgbClr val="FF0000">
                  <a:gamma/>
                  <a:shade val="54118"/>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lang="en-GB" sz="1800">
                <a:solidFill>
                  <a:srgbClr val="000000"/>
                </a:solidFill>
              </a:rPr>
              <a:t>20%</a:t>
            </a:r>
          </a:p>
        </p:txBody>
      </p:sp>
      <p:sp>
        <p:nvSpPr>
          <p:cNvPr id="402456" name="Line 24"/>
          <p:cNvSpPr>
            <a:spLocks noChangeShapeType="1"/>
          </p:cNvSpPr>
          <p:nvPr/>
        </p:nvSpPr>
        <p:spPr bwMode="auto">
          <a:xfrm>
            <a:off x="0" y="981075"/>
            <a:ext cx="9144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402457" name="Line 25"/>
          <p:cNvSpPr>
            <a:spLocks noChangeShapeType="1"/>
          </p:cNvSpPr>
          <p:nvPr/>
        </p:nvSpPr>
        <p:spPr bwMode="auto">
          <a:xfrm>
            <a:off x="4851400" y="6188075"/>
            <a:ext cx="0" cy="777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402458" name="Text Box 26"/>
          <p:cNvSpPr txBox="1">
            <a:spLocks noChangeArrowheads="1"/>
          </p:cNvSpPr>
          <p:nvPr/>
        </p:nvSpPr>
        <p:spPr bwMode="auto">
          <a:xfrm>
            <a:off x="4595990" y="6213475"/>
            <a:ext cx="3406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GB" sz="2400">
                <a:solidFill>
                  <a:srgbClr val="000000"/>
                </a:solidFill>
              </a:rPr>
              <a:t>0</a:t>
            </a:r>
          </a:p>
        </p:txBody>
      </p:sp>
      <p:sp>
        <p:nvSpPr>
          <p:cNvPr id="402459" name="Text Box 27"/>
          <p:cNvSpPr txBox="1">
            <a:spLocks noChangeArrowheads="1"/>
          </p:cNvSpPr>
          <p:nvPr/>
        </p:nvSpPr>
        <p:spPr bwMode="auto">
          <a:xfrm>
            <a:off x="4924778" y="6245226"/>
            <a:ext cx="33689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GB" sz="1800" b="0">
                <a:solidFill>
                  <a:srgbClr val="000000"/>
                </a:solidFill>
              </a:rPr>
              <a:t>Ordres de grandeur approximatifs</a:t>
            </a:r>
          </a:p>
        </p:txBody>
      </p:sp>
    </p:spTree>
    <p:extLst>
      <p:ext uri="{BB962C8B-B14F-4D97-AF65-F5344CB8AC3E}">
        <p14:creationId xmlns:p14="http://schemas.microsoft.com/office/powerpoint/2010/main" val="4263723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reeform 191"/>
          <p:cNvSpPr>
            <a:spLocks/>
          </p:cNvSpPr>
          <p:nvPr/>
        </p:nvSpPr>
        <p:spPr bwMode="auto">
          <a:xfrm>
            <a:off x="5561013" y="219075"/>
            <a:ext cx="9525" cy="12700"/>
          </a:xfrm>
          <a:custGeom>
            <a:avLst/>
            <a:gdLst>
              <a:gd name="T0" fmla="*/ 2147483647 w 19"/>
              <a:gd name="T1" fmla="*/ 2147483647 h 25"/>
              <a:gd name="T2" fmla="*/ 0 w 19"/>
              <a:gd name="T3" fmla="*/ 0 h 25"/>
              <a:gd name="T4" fmla="*/ 2147483647 w 19"/>
              <a:gd name="T5" fmla="*/ 2147483647 h 25"/>
              <a:gd name="T6" fmla="*/ 2147483647 w 19"/>
              <a:gd name="T7" fmla="*/ 2147483647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5">
                <a:moveTo>
                  <a:pt x="4" y="25"/>
                </a:moveTo>
                <a:lnTo>
                  <a:pt x="0" y="0"/>
                </a:lnTo>
                <a:lnTo>
                  <a:pt x="19" y="14"/>
                </a:lnTo>
                <a:lnTo>
                  <a:pt x="4"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60" name="Freeform 192"/>
          <p:cNvSpPr>
            <a:spLocks/>
          </p:cNvSpPr>
          <p:nvPr/>
        </p:nvSpPr>
        <p:spPr bwMode="auto">
          <a:xfrm>
            <a:off x="6243638" y="3157538"/>
            <a:ext cx="15875" cy="14287"/>
          </a:xfrm>
          <a:custGeom>
            <a:avLst/>
            <a:gdLst>
              <a:gd name="T0" fmla="*/ 0 w 31"/>
              <a:gd name="T1" fmla="*/ 0 h 26"/>
              <a:gd name="T2" fmla="*/ 9 w 31"/>
              <a:gd name="T3" fmla="*/ 12 h 26"/>
              <a:gd name="T4" fmla="*/ 31 w 31"/>
              <a:gd name="T5" fmla="*/ 26 h 26"/>
              <a:gd name="T6" fmla="*/ 0 w 31"/>
              <a:gd name="T7" fmla="*/ 0 h 26"/>
            </a:gdLst>
            <a:ahLst/>
            <a:cxnLst>
              <a:cxn ang="0">
                <a:pos x="T0" y="T1"/>
              </a:cxn>
              <a:cxn ang="0">
                <a:pos x="T2" y="T3"/>
              </a:cxn>
              <a:cxn ang="0">
                <a:pos x="T4" y="T5"/>
              </a:cxn>
              <a:cxn ang="0">
                <a:pos x="T6" y="T7"/>
              </a:cxn>
            </a:cxnLst>
            <a:rect l="0" t="0" r="r" b="b"/>
            <a:pathLst>
              <a:path w="31" h="26">
                <a:moveTo>
                  <a:pt x="0" y="0"/>
                </a:moveTo>
                <a:lnTo>
                  <a:pt x="9" y="12"/>
                </a:lnTo>
                <a:lnTo>
                  <a:pt x="31" y="26"/>
                </a:lnTo>
                <a:lnTo>
                  <a:pt x="0" y="0"/>
                </a:lnTo>
                <a:close/>
              </a:path>
            </a:pathLst>
          </a:custGeom>
          <a:solidFill>
            <a:srgbClr val="0000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61" name="Rectangle 193"/>
          <p:cNvSpPr>
            <a:spLocks noChangeArrowheads="1"/>
          </p:cNvSpPr>
          <p:nvPr/>
        </p:nvSpPr>
        <p:spPr bwMode="auto">
          <a:xfrm>
            <a:off x="360363" y="-76200"/>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50000"/>
              </a:spcBef>
              <a:defRPr/>
            </a:pPr>
            <a:endParaRPr lang="en-GB" sz="2400">
              <a:solidFill>
                <a:schemeClr val="bg1"/>
              </a:solidFill>
              <a:effectLst>
                <a:outerShdw blurRad="38100" dist="38100" dir="2700000" algn="tl">
                  <a:srgbClr val="DDDDDD"/>
                </a:outerShdw>
              </a:effectLst>
              <a:latin typeface="RotisSansSerif" charset="0"/>
            </a:endParaRPr>
          </a:p>
        </p:txBody>
      </p:sp>
      <p:grpSp>
        <p:nvGrpSpPr>
          <p:cNvPr id="17412" name="Group 194"/>
          <p:cNvGrpSpPr>
            <a:grpSpLocks/>
          </p:cNvGrpSpPr>
          <p:nvPr/>
        </p:nvGrpSpPr>
        <p:grpSpPr bwMode="auto">
          <a:xfrm>
            <a:off x="744538" y="1036638"/>
            <a:ext cx="7775575" cy="4603750"/>
            <a:chOff x="301" y="429"/>
            <a:chExt cx="5222" cy="3368"/>
          </a:xfrm>
        </p:grpSpPr>
        <p:sp>
          <p:nvSpPr>
            <p:cNvPr id="7363" name="Freeform 195"/>
            <p:cNvSpPr>
              <a:spLocks/>
            </p:cNvSpPr>
            <p:nvPr/>
          </p:nvSpPr>
          <p:spPr bwMode="ltGray">
            <a:xfrm>
              <a:off x="2521" y="1821"/>
              <a:ext cx="1082" cy="1504"/>
            </a:xfrm>
            <a:custGeom>
              <a:avLst/>
              <a:gdLst>
                <a:gd name="T0" fmla="*/ 2158 w 3244"/>
                <a:gd name="T1" fmla="*/ 361 h 4516"/>
                <a:gd name="T2" fmla="*/ 1868 w 3244"/>
                <a:gd name="T3" fmla="*/ 263 h 4516"/>
                <a:gd name="T4" fmla="*/ 1733 w 3244"/>
                <a:gd name="T5" fmla="*/ 425 h 4516"/>
                <a:gd name="T6" fmla="*/ 1624 w 3244"/>
                <a:gd name="T7" fmla="*/ 373 h 4516"/>
                <a:gd name="T8" fmla="*/ 1416 w 3244"/>
                <a:gd name="T9" fmla="*/ 288 h 4516"/>
                <a:gd name="T10" fmla="*/ 1336 w 3244"/>
                <a:gd name="T11" fmla="*/ 153 h 4516"/>
                <a:gd name="T12" fmla="*/ 1204 w 3244"/>
                <a:gd name="T13" fmla="*/ 0 h 4516"/>
                <a:gd name="T14" fmla="*/ 750 w 3244"/>
                <a:gd name="T15" fmla="*/ 91 h 4516"/>
                <a:gd name="T16" fmla="*/ 515 w 3244"/>
                <a:gd name="T17" fmla="*/ 52 h 4516"/>
                <a:gd name="T18" fmla="*/ 393 w 3244"/>
                <a:gd name="T19" fmla="*/ 228 h 4516"/>
                <a:gd name="T20" fmla="*/ 285 w 3244"/>
                <a:gd name="T21" fmla="*/ 521 h 4516"/>
                <a:gd name="T22" fmla="*/ 107 w 3244"/>
                <a:gd name="T23" fmla="*/ 778 h 4516"/>
                <a:gd name="T24" fmla="*/ 17 w 3244"/>
                <a:gd name="T25" fmla="*/ 1025 h 4516"/>
                <a:gd name="T26" fmla="*/ 7 w 3244"/>
                <a:gd name="T27" fmla="*/ 1451 h 4516"/>
                <a:gd name="T28" fmla="*/ 25 w 3244"/>
                <a:gd name="T29" fmla="*/ 1632 h 4516"/>
                <a:gd name="T30" fmla="*/ 128 w 3244"/>
                <a:gd name="T31" fmla="*/ 1819 h 4516"/>
                <a:gd name="T32" fmla="*/ 348 w 3244"/>
                <a:gd name="T33" fmla="*/ 2062 h 4516"/>
                <a:gd name="T34" fmla="*/ 536 w 3244"/>
                <a:gd name="T35" fmla="*/ 2062 h 4516"/>
                <a:gd name="T36" fmla="*/ 750 w 3244"/>
                <a:gd name="T37" fmla="*/ 2003 h 4516"/>
                <a:gd name="T38" fmla="*/ 890 w 3244"/>
                <a:gd name="T39" fmla="*/ 2016 h 4516"/>
                <a:gd name="T40" fmla="*/ 1093 w 3244"/>
                <a:gd name="T41" fmla="*/ 2090 h 4516"/>
                <a:gd name="T42" fmla="*/ 1225 w 3244"/>
                <a:gd name="T43" fmla="*/ 2198 h 4516"/>
                <a:gd name="T44" fmla="*/ 1225 w 3244"/>
                <a:gd name="T45" fmla="*/ 2506 h 4516"/>
                <a:gd name="T46" fmla="*/ 1326 w 3244"/>
                <a:gd name="T47" fmla="*/ 2765 h 4516"/>
                <a:gd name="T48" fmla="*/ 1372 w 3244"/>
                <a:gd name="T49" fmla="*/ 3180 h 4516"/>
                <a:gd name="T50" fmla="*/ 1360 w 3244"/>
                <a:gd name="T51" fmla="*/ 3571 h 4516"/>
                <a:gd name="T52" fmla="*/ 1427 w 3244"/>
                <a:gd name="T53" fmla="*/ 3878 h 4516"/>
                <a:gd name="T54" fmla="*/ 1502 w 3244"/>
                <a:gd name="T55" fmla="*/ 4054 h 4516"/>
                <a:gd name="T56" fmla="*/ 1592 w 3244"/>
                <a:gd name="T57" fmla="*/ 4308 h 4516"/>
                <a:gd name="T58" fmla="*/ 1714 w 3244"/>
                <a:gd name="T59" fmla="*/ 4516 h 4516"/>
                <a:gd name="T60" fmla="*/ 1992 w 3244"/>
                <a:gd name="T61" fmla="*/ 4396 h 4516"/>
                <a:gd name="T62" fmla="*/ 2248 w 3244"/>
                <a:gd name="T63" fmla="*/ 4171 h 4516"/>
                <a:gd name="T64" fmla="*/ 2323 w 3244"/>
                <a:gd name="T65" fmla="*/ 3902 h 4516"/>
                <a:gd name="T66" fmla="*/ 2458 w 3244"/>
                <a:gd name="T67" fmla="*/ 3693 h 4516"/>
                <a:gd name="T68" fmla="*/ 2545 w 3244"/>
                <a:gd name="T69" fmla="*/ 3413 h 4516"/>
                <a:gd name="T70" fmla="*/ 2713 w 3244"/>
                <a:gd name="T71" fmla="*/ 3061 h 4516"/>
                <a:gd name="T72" fmla="*/ 2713 w 3244"/>
                <a:gd name="T73" fmla="*/ 2614 h 4516"/>
                <a:gd name="T74" fmla="*/ 2811 w 3244"/>
                <a:gd name="T75" fmla="*/ 2383 h 4516"/>
                <a:gd name="T76" fmla="*/ 3033 w 3244"/>
                <a:gd name="T77" fmla="*/ 2090 h 4516"/>
                <a:gd name="T78" fmla="*/ 3212 w 3244"/>
                <a:gd name="T79" fmla="*/ 1769 h 4516"/>
                <a:gd name="T80" fmla="*/ 3222 w 3244"/>
                <a:gd name="T81" fmla="*/ 1589 h 4516"/>
                <a:gd name="T82" fmla="*/ 3033 w 3244"/>
                <a:gd name="T83" fmla="*/ 1632 h 4516"/>
                <a:gd name="T84" fmla="*/ 2891 w 3244"/>
                <a:gd name="T85" fmla="*/ 1577 h 4516"/>
                <a:gd name="T86" fmla="*/ 2694 w 3244"/>
                <a:gd name="T87" fmla="*/ 1355 h 4516"/>
                <a:gd name="T88" fmla="*/ 2600 w 3244"/>
                <a:gd name="T89" fmla="*/ 1179 h 4516"/>
                <a:gd name="T90" fmla="*/ 2476 w 3244"/>
                <a:gd name="T91" fmla="*/ 792 h 4516"/>
                <a:gd name="T92" fmla="*/ 2435 w 3244"/>
                <a:gd name="T93" fmla="*/ 712 h 4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44" h="4516">
                  <a:moveTo>
                    <a:pt x="2357" y="384"/>
                  </a:moveTo>
                  <a:lnTo>
                    <a:pt x="2300" y="354"/>
                  </a:lnTo>
                  <a:lnTo>
                    <a:pt x="2158" y="361"/>
                  </a:lnTo>
                  <a:lnTo>
                    <a:pt x="2026" y="324"/>
                  </a:lnTo>
                  <a:lnTo>
                    <a:pt x="1948" y="300"/>
                  </a:lnTo>
                  <a:lnTo>
                    <a:pt x="1868" y="263"/>
                  </a:lnTo>
                  <a:lnTo>
                    <a:pt x="1824" y="274"/>
                  </a:lnTo>
                  <a:lnTo>
                    <a:pt x="1748" y="350"/>
                  </a:lnTo>
                  <a:lnTo>
                    <a:pt x="1733" y="425"/>
                  </a:lnTo>
                  <a:lnTo>
                    <a:pt x="1714" y="434"/>
                  </a:lnTo>
                  <a:lnTo>
                    <a:pt x="1638" y="387"/>
                  </a:lnTo>
                  <a:lnTo>
                    <a:pt x="1624" y="373"/>
                  </a:lnTo>
                  <a:lnTo>
                    <a:pt x="1525" y="324"/>
                  </a:lnTo>
                  <a:lnTo>
                    <a:pt x="1515" y="300"/>
                  </a:lnTo>
                  <a:lnTo>
                    <a:pt x="1416" y="288"/>
                  </a:lnTo>
                  <a:lnTo>
                    <a:pt x="1336" y="240"/>
                  </a:lnTo>
                  <a:lnTo>
                    <a:pt x="1316" y="167"/>
                  </a:lnTo>
                  <a:lnTo>
                    <a:pt x="1336" y="153"/>
                  </a:lnTo>
                  <a:lnTo>
                    <a:pt x="1326" y="64"/>
                  </a:lnTo>
                  <a:lnTo>
                    <a:pt x="1307" y="17"/>
                  </a:lnTo>
                  <a:lnTo>
                    <a:pt x="1204" y="0"/>
                  </a:lnTo>
                  <a:lnTo>
                    <a:pt x="950" y="14"/>
                  </a:lnTo>
                  <a:lnTo>
                    <a:pt x="873" y="31"/>
                  </a:lnTo>
                  <a:lnTo>
                    <a:pt x="750" y="91"/>
                  </a:lnTo>
                  <a:lnTo>
                    <a:pt x="683" y="127"/>
                  </a:lnTo>
                  <a:lnTo>
                    <a:pt x="585" y="105"/>
                  </a:lnTo>
                  <a:lnTo>
                    <a:pt x="515" y="52"/>
                  </a:lnTo>
                  <a:lnTo>
                    <a:pt x="494" y="77"/>
                  </a:lnTo>
                  <a:lnTo>
                    <a:pt x="461" y="153"/>
                  </a:lnTo>
                  <a:lnTo>
                    <a:pt x="393" y="228"/>
                  </a:lnTo>
                  <a:lnTo>
                    <a:pt x="337" y="300"/>
                  </a:lnTo>
                  <a:lnTo>
                    <a:pt x="293" y="448"/>
                  </a:lnTo>
                  <a:lnTo>
                    <a:pt x="285" y="521"/>
                  </a:lnTo>
                  <a:lnTo>
                    <a:pt x="149" y="668"/>
                  </a:lnTo>
                  <a:lnTo>
                    <a:pt x="128" y="705"/>
                  </a:lnTo>
                  <a:lnTo>
                    <a:pt x="107" y="778"/>
                  </a:lnTo>
                  <a:lnTo>
                    <a:pt x="61" y="851"/>
                  </a:lnTo>
                  <a:lnTo>
                    <a:pt x="17" y="936"/>
                  </a:lnTo>
                  <a:lnTo>
                    <a:pt x="17" y="1025"/>
                  </a:lnTo>
                  <a:lnTo>
                    <a:pt x="7" y="1135"/>
                  </a:lnTo>
                  <a:lnTo>
                    <a:pt x="0" y="1355"/>
                  </a:lnTo>
                  <a:lnTo>
                    <a:pt x="7" y="1451"/>
                  </a:lnTo>
                  <a:lnTo>
                    <a:pt x="0" y="1366"/>
                  </a:lnTo>
                  <a:lnTo>
                    <a:pt x="10" y="1561"/>
                  </a:lnTo>
                  <a:lnTo>
                    <a:pt x="25" y="1632"/>
                  </a:lnTo>
                  <a:lnTo>
                    <a:pt x="51" y="1673"/>
                  </a:lnTo>
                  <a:lnTo>
                    <a:pt x="107" y="1746"/>
                  </a:lnTo>
                  <a:lnTo>
                    <a:pt x="128" y="1819"/>
                  </a:lnTo>
                  <a:lnTo>
                    <a:pt x="159" y="1893"/>
                  </a:lnTo>
                  <a:lnTo>
                    <a:pt x="238" y="1978"/>
                  </a:lnTo>
                  <a:lnTo>
                    <a:pt x="348" y="2062"/>
                  </a:lnTo>
                  <a:lnTo>
                    <a:pt x="427" y="2112"/>
                  </a:lnTo>
                  <a:lnTo>
                    <a:pt x="482" y="2099"/>
                  </a:lnTo>
                  <a:lnTo>
                    <a:pt x="536" y="2062"/>
                  </a:lnTo>
                  <a:lnTo>
                    <a:pt x="675" y="2055"/>
                  </a:lnTo>
                  <a:lnTo>
                    <a:pt x="738" y="2016"/>
                  </a:lnTo>
                  <a:lnTo>
                    <a:pt x="750" y="2003"/>
                  </a:lnTo>
                  <a:lnTo>
                    <a:pt x="805" y="1929"/>
                  </a:lnTo>
                  <a:lnTo>
                    <a:pt x="815" y="1929"/>
                  </a:lnTo>
                  <a:lnTo>
                    <a:pt x="890" y="2016"/>
                  </a:lnTo>
                  <a:lnTo>
                    <a:pt x="982" y="2028"/>
                  </a:lnTo>
                  <a:lnTo>
                    <a:pt x="1026" y="2028"/>
                  </a:lnTo>
                  <a:lnTo>
                    <a:pt x="1093" y="2090"/>
                  </a:lnTo>
                  <a:lnTo>
                    <a:pt x="1137" y="2090"/>
                  </a:lnTo>
                  <a:lnTo>
                    <a:pt x="1225" y="2124"/>
                  </a:lnTo>
                  <a:lnTo>
                    <a:pt x="1225" y="2198"/>
                  </a:lnTo>
                  <a:lnTo>
                    <a:pt x="1204" y="2276"/>
                  </a:lnTo>
                  <a:lnTo>
                    <a:pt x="1189" y="2421"/>
                  </a:lnTo>
                  <a:lnTo>
                    <a:pt x="1225" y="2506"/>
                  </a:lnTo>
                  <a:lnTo>
                    <a:pt x="1259" y="2555"/>
                  </a:lnTo>
                  <a:lnTo>
                    <a:pt x="1316" y="2641"/>
                  </a:lnTo>
                  <a:lnTo>
                    <a:pt x="1326" y="2765"/>
                  </a:lnTo>
                  <a:lnTo>
                    <a:pt x="1383" y="3007"/>
                  </a:lnTo>
                  <a:lnTo>
                    <a:pt x="1393" y="3084"/>
                  </a:lnTo>
                  <a:lnTo>
                    <a:pt x="1372" y="3180"/>
                  </a:lnTo>
                  <a:lnTo>
                    <a:pt x="1349" y="3269"/>
                  </a:lnTo>
                  <a:lnTo>
                    <a:pt x="1326" y="3498"/>
                  </a:lnTo>
                  <a:lnTo>
                    <a:pt x="1360" y="3571"/>
                  </a:lnTo>
                  <a:lnTo>
                    <a:pt x="1416" y="3658"/>
                  </a:lnTo>
                  <a:lnTo>
                    <a:pt x="1416" y="3745"/>
                  </a:lnTo>
                  <a:lnTo>
                    <a:pt x="1427" y="3878"/>
                  </a:lnTo>
                  <a:lnTo>
                    <a:pt x="1433" y="3892"/>
                  </a:lnTo>
                  <a:lnTo>
                    <a:pt x="1481" y="3977"/>
                  </a:lnTo>
                  <a:lnTo>
                    <a:pt x="1502" y="4054"/>
                  </a:lnTo>
                  <a:lnTo>
                    <a:pt x="1525" y="4148"/>
                  </a:lnTo>
                  <a:lnTo>
                    <a:pt x="1572" y="4230"/>
                  </a:lnTo>
                  <a:lnTo>
                    <a:pt x="1592" y="4308"/>
                  </a:lnTo>
                  <a:lnTo>
                    <a:pt x="1605" y="4382"/>
                  </a:lnTo>
                  <a:lnTo>
                    <a:pt x="1624" y="4457"/>
                  </a:lnTo>
                  <a:lnTo>
                    <a:pt x="1714" y="4516"/>
                  </a:lnTo>
                  <a:lnTo>
                    <a:pt x="1779" y="4469"/>
                  </a:lnTo>
                  <a:lnTo>
                    <a:pt x="1923" y="4420"/>
                  </a:lnTo>
                  <a:lnTo>
                    <a:pt x="1992" y="4396"/>
                  </a:lnTo>
                  <a:lnTo>
                    <a:pt x="2124" y="4320"/>
                  </a:lnTo>
                  <a:lnTo>
                    <a:pt x="2199" y="4249"/>
                  </a:lnTo>
                  <a:lnTo>
                    <a:pt x="2248" y="4171"/>
                  </a:lnTo>
                  <a:lnTo>
                    <a:pt x="2282" y="4101"/>
                  </a:lnTo>
                  <a:lnTo>
                    <a:pt x="2303" y="4027"/>
                  </a:lnTo>
                  <a:lnTo>
                    <a:pt x="2323" y="3902"/>
                  </a:lnTo>
                  <a:lnTo>
                    <a:pt x="2357" y="3864"/>
                  </a:lnTo>
                  <a:lnTo>
                    <a:pt x="2447" y="3782"/>
                  </a:lnTo>
                  <a:lnTo>
                    <a:pt x="2458" y="3693"/>
                  </a:lnTo>
                  <a:lnTo>
                    <a:pt x="2458" y="3597"/>
                  </a:lnTo>
                  <a:lnTo>
                    <a:pt x="2490" y="3498"/>
                  </a:lnTo>
                  <a:lnTo>
                    <a:pt x="2545" y="3413"/>
                  </a:lnTo>
                  <a:lnTo>
                    <a:pt x="2679" y="3278"/>
                  </a:lnTo>
                  <a:lnTo>
                    <a:pt x="2713" y="3203"/>
                  </a:lnTo>
                  <a:lnTo>
                    <a:pt x="2713" y="3061"/>
                  </a:lnTo>
                  <a:lnTo>
                    <a:pt x="2725" y="2885"/>
                  </a:lnTo>
                  <a:lnTo>
                    <a:pt x="2713" y="2800"/>
                  </a:lnTo>
                  <a:lnTo>
                    <a:pt x="2713" y="2614"/>
                  </a:lnTo>
                  <a:lnTo>
                    <a:pt x="2733" y="2531"/>
                  </a:lnTo>
                  <a:lnTo>
                    <a:pt x="2769" y="2456"/>
                  </a:lnTo>
                  <a:lnTo>
                    <a:pt x="2811" y="2383"/>
                  </a:lnTo>
                  <a:lnTo>
                    <a:pt x="2914" y="2250"/>
                  </a:lnTo>
                  <a:lnTo>
                    <a:pt x="2989" y="2161"/>
                  </a:lnTo>
                  <a:lnTo>
                    <a:pt x="3033" y="2090"/>
                  </a:lnTo>
                  <a:lnTo>
                    <a:pt x="3113" y="1978"/>
                  </a:lnTo>
                  <a:lnTo>
                    <a:pt x="3178" y="1870"/>
                  </a:lnTo>
                  <a:lnTo>
                    <a:pt x="3212" y="1769"/>
                  </a:lnTo>
                  <a:lnTo>
                    <a:pt x="3244" y="1696"/>
                  </a:lnTo>
                  <a:lnTo>
                    <a:pt x="3244" y="1648"/>
                  </a:lnTo>
                  <a:lnTo>
                    <a:pt x="3222" y="1589"/>
                  </a:lnTo>
                  <a:lnTo>
                    <a:pt x="3178" y="1575"/>
                  </a:lnTo>
                  <a:lnTo>
                    <a:pt x="3101" y="1632"/>
                  </a:lnTo>
                  <a:lnTo>
                    <a:pt x="3033" y="1632"/>
                  </a:lnTo>
                  <a:lnTo>
                    <a:pt x="2969" y="1622"/>
                  </a:lnTo>
                  <a:lnTo>
                    <a:pt x="2901" y="1622"/>
                  </a:lnTo>
                  <a:lnTo>
                    <a:pt x="2891" y="1577"/>
                  </a:lnTo>
                  <a:lnTo>
                    <a:pt x="2878" y="1577"/>
                  </a:lnTo>
                  <a:lnTo>
                    <a:pt x="2834" y="1451"/>
                  </a:lnTo>
                  <a:lnTo>
                    <a:pt x="2694" y="1355"/>
                  </a:lnTo>
                  <a:lnTo>
                    <a:pt x="2660" y="1313"/>
                  </a:lnTo>
                  <a:lnTo>
                    <a:pt x="2652" y="1215"/>
                  </a:lnTo>
                  <a:lnTo>
                    <a:pt x="2600" y="1179"/>
                  </a:lnTo>
                  <a:lnTo>
                    <a:pt x="2564" y="1013"/>
                  </a:lnTo>
                  <a:lnTo>
                    <a:pt x="2482" y="893"/>
                  </a:lnTo>
                  <a:lnTo>
                    <a:pt x="2476" y="792"/>
                  </a:lnTo>
                  <a:lnTo>
                    <a:pt x="2459" y="746"/>
                  </a:lnTo>
                  <a:lnTo>
                    <a:pt x="2435" y="718"/>
                  </a:lnTo>
                  <a:lnTo>
                    <a:pt x="2435" y="712"/>
                  </a:lnTo>
                  <a:lnTo>
                    <a:pt x="2414" y="553"/>
                  </a:lnTo>
                  <a:lnTo>
                    <a:pt x="2357" y="384"/>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64" name="Freeform 196"/>
            <p:cNvSpPr>
              <a:spLocks/>
            </p:cNvSpPr>
            <p:nvPr/>
          </p:nvSpPr>
          <p:spPr bwMode="ltGray">
            <a:xfrm>
              <a:off x="2634" y="1251"/>
              <a:ext cx="1195" cy="1095"/>
            </a:xfrm>
            <a:custGeom>
              <a:avLst/>
              <a:gdLst>
                <a:gd name="T0" fmla="*/ 1523 w 3584"/>
                <a:gd name="T1" fmla="*/ 12 h 3287"/>
                <a:gd name="T2" fmla="*/ 1490 w 3584"/>
                <a:gd name="T3" fmla="*/ 171 h 3287"/>
                <a:gd name="T4" fmla="*/ 1407 w 3584"/>
                <a:gd name="T5" fmla="*/ 168 h 3287"/>
                <a:gd name="T6" fmla="*/ 1337 w 3584"/>
                <a:gd name="T7" fmla="*/ 395 h 3287"/>
                <a:gd name="T8" fmla="*/ 997 w 3584"/>
                <a:gd name="T9" fmla="*/ 433 h 3287"/>
                <a:gd name="T10" fmla="*/ 944 w 3584"/>
                <a:gd name="T11" fmla="*/ 260 h 3287"/>
                <a:gd name="T12" fmla="*/ 811 w 3584"/>
                <a:gd name="T13" fmla="*/ 307 h 3287"/>
                <a:gd name="T14" fmla="*/ 666 w 3584"/>
                <a:gd name="T15" fmla="*/ 496 h 3287"/>
                <a:gd name="T16" fmla="*/ 511 w 3584"/>
                <a:gd name="T17" fmla="*/ 614 h 3287"/>
                <a:gd name="T18" fmla="*/ 456 w 3584"/>
                <a:gd name="T19" fmla="*/ 799 h 3287"/>
                <a:gd name="T20" fmla="*/ 321 w 3584"/>
                <a:gd name="T21" fmla="*/ 898 h 3287"/>
                <a:gd name="T22" fmla="*/ 295 w 3584"/>
                <a:gd name="T23" fmla="*/ 972 h 3287"/>
                <a:gd name="T24" fmla="*/ 288 w 3584"/>
                <a:gd name="T25" fmla="*/ 1263 h 3287"/>
                <a:gd name="T26" fmla="*/ 69 w 3584"/>
                <a:gd name="T27" fmla="*/ 1279 h 3287"/>
                <a:gd name="T28" fmla="*/ 0 w 3584"/>
                <a:gd name="T29" fmla="*/ 1530 h 3287"/>
                <a:gd name="T30" fmla="*/ 134 w 3584"/>
                <a:gd name="T31" fmla="*/ 1706 h 3287"/>
                <a:gd name="T32" fmla="*/ 379 w 3584"/>
                <a:gd name="T33" fmla="*/ 1692 h 3287"/>
                <a:gd name="T34" fmla="*/ 536 w 3584"/>
                <a:gd name="T35" fmla="*/ 1530 h 3287"/>
                <a:gd name="T36" fmla="*/ 601 w 3584"/>
                <a:gd name="T37" fmla="*/ 1387 h 3287"/>
                <a:gd name="T38" fmla="*/ 806 w 3584"/>
                <a:gd name="T39" fmla="*/ 1286 h 3287"/>
                <a:gd name="T40" fmla="*/ 855 w 3584"/>
                <a:gd name="T41" fmla="*/ 1202 h 3287"/>
                <a:gd name="T42" fmla="*/ 1034 w 3584"/>
                <a:gd name="T43" fmla="*/ 1399 h 3287"/>
                <a:gd name="T44" fmla="*/ 1187 w 3584"/>
                <a:gd name="T45" fmla="*/ 1594 h 3287"/>
                <a:gd name="T46" fmla="*/ 1263 w 3584"/>
                <a:gd name="T47" fmla="*/ 1512 h 3287"/>
                <a:gd name="T48" fmla="*/ 1304 w 3584"/>
                <a:gd name="T49" fmla="*/ 1507 h 3287"/>
                <a:gd name="T50" fmla="*/ 1210 w 3584"/>
                <a:gd name="T51" fmla="*/ 1361 h 3287"/>
                <a:gd name="T52" fmla="*/ 1057 w 3584"/>
                <a:gd name="T53" fmla="*/ 1198 h 3287"/>
                <a:gd name="T54" fmla="*/ 1154 w 3584"/>
                <a:gd name="T55" fmla="*/ 1249 h 3287"/>
                <a:gd name="T56" fmla="*/ 1355 w 3584"/>
                <a:gd name="T57" fmla="*/ 1422 h 3287"/>
                <a:gd name="T58" fmla="*/ 1477 w 3584"/>
                <a:gd name="T59" fmla="*/ 1570 h 3287"/>
                <a:gd name="T60" fmla="*/ 1470 w 3584"/>
                <a:gd name="T61" fmla="*/ 1622 h 3287"/>
                <a:gd name="T62" fmla="*/ 1539 w 3584"/>
                <a:gd name="T63" fmla="*/ 1706 h 3287"/>
                <a:gd name="T64" fmla="*/ 1573 w 3584"/>
                <a:gd name="T65" fmla="*/ 1617 h 3287"/>
                <a:gd name="T66" fmla="*/ 1654 w 3584"/>
                <a:gd name="T67" fmla="*/ 1619 h 3287"/>
                <a:gd name="T68" fmla="*/ 1868 w 3584"/>
                <a:gd name="T69" fmla="*/ 1787 h 3287"/>
                <a:gd name="T70" fmla="*/ 2076 w 3584"/>
                <a:gd name="T71" fmla="*/ 1755 h 3287"/>
                <a:gd name="T72" fmla="*/ 2086 w 3584"/>
                <a:gd name="T73" fmla="*/ 1940 h 3287"/>
                <a:gd name="T74" fmla="*/ 2076 w 3584"/>
                <a:gd name="T75" fmla="*/ 2266 h 3287"/>
                <a:gd name="T76" fmla="*/ 2252 w 3584"/>
                <a:gd name="T77" fmla="*/ 2613 h 3287"/>
                <a:gd name="T78" fmla="*/ 2397 w 3584"/>
                <a:gd name="T79" fmla="*/ 2868 h 3287"/>
                <a:gd name="T80" fmla="*/ 2545 w 3584"/>
                <a:gd name="T81" fmla="*/ 3285 h 3287"/>
                <a:gd name="T82" fmla="*/ 2695 w 3584"/>
                <a:gd name="T83" fmla="*/ 3197 h 3287"/>
                <a:gd name="T84" fmla="*/ 2975 w 3584"/>
                <a:gd name="T85" fmla="*/ 3053 h 3287"/>
                <a:gd name="T86" fmla="*/ 3253 w 3584"/>
                <a:gd name="T87" fmla="*/ 2772 h 3287"/>
                <a:gd name="T88" fmla="*/ 3188 w 3584"/>
                <a:gd name="T89" fmla="*/ 2494 h 3287"/>
                <a:gd name="T90" fmla="*/ 2985 w 3584"/>
                <a:gd name="T91" fmla="*/ 2430 h 3287"/>
                <a:gd name="T92" fmla="*/ 3096 w 3584"/>
                <a:gd name="T93" fmla="*/ 2369 h 3287"/>
                <a:gd name="T94" fmla="*/ 3450 w 3584"/>
                <a:gd name="T95" fmla="*/ 2490 h 3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84" h="3287">
                  <a:moveTo>
                    <a:pt x="1753" y="7"/>
                  </a:moveTo>
                  <a:lnTo>
                    <a:pt x="1695" y="0"/>
                  </a:lnTo>
                  <a:lnTo>
                    <a:pt x="1610" y="35"/>
                  </a:lnTo>
                  <a:lnTo>
                    <a:pt x="1523" y="12"/>
                  </a:lnTo>
                  <a:lnTo>
                    <a:pt x="1514" y="30"/>
                  </a:lnTo>
                  <a:lnTo>
                    <a:pt x="1531" y="197"/>
                  </a:lnTo>
                  <a:lnTo>
                    <a:pt x="1512" y="216"/>
                  </a:lnTo>
                  <a:lnTo>
                    <a:pt x="1490" y="171"/>
                  </a:lnTo>
                  <a:lnTo>
                    <a:pt x="1466" y="98"/>
                  </a:lnTo>
                  <a:lnTo>
                    <a:pt x="1441" y="81"/>
                  </a:lnTo>
                  <a:lnTo>
                    <a:pt x="1426" y="98"/>
                  </a:lnTo>
                  <a:lnTo>
                    <a:pt x="1407" y="168"/>
                  </a:lnTo>
                  <a:lnTo>
                    <a:pt x="1399" y="197"/>
                  </a:lnTo>
                  <a:lnTo>
                    <a:pt x="1386" y="285"/>
                  </a:lnTo>
                  <a:lnTo>
                    <a:pt x="1374" y="384"/>
                  </a:lnTo>
                  <a:lnTo>
                    <a:pt x="1337" y="395"/>
                  </a:lnTo>
                  <a:lnTo>
                    <a:pt x="1288" y="377"/>
                  </a:lnTo>
                  <a:lnTo>
                    <a:pt x="1154" y="395"/>
                  </a:lnTo>
                  <a:lnTo>
                    <a:pt x="1083" y="433"/>
                  </a:lnTo>
                  <a:lnTo>
                    <a:pt x="997" y="433"/>
                  </a:lnTo>
                  <a:lnTo>
                    <a:pt x="985" y="413"/>
                  </a:lnTo>
                  <a:lnTo>
                    <a:pt x="978" y="344"/>
                  </a:lnTo>
                  <a:lnTo>
                    <a:pt x="965" y="307"/>
                  </a:lnTo>
                  <a:lnTo>
                    <a:pt x="944" y="260"/>
                  </a:lnTo>
                  <a:lnTo>
                    <a:pt x="910" y="232"/>
                  </a:lnTo>
                  <a:lnTo>
                    <a:pt x="846" y="232"/>
                  </a:lnTo>
                  <a:lnTo>
                    <a:pt x="824" y="246"/>
                  </a:lnTo>
                  <a:lnTo>
                    <a:pt x="811" y="307"/>
                  </a:lnTo>
                  <a:lnTo>
                    <a:pt x="832" y="384"/>
                  </a:lnTo>
                  <a:lnTo>
                    <a:pt x="832" y="415"/>
                  </a:lnTo>
                  <a:lnTo>
                    <a:pt x="777" y="466"/>
                  </a:lnTo>
                  <a:lnTo>
                    <a:pt x="666" y="496"/>
                  </a:lnTo>
                  <a:lnTo>
                    <a:pt x="601" y="502"/>
                  </a:lnTo>
                  <a:lnTo>
                    <a:pt x="588" y="511"/>
                  </a:lnTo>
                  <a:lnTo>
                    <a:pt x="557" y="585"/>
                  </a:lnTo>
                  <a:lnTo>
                    <a:pt x="511" y="614"/>
                  </a:lnTo>
                  <a:lnTo>
                    <a:pt x="511" y="623"/>
                  </a:lnTo>
                  <a:lnTo>
                    <a:pt x="552" y="699"/>
                  </a:lnTo>
                  <a:lnTo>
                    <a:pt x="532" y="745"/>
                  </a:lnTo>
                  <a:lnTo>
                    <a:pt x="456" y="799"/>
                  </a:lnTo>
                  <a:lnTo>
                    <a:pt x="400" y="791"/>
                  </a:lnTo>
                  <a:lnTo>
                    <a:pt x="360" y="775"/>
                  </a:lnTo>
                  <a:lnTo>
                    <a:pt x="345" y="825"/>
                  </a:lnTo>
                  <a:lnTo>
                    <a:pt x="321" y="898"/>
                  </a:lnTo>
                  <a:lnTo>
                    <a:pt x="230" y="909"/>
                  </a:lnTo>
                  <a:lnTo>
                    <a:pt x="194" y="930"/>
                  </a:lnTo>
                  <a:lnTo>
                    <a:pt x="211" y="960"/>
                  </a:lnTo>
                  <a:lnTo>
                    <a:pt x="295" y="972"/>
                  </a:lnTo>
                  <a:lnTo>
                    <a:pt x="381" y="1040"/>
                  </a:lnTo>
                  <a:lnTo>
                    <a:pt x="412" y="1129"/>
                  </a:lnTo>
                  <a:lnTo>
                    <a:pt x="410" y="1171"/>
                  </a:lnTo>
                  <a:lnTo>
                    <a:pt x="288" y="1263"/>
                  </a:lnTo>
                  <a:lnTo>
                    <a:pt x="222" y="1246"/>
                  </a:lnTo>
                  <a:lnTo>
                    <a:pt x="205" y="1296"/>
                  </a:lnTo>
                  <a:lnTo>
                    <a:pt x="106" y="1270"/>
                  </a:lnTo>
                  <a:lnTo>
                    <a:pt x="69" y="1279"/>
                  </a:lnTo>
                  <a:lnTo>
                    <a:pt x="36" y="1301"/>
                  </a:lnTo>
                  <a:lnTo>
                    <a:pt x="46" y="1413"/>
                  </a:lnTo>
                  <a:lnTo>
                    <a:pt x="33" y="1507"/>
                  </a:lnTo>
                  <a:lnTo>
                    <a:pt x="0" y="1530"/>
                  </a:lnTo>
                  <a:lnTo>
                    <a:pt x="10" y="1594"/>
                  </a:lnTo>
                  <a:lnTo>
                    <a:pt x="46" y="1680"/>
                  </a:lnTo>
                  <a:lnTo>
                    <a:pt x="101" y="1684"/>
                  </a:lnTo>
                  <a:lnTo>
                    <a:pt x="134" y="1706"/>
                  </a:lnTo>
                  <a:lnTo>
                    <a:pt x="213" y="1727"/>
                  </a:lnTo>
                  <a:lnTo>
                    <a:pt x="254" y="1720"/>
                  </a:lnTo>
                  <a:lnTo>
                    <a:pt x="303" y="1713"/>
                  </a:lnTo>
                  <a:lnTo>
                    <a:pt x="379" y="1692"/>
                  </a:lnTo>
                  <a:lnTo>
                    <a:pt x="456" y="1594"/>
                  </a:lnTo>
                  <a:lnTo>
                    <a:pt x="477" y="1507"/>
                  </a:lnTo>
                  <a:lnTo>
                    <a:pt x="488" y="1493"/>
                  </a:lnTo>
                  <a:lnTo>
                    <a:pt x="536" y="1530"/>
                  </a:lnTo>
                  <a:lnTo>
                    <a:pt x="550" y="1521"/>
                  </a:lnTo>
                  <a:lnTo>
                    <a:pt x="563" y="1460"/>
                  </a:lnTo>
                  <a:lnTo>
                    <a:pt x="578" y="1413"/>
                  </a:lnTo>
                  <a:lnTo>
                    <a:pt x="601" y="1387"/>
                  </a:lnTo>
                  <a:lnTo>
                    <a:pt x="666" y="1336"/>
                  </a:lnTo>
                  <a:lnTo>
                    <a:pt x="702" y="1301"/>
                  </a:lnTo>
                  <a:lnTo>
                    <a:pt x="790" y="1288"/>
                  </a:lnTo>
                  <a:lnTo>
                    <a:pt x="806" y="1286"/>
                  </a:lnTo>
                  <a:lnTo>
                    <a:pt x="832" y="1301"/>
                  </a:lnTo>
                  <a:lnTo>
                    <a:pt x="824" y="1263"/>
                  </a:lnTo>
                  <a:lnTo>
                    <a:pt x="824" y="1237"/>
                  </a:lnTo>
                  <a:lnTo>
                    <a:pt x="855" y="1202"/>
                  </a:lnTo>
                  <a:lnTo>
                    <a:pt x="934" y="1263"/>
                  </a:lnTo>
                  <a:lnTo>
                    <a:pt x="978" y="1336"/>
                  </a:lnTo>
                  <a:lnTo>
                    <a:pt x="1011" y="1387"/>
                  </a:lnTo>
                  <a:lnTo>
                    <a:pt x="1034" y="1399"/>
                  </a:lnTo>
                  <a:lnTo>
                    <a:pt x="1112" y="1448"/>
                  </a:lnTo>
                  <a:lnTo>
                    <a:pt x="1181" y="1483"/>
                  </a:lnTo>
                  <a:lnTo>
                    <a:pt x="1205" y="1512"/>
                  </a:lnTo>
                  <a:lnTo>
                    <a:pt x="1187" y="1594"/>
                  </a:lnTo>
                  <a:lnTo>
                    <a:pt x="1198" y="1605"/>
                  </a:lnTo>
                  <a:lnTo>
                    <a:pt x="1244" y="1581"/>
                  </a:lnTo>
                  <a:lnTo>
                    <a:pt x="1272" y="1526"/>
                  </a:lnTo>
                  <a:lnTo>
                    <a:pt x="1263" y="1512"/>
                  </a:lnTo>
                  <a:lnTo>
                    <a:pt x="1242" y="1466"/>
                  </a:lnTo>
                  <a:lnTo>
                    <a:pt x="1275" y="1460"/>
                  </a:lnTo>
                  <a:lnTo>
                    <a:pt x="1294" y="1492"/>
                  </a:lnTo>
                  <a:lnTo>
                    <a:pt x="1304" y="1507"/>
                  </a:lnTo>
                  <a:lnTo>
                    <a:pt x="1334" y="1483"/>
                  </a:lnTo>
                  <a:lnTo>
                    <a:pt x="1338" y="1469"/>
                  </a:lnTo>
                  <a:lnTo>
                    <a:pt x="1278" y="1413"/>
                  </a:lnTo>
                  <a:lnTo>
                    <a:pt x="1210" y="1361"/>
                  </a:lnTo>
                  <a:lnTo>
                    <a:pt x="1143" y="1336"/>
                  </a:lnTo>
                  <a:lnTo>
                    <a:pt x="1102" y="1312"/>
                  </a:lnTo>
                  <a:lnTo>
                    <a:pt x="1078" y="1279"/>
                  </a:lnTo>
                  <a:lnTo>
                    <a:pt x="1057" y="1198"/>
                  </a:lnTo>
                  <a:lnTo>
                    <a:pt x="1068" y="1178"/>
                  </a:lnTo>
                  <a:lnTo>
                    <a:pt x="1091" y="1141"/>
                  </a:lnTo>
                  <a:lnTo>
                    <a:pt x="1143" y="1167"/>
                  </a:lnTo>
                  <a:lnTo>
                    <a:pt x="1154" y="1249"/>
                  </a:lnTo>
                  <a:lnTo>
                    <a:pt x="1208" y="1267"/>
                  </a:lnTo>
                  <a:lnTo>
                    <a:pt x="1286" y="1336"/>
                  </a:lnTo>
                  <a:lnTo>
                    <a:pt x="1355" y="1399"/>
                  </a:lnTo>
                  <a:lnTo>
                    <a:pt x="1355" y="1422"/>
                  </a:lnTo>
                  <a:lnTo>
                    <a:pt x="1376" y="1485"/>
                  </a:lnTo>
                  <a:lnTo>
                    <a:pt x="1420" y="1558"/>
                  </a:lnTo>
                  <a:lnTo>
                    <a:pt x="1441" y="1542"/>
                  </a:lnTo>
                  <a:lnTo>
                    <a:pt x="1477" y="1570"/>
                  </a:lnTo>
                  <a:lnTo>
                    <a:pt x="1487" y="1581"/>
                  </a:lnTo>
                  <a:lnTo>
                    <a:pt x="1524" y="1612"/>
                  </a:lnTo>
                  <a:lnTo>
                    <a:pt x="1523" y="1631"/>
                  </a:lnTo>
                  <a:lnTo>
                    <a:pt x="1470" y="1622"/>
                  </a:lnTo>
                  <a:lnTo>
                    <a:pt x="1441" y="1652"/>
                  </a:lnTo>
                  <a:lnTo>
                    <a:pt x="1457" y="1725"/>
                  </a:lnTo>
                  <a:lnTo>
                    <a:pt x="1523" y="1729"/>
                  </a:lnTo>
                  <a:lnTo>
                    <a:pt x="1539" y="1706"/>
                  </a:lnTo>
                  <a:lnTo>
                    <a:pt x="1567" y="1702"/>
                  </a:lnTo>
                  <a:lnTo>
                    <a:pt x="1575" y="1652"/>
                  </a:lnTo>
                  <a:lnTo>
                    <a:pt x="1602" y="1622"/>
                  </a:lnTo>
                  <a:lnTo>
                    <a:pt x="1573" y="1617"/>
                  </a:lnTo>
                  <a:lnTo>
                    <a:pt x="1565" y="1603"/>
                  </a:lnTo>
                  <a:lnTo>
                    <a:pt x="1598" y="1563"/>
                  </a:lnTo>
                  <a:lnTo>
                    <a:pt x="1648" y="1553"/>
                  </a:lnTo>
                  <a:lnTo>
                    <a:pt x="1654" y="1619"/>
                  </a:lnTo>
                  <a:lnTo>
                    <a:pt x="1671" y="1663"/>
                  </a:lnTo>
                  <a:lnTo>
                    <a:pt x="1732" y="1729"/>
                  </a:lnTo>
                  <a:lnTo>
                    <a:pt x="1797" y="1755"/>
                  </a:lnTo>
                  <a:lnTo>
                    <a:pt x="1868" y="1787"/>
                  </a:lnTo>
                  <a:lnTo>
                    <a:pt x="1917" y="1748"/>
                  </a:lnTo>
                  <a:lnTo>
                    <a:pt x="2019" y="1769"/>
                  </a:lnTo>
                  <a:lnTo>
                    <a:pt x="2026" y="1773"/>
                  </a:lnTo>
                  <a:lnTo>
                    <a:pt x="2076" y="1755"/>
                  </a:lnTo>
                  <a:lnTo>
                    <a:pt x="2097" y="1743"/>
                  </a:lnTo>
                  <a:lnTo>
                    <a:pt x="2120" y="1764"/>
                  </a:lnTo>
                  <a:lnTo>
                    <a:pt x="2130" y="1839"/>
                  </a:lnTo>
                  <a:lnTo>
                    <a:pt x="2086" y="1940"/>
                  </a:lnTo>
                  <a:lnTo>
                    <a:pt x="2080" y="1989"/>
                  </a:lnTo>
                  <a:lnTo>
                    <a:pt x="2027" y="2050"/>
                  </a:lnTo>
                  <a:lnTo>
                    <a:pt x="2019" y="2095"/>
                  </a:lnTo>
                  <a:lnTo>
                    <a:pt x="2076" y="2266"/>
                  </a:lnTo>
                  <a:lnTo>
                    <a:pt x="2113" y="2369"/>
                  </a:lnTo>
                  <a:lnTo>
                    <a:pt x="2174" y="2430"/>
                  </a:lnTo>
                  <a:lnTo>
                    <a:pt x="2197" y="2512"/>
                  </a:lnTo>
                  <a:lnTo>
                    <a:pt x="2252" y="2613"/>
                  </a:lnTo>
                  <a:lnTo>
                    <a:pt x="2265" y="2673"/>
                  </a:lnTo>
                  <a:lnTo>
                    <a:pt x="2265" y="2695"/>
                  </a:lnTo>
                  <a:lnTo>
                    <a:pt x="2364" y="2796"/>
                  </a:lnTo>
                  <a:lnTo>
                    <a:pt x="2397" y="2868"/>
                  </a:lnTo>
                  <a:lnTo>
                    <a:pt x="2442" y="2943"/>
                  </a:lnTo>
                  <a:lnTo>
                    <a:pt x="2463" y="3030"/>
                  </a:lnTo>
                  <a:lnTo>
                    <a:pt x="2486" y="3126"/>
                  </a:lnTo>
                  <a:lnTo>
                    <a:pt x="2545" y="3285"/>
                  </a:lnTo>
                  <a:lnTo>
                    <a:pt x="2553" y="3287"/>
                  </a:lnTo>
                  <a:lnTo>
                    <a:pt x="2563" y="3273"/>
                  </a:lnTo>
                  <a:lnTo>
                    <a:pt x="2631" y="3248"/>
                  </a:lnTo>
                  <a:lnTo>
                    <a:pt x="2695" y="3197"/>
                  </a:lnTo>
                  <a:lnTo>
                    <a:pt x="2763" y="3177"/>
                  </a:lnTo>
                  <a:lnTo>
                    <a:pt x="2830" y="3126"/>
                  </a:lnTo>
                  <a:lnTo>
                    <a:pt x="2907" y="3089"/>
                  </a:lnTo>
                  <a:lnTo>
                    <a:pt x="2975" y="3053"/>
                  </a:lnTo>
                  <a:lnTo>
                    <a:pt x="3052" y="2991"/>
                  </a:lnTo>
                  <a:lnTo>
                    <a:pt x="3130" y="2943"/>
                  </a:lnTo>
                  <a:lnTo>
                    <a:pt x="3230" y="2847"/>
                  </a:lnTo>
                  <a:lnTo>
                    <a:pt x="3253" y="2772"/>
                  </a:lnTo>
                  <a:lnTo>
                    <a:pt x="3294" y="2695"/>
                  </a:lnTo>
                  <a:lnTo>
                    <a:pt x="3294" y="2673"/>
                  </a:lnTo>
                  <a:lnTo>
                    <a:pt x="3240" y="2577"/>
                  </a:lnTo>
                  <a:lnTo>
                    <a:pt x="3188" y="2494"/>
                  </a:lnTo>
                  <a:lnTo>
                    <a:pt x="3096" y="2416"/>
                  </a:lnTo>
                  <a:lnTo>
                    <a:pt x="3063" y="2416"/>
                  </a:lnTo>
                  <a:lnTo>
                    <a:pt x="2998" y="2437"/>
                  </a:lnTo>
                  <a:lnTo>
                    <a:pt x="2985" y="2430"/>
                  </a:lnTo>
                  <a:lnTo>
                    <a:pt x="2998" y="2405"/>
                  </a:lnTo>
                  <a:lnTo>
                    <a:pt x="3006" y="2387"/>
                  </a:lnTo>
                  <a:lnTo>
                    <a:pt x="3063" y="2369"/>
                  </a:lnTo>
                  <a:lnTo>
                    <a:pt x="3096" y="2369"/>
                  </a:lnTo>
                  <a:lnTo>
                    <a:pt x="3162" y="2405"/>
                  </a:lnTo>
                  <a:lnTo>
                    <a:pt x="3286" y="2540"/>
                  </a:lnTo>
                  <a:lnTo>
                    <a:pt x="3318" y="2524"/>
                  </a:lnTo>
                  <a:lnTo>
                    <a:pt x="3450" y="2490"/>
                  </a:lnTo>
                  <a:lnTo>
                    <a:pt x="3584" y="2501"/>
                  </a:lnTo>
                  <a:lnTo>
                    <a:pt x="1753" y="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65" name="Freeform 197"/>
            <p:cNvSpPr>
              <a:spLocks/>
            </p:cNvSpPr>
            <p:nvPr/>
          </p:nvSpPr>
          <p:spPr bwMode="ltGray">
            <a:xfrm>
              <a:off x="2854" y="917"/>
              <a:ext cx="1371" cy="1510"/>
            </a:xfrm>
            <a:custGeom>
              <a:avLst/>
              <a:gdLst>
                <a:gd name="T0" fmla="*/ 3126 w 4121"/>
                <a:gd name="T1" fmla="*/ 3642 h 4526"/>
                <a:gd name="T2" fmla="*/ 3164 w 4121"/>
                <a:gd name="T3" fmla="*/ 3720 h 4526"/>
                <a:gd name="T4" fmla="*/ 3291 w 4121"/>
                <a:gd name="T5" fmla="*/ 4029 h 4526"/>
                <a:gd name="T6" fmla="*/ 3409 w 4121"/>
                <a:gd name="T7" fmla="*/ 4306 h 4526"/>
                <a:gd name="T8" fmla="*/ 3478 w 4121"/>
                <a:gd name="T9" fmla="*/ 4519 h 4526"/>
                <a:gd name="T10" fmla="*/ 3558 w 4121"/>
                <a:gd name="T11" fmla="*/ 4505 h 4526"/>
                <a:gd name="T12" fmla="*/ 3625 w 4121"/>
                <a:gd name="T13" fmla="*/ 4333 h 4526"/>
                <a:gd name="T14" fmla="*/ 3702 w 4121"/>
                <a:gd name="T15" fmla="*/ 4052 h 4526"/>
                <a:gd name="T16" fmla="*/ 3847 w 4121"/>
                <a:gd name="T17" fmla="*/ 3881 h 4526"/>
                <a:gd name="T18" fmla="*/ 3956 w 4121"/>
                <a:gd name="T19" fmla="*/ 3757 h 4526"/>
                <a:gd name="T20" fmla="*/ 2360 w 4121"/>
                <a:gd name="T21" fmla="*/ 141 h 4526"/>
                <a:gd name="T22" fmla="*/ 2290 w 4121"/>
                <a:gd name="T23" fmla="*/ 201 h 4526"/>
                <a:gd name="T24" fmla="*/ 2073 w 4121"/>
                <a:gd name="T25" fmla="*/ 201 h 4526"/>
                <a:gd name="T26" fmla="*/ 1827 w 4121"/>
                <a:gd name="T27" fmla="*/ 352 h 4526"/>
                <a:gd name="T28" fmla="*/ 1779 w 4121"/>
                <a:gd name="T29" fmla="*/ 317 h 4526"/>
                <a:gd name="T30" fmla="*/ 1650 w 4121"/>
                <a:gd name="T31" fmla="*/ 194 h 4526"/>
                <a:gd name="T32" fmla="*/ 1660 w 4121"/>
                <a:gd name="T33" fmla="*/ 338 h 4526"/>
                <a:gd name="T34" fmla="*/ 1486 w 4121"/>
                <a:gd name="T35" fmla="*/ 510 h 4526"/>
                <a:gd name="T36" fmla="*/ 1486 w 4121"/>
                <a:gd name="T37" fmla="*/ 602 h 4526"/>
                <a:gd name="T38" fmla="*/ 1257 w 4121"/>
                <a:gd name="T39" fmla="*/ 398 h 4526"/>
                <a:gd name="T40" fmla="*/ 1420 w 4121"/>
                <a:gd name="T41" fmla="*/ 429 h 4526"/>
                <a:gd name="T42" fmla="*/ 1549 w 4121"/>
                <a:gd name="T43" fmla="*/ 387 h 4526"/>
                <a:gd name="T44" fmla="*/ 1479 w 4121"/>
                <a:gd name="T45" fmla="*/ 270 h 4526"/>
                <a:gd name="T46" fmla="*/ 1176 w 4121"/>
                <a:gd name="T47" fmla="*/ 164 h 4526"/>
                <a:gd name="T48" fmla="*/ 1083 w 4121"/>
                <a:gd name="T49" fmla="*/ 141 h 4526"/>
                <a:gd name="T50" fmla="*/ 1096 w 4121"/>
                <a:gd name="T51" fmla="*/ 91 h 4526"/>
                <a:gd name="T52" fmla="*/ 1013 w 4121"/>
                <a:gd name="T53" fmla="*/ 0 h 4526"/>
                <a:gd name="T54" fmla="*/ 870 w 4121"/>
                <a:gd name="T55" fmla="*/ 7 h 4526"/>
                <a:gd name="T56" fmla="*/ 751 w 4121"/>
                <a:gd name="T57" fmla="*/ 70 h 4526"/>
                <a:gd name="T58" fmla="*/ 619 w 4121"/>
                <a:gd name="T59" fmla="*/ 153 h 4526"/>
                <a:gd name="T60" fmla="*/ 420 w 4121"/>
                <a:gd name="T61" fmla="*/ 290 h 4526"/>
                <a:gd name="T62" fmla="*/ 306 w 4121"/>
                <a:gd name="T63" fmla="*/ 521 h 4526"/>
                <a:gd name="T64" fmla="*/ 62 w 4121"/>
                <a:gd name="T65" fmla="*/ 755 h 4526"/>
                <a:gd name="T66" fmla="*/ 38 w 4121"/>
                <a:gd name="T67" fmla="*/ 942 h 4526"/>
                <a:gd name="T68" fmla="*/ 95 w 4121"/>
                <a:gd name="T69" fmla="*/ 1128 h 4526"/>
                <a:gd name="T70" fmla="*/ 130 w 4121"/>
                <a:gd name="T71" fmla="*/ 1169 h 4526"/>
                <a:gd name="T72" fmla="*/ 298 w 4121"/>
                <a:gd name="T73" fmla="*/ 1092 h 4526"/>
                <a:gd name="T74" fmla="*/ 386 w 4121"/>
                <a:gd name="T75" fmla="*/ 1336 h 4526"/>
                <a:gd name="T76" fmla="*/ 479 w 4121"/>
                <a:gd name="T77" fmla="*/ 1334 h 4526"/>
                <a:gd name="T78" fmla="*/ 568 w 4121"/>
                <a:gd name="T79" fmla="*/ 1151 h 4526"/>
                <a:gd name="T80" fmla="*/ 596 w 4121"/>
                <a:gd name="T81" fmla="*/ 975 h 4526"/>
                <a:gd name="T82" fmla="*/ 619 w 4121"/>
                <a:gd name="T83" fmla="*/ 729 h 4526"/>
                <a:gd name="T84" fmla="*/ 761 w 4121"/>
                <a:gd name="T85" fmla="*/ 521 h 4526"/>
                <a:gd name="T86" fmla="*/ 872 w 4121"/>
                <a:gd name="T87" fmla="*/ 521 h 4526"/>
                <a:gd name="T88" fmla="*/ 740 w 4121"/>
                <a:gd name="T89" fmla="*/ 682 h 4526"/>
                <a:gd name="T90" fmla="*/ 740 w 4121"/>
                <a:gd name="T91" fmla="*/ 926 h 4526"/>
                <a:gd name="T92" fmla="*/ 1006 w 4121"/>
                <a:gd name="T93" fmla="*/ 935 h 4526"/>
                <a:gd name="T94" fmla="*/ 2925 w 4121"/>
                <a:gd name="T95" fmla="*/ 3501 h 4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21" h="4526">
                  <a:moveTo>
                    <a:pt x="2925" y="3501"/>
                  </a:moveTo>
                  <a:lnTo>
                    <a:pt x="3017" y="3560"/>
                  </a:lnTo>
                  <a:lnTo>
                    <a:pt x="3126" y="3642"/>
                  </a:lnTo>
                  <a:lnTo>
                    <a:pt x="3086" y="3658"/>
                  </a:lnTo>
                  <a:lnTo>
                    <a:pt x="3076" y="3688"/>
                  </a:lnTo>
                  <a:lnTo>
                    <a:pt x="3164" y="3720"/>
                  </a:lnTo>
                  <a:lnTo>
                    <a:pt x="3226" y="3780"/>
                  </a:lnTo>
                  <a:lnTo>
                    <a:pt x="3246" y="3846"/>
                  </a:lnTo>
                  <a:lnTo>
                    <a:pt x="3291" y="4029"/>
                  </a:lnTo>
                  <a:lnTo>
                    <a:pt x="3291" y="4111"/>
                  </a:lnTo>
                  <a:lnTo>
                    <a:pt x="3335" y="4180"/>
                  </a:lnTo>
                  <a:lnTo>
                    <a:pt x="3409" y="4306"/>
                  </a:lnTo>
                  <a:lnTo>
                    <a:pt x="3426" y="4420"/>
                  </a:lnTo>
                  <a:lnTo>
                    <a:pt x="3457" y="4494"/>
                  </a:lnTo>
                  <a:lnTo>
                    <a:pt x="3478" y="4519"/>
                  </a:lnTo>
                  <a:lnTo>
                    <a:pt x="3514" y="4526"/>
                  </a:lnTo>
                  <a:lnTo>
                    <a:pt x="3532" y="4526"/>
                  </a:lnTo>
                  <a:lnTo>
                    <a:pt x="3558" y="4505"/>
                  </a:lnTo>
                  <a:lnTo>
                    <a:pt x="3591" y="4469"/>
                  </a:lnTo>
                  <a:lnTo>
                    <a:pt x="3625" y="4384"/>
                  </a:lnTo>
                  <a:lnTo>
                    <a:pt x="3625" y="4333"/>
                  </a:lnTo>
                  <a:lnTo>
                    <a:pt x="3638" y="4260"/>
                  </a:lnTo>
                  <a:lnTo>
                    <a:pt x="3648" y="4162"/>
                  </a:lnTo>
                  <a:lnTo>
                    <a:pt x="3702" y="4052"/>
                  </a:lnTo>
                  <a:lnTo>
                    <a:pt x="3711" y="4040"/>
                  </a:lnTo>
                  <a:lnTo>
                    <a:pt x="3767" y="3953"/>
                  </a:lnTo>
                  <a:lnTo>
                    <a:pt x="3847" y="3881"/>
                  </a:lnTo>
                  <a:lnTo>
                    <a:pt x="3880" y="3846"/>
                  </a:lnTo>
                  <a:lnTo>
                    <a:pt x="3924" y="3757"/>
                  </a:lnTo>
                  <a:lnTo>
                    <a:pt x="3956" y="3757"/>
                  </a:lnTo>
                  <a:lnTo>
                    <a:pt x="4110" y="3672"/>
                  </a:lnTo>
                  <a:lnTo>
                    <a:pt x="4121" y="3658"/>
                  </a:lnTo>
                  <a:lnTo>
                    <a:pt x="2360" y="141"/>
                  </a:lnTo>
                  <a:lnTo>
                    <a:pt x="2351" y="143"/>
                  </a:lnTo>
                  <a:lnTo>
                    <a:pt x="2339" y="201"/>
                  </a:lnTo>
                  <a:lnTo>
                    <a:pt x="2290" y="201"/>
                  </a:lnTo>
                  <a:lnTo>
                    <a:pt x="2225" y="215"/>
                  </a:lnTo>
                  <a:lnTo>
                    <a:pt x="2181" y="228"/>
                  </a:lnTo>
                  <a:lnTo>
                    <a:pt x="2073" y="201"/>
                  </a:lnTo>
                  <a:lnTo>
                    <a:pt x="1993" y="228"/>
                  </a:lnTo>
                  <a:lnTo>
                    <a:pt x="1917" y="290"/>
                  </a:lnTo>
                  <a:lnTo>
                    <a:pt x="1827" y="352"/>
                  </a:lnTo>
                  <a:lnTo>
                    <a:pt x="1793" y="387"/>
                  </a:lnTo>
                  <a:lnTo>
                    <a:pt x="1773" y="384"/>
                  </a:lnTo>
                  <a:lnTo>
                    <a:pt x="1779" y="317"/>
                  </a:lnTo>
                  <a:lnTo>
                    <a:pt x="1754" y="239"/>
                  </a:lnTo>
                  <a:lnTo>
                    <a:pt x="1682" y="201"/>
                  </a:lnTo>
                  <a:lnTo>
                    <a:pt x="1650" y="194"/>
                  </a:lnTo>
                  <a:lnTo>
                    <a:pt x="1627" y="215"/>
                  </a:lnTo>
                  <a:lnTo>
                    <a:pt x="1660" y="302"/>
                  </a:lnTo>
                  <a:lnTo>
                    <a:pt x="1660" y="338"/>
                  </a:lnTo>
                  <a:lnTo>
                    <a:pt x="1650" y="412"/>
                  </a:lnTo>
                  <a:lnTo>
                    <a:pt x="1639" y="420"/>
                  </a:lnTo>
                  <a:lnTo>
                    <a:pt x="1486" y="510"/>
                  </a:lnTo>
                  <a:lnTo>
                    <a:pt x="1490" y="537"/>
                  </a:lnTo>
                  <a:lnTo>
                    <a:pt x="1532" y="604"/>
                  </a:lnTo>
                  <a:lnTo>
                    <a:pt x="1486" y="602"/>
                  </a:lnTo>
                  <a:lnTo>
                    <a:pt x="1365" y="521"/>
                  </a:lnTo>
                  <a:lnTo>
                    <a:pt x="1308" y="471"/>
                  </a:lnTo>
                  <a:lnTo>
                    <a:pt x="1257" y="398"/>
                  </a:lnTo>
                  <a:lnTo>
                    <a:pt x="1344" y="420"/>
                  </a:lnTo>
                  <a:lnTo>
                    <a:pt x="1381" y="387"/>
                  </a:lnTo>
                  <a:lnTo>
                    <a:pt x="1420" y="429"/>
                  </a:lnTo>
                  <a:lnTo>
                    <a:pt x="1497" y="420"/>
                  </a:lnTo>
                  <a:lnTo>
                    <a:pt x="1519" y="400"/>
                  </a:lnTo>
                  <a:lnTo>
                    <a:pt x="1549" y="387"/>
                  </a:lnTo>
                  <a:lnTo>
                    <a:pt x="1539" y="338"/>
                  </a:lnTo>
                  <a:lnTo>
                    <a:pt x="1515" y="290"/>
                  </a:lnTo>
                  <a:lnTo>
                    <a:pt x="1479" y="270"/>
                  </a:lnTo>
                  <a:lnTo>
                    <a:pt x="1400" y="206"/>
                  </a:lnTo>
                  <a:lnTo>
                    <a:pt x="1316" y="178"/>
                  </a:lnTo>
                  <a:lnTo>
                    <a:pt x="1176" y="164"/>
                  </a:lnTo>
                  <a:lnTo>
                    <a:pt x="1191" y="125"/>
                  </a:lnTo>
                  <a:lnTo>
                    <a:pt x="1150" y="117"/>
                  </a:lnTo>
                  <a:lnTo>
                    <a:pt x="1083" y="141"/>
                  </a:lnTo>
                  <a:lnTo>
                    <a:pt x="1062" y="141"/>
                  </a:lnTo>
                  <a:lnTo>
                    <a:pt x="1050" y="129"/>
                  </a:lnTo>
                  <a:lnTo>
                    <a:pt x="1096" y="91"/>
                  </a:lnTo>
                  <a:lnTo>
                    <a:pt x="1115" y="80"/>
                  </a:lnTo>
                  <a:lnTo>
                    <a:pt x="1104" y="43"/>
                  </a:lnTo>
                  <a:lnTo>
                    <a:pt x="1013" y="0"/>
                  </a:lnTo>
                  <a:lnTo>
                    <a:pt x="916" y="33"/>
                  </a:lnTo>
                  <a:lnTo>
                    <a:pt x="889" y="7"/>
                  </a:lnTo>
                  <a:lnTo>
                    <a:pt x="870" y="7"/>
                  </a:lnTo>
                  <a:lnTo>
                    <a:pt x="828" y="33"/>
                  </a:lnTo>
                  <a:lnTo>
                    <a:pt x="818" y="43"/>
                  </a:lnTo>
                  <a:lnTo>
                    <a:pt x="751" y="70"/>
                  </a:lnTo>
                  <a:lnTo>
                    <a:pt x="696" y="117"/>
                  </a:lnTo>
                  <a:lnTo>
                    <a:pt x="684" y="129"/>
                  </a:lnTo>
                  <a:lnTo>
                    <a:pt x="619" y="153"/>
                  </a:lnTo>
                  <a:lnTo>
                    <a:pt x="539" y="201"/>
                  </a:lnTo>
                  <a:lnTo>
                    <a:pt x="476" y="246"/>
                  </a:lnTo>
                  <a:lnTo>
                    <a:pt x="420" y="290"/>
                  </a:lnTo>
                  <a:lnTo>
                    <a:pt x="391" y="363"/>
                  </a:lnTo>
                  <a:lnTo>
                    <a:pt x="340" y="448"/>
                  </a:lnTo>
                  <a:lnTo>
                    <a:pt x="306" y="521"/>
                  </a:lnTo>
                  <a:lnTo>
                    <a:pt x="262" y="597"/>
                  </a:lnTo>
                  <a:lnTo>
                    <a:pt x="130" y="729"/>
                  </a:lnTo>
                  <a:lnTo>
                    <a:pt x="62" y="755"/>
                  </a:lnTo>
                  <a:lnTo>
                    <a:pt x="7" y="835"/>
                  </a:lnTo>
                  <a:lnTo>
                    <a:pt x="0" y="863"/>
                  </a:lnTo>
                  <a:lnTo>
                    <a:pt x="38" y="942"/>
                  </a:lnTo>
                  <a:lnTo>
                    <a:pt x="72" y="1092"/>
                  </a:lnTo>
                  <a:lnTo>
                    <a:pt x="109" y="1080"/>
                  </a:lnTo>
                  <a:lnTo>
                    <a:pt x="95" y="1128"/>
                  </a:lnTo>
                  <a:lnTo>
                    <a:pt x="97" y="1160"/>
                  </a:lnTo>
                  <a:lnTo>
                    <a:pt x="111" y="1165"/>
                  </a:lnTo>
                  <a:lnTo>
                    <a:pt x="130" y="1169"/>
                  </a:lnTo>
                  <a:lnTo>
                    <a:pt x="208" y="1160"/>
                  </a:lnTo>
                  <a:lnTo>
                    <a:pt x="294" y="1080"/>
                  </a:lnTo>
                  <a:lnTo>
                    <a:pt x="298" y="1092"/>
                  </a:lnTo>
                  <a:lnTo>
                    <a:pt x="338" y="1160"/>
                  </a:lnTo>
                  <a:lnTo>
                    <a:pt x="340" y="1245"/>
                  </a:lnTo>
                  <a:lnTo>
                    <a:pt x="386" y="1336"/>
                  </a:lnTo>
                  <a:lnTo>
                    <a:pt x="453" y="1352"/>
                  </a:lnTo>
                  <a:lnTo>
                    <a:pt x="461" y="1307"/>
                  </a:lnTo>
                  <a:lnTo>
                    <a:pt x="479" y="1334"/>
                  </a:lnTo>
                  <a:lnTo>
                    <a:pt x="523" y="1296"/>
                  </a:lnTo>
                  <a:lnTo>
                    <a:pt x="552" y="1231"/>
                  </a:lnTo>
                  <a:lnTo>
                    <a:pt x="568" y="1151"/>
                  </a:lnTo>
                  <a:lnTo>
                    <a:pt x="596" y="1096"/>
                  </a:lnTo>
                  <a:lnTo>
                    <a:pt x="575" y="1062"/>
                  </a:lnTo>
                  <a:lnTo>
                    <a:pt x="596" y="975"/>
                  </a:lnTo>
                  <a:lnTo>
                    <a:pt x="568" y="924"/>
                  </a:lnTo>
                  <a:lnTo>
                    <a:pt x="585" y="806"/>
                  </a:lnTo>
                  <a:lnTo>
                    <a:pt x="619" y="729"/>
                  </a:lnTo>
                  <a:lnTo>
                    <a:pt x="684" y="693"/>
                  </a:lnTo>
                  <a:lnTo>
                    <a:pt x="740" y="607"/>
                  </a:lnTo>
                  <a:lnTo>
                    <a:pt x="761" y="521"/>
                  </a:lnTo>
                  <a:lnTo>
                    <a:pt x="782" y="497"/>
                  </a:lnTo>
                  <a:lnTo>
                    <a:pt x="849" y="492"/>
                  </a:lnTo>
                  <a:lnTo>
                    <a:pt x="872" y="521"/>
                  </a:lnTo>
                  <a:lnTo>
                    <a:pt x="872" y="537"/>
                  </a:lnTo>
                  <a:lnTo>
                    <a:pt x="818" y="607"/>
                  </a:lnTo>
                  <a:lnTo>
                    <a:pt x="740" y="682"/>
                  </a:lnTo>
                  <a:lnTo>
                    <a:pt x="717" y="718"/>
                  </a:lnTo>
                  <a:lnTo>
                    <a:pt x="715" y="799"/>
                  </a:lnTo>
                  <a:lnTo>
                    <a:pt x="740" y="926"/>
                  </a:lnTo>
                  <a:lnTo>
                    <a:pt x="808" y="961"/>
                  </a:lnTo>
                  <a:lnTo>
                    <a:pt x="901" y="970"/>
                  </a:lnTo>
                  <a:lnTo>
                    <a:pt x="1006" y="935"/>
                  </a:lnTo>
                  <a:lnTo>
                    <a:pt x="1062" y="963"/>
                  </a:lnTo>
                  <a:lnTo>
                    <a:pt x="1094" y="1007"/>
                  </a:lnTo>
                  <a:lnTo>
                    <a:pt x="2925" y="3501"/>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66" name="Freeform 198"/>
            <p:cNvSpPr>
              <a:spLocks/>
            </p:cNvSpPr>
            <p:nvPr/>
          </p:nvSpPr>
          <p:spPr bwMode="ltGray">
            <a:xfrm>
              <a:off x="3640" y="878"/>
              <a:ext cx="1061" cy="1828"/>
            </a:xfrm>
            <a:custGeom>
              <a:avLst/>
              <a:gdLst>
                <a:gd name="T0" fmla="*/ 902 w 3183"/>
                <a:gd name="T1" fmla="*/ 162 h 5492"/>
                <a:gd name="T2" fmla="*/ 821 w 3183"/>
                <a:gd name="T3" fmla="*/ 59 h 5492"/>
                <a:gd name="T4" fmla="*/ 655 w 3183"/>
                <a:gd name="T5" fmla="*/ 50 h 5492"/>
                <a:gd name="T6" fmla="*/ 655 w 3183"/>
                <a:gd name="T7" fmla="*/ 123 h 5492"/>
                <a:gd name="T8" fmla="*/ 599 w 3183"/>
                <a:gd name="T9" fmla="*/ 77 h 5492"/>
                <a:gd name="T10" fmla="*/ 575 w 3183"/>
                <a:gd name="T11" fmla="*/ 0 h 5492"/>
                <a:gd name="T12" fmla="*/ 500 w 3183"/>
                <a:gd name="T13" fmla="*/ 101 h 5492"/>
                <a:gd name="T14" fmla="*/ 544 w 3183"/>
                <a:gd name="T15" fmla="*/ 306 h 5492"/>
                <a:gd name="T16" fmla="*/ 657 w 3183"/>
                <a:gd name="T17" fmla="*/ 345 h 5492"/>
                <a:gd name="T18" fmla="*/ 565 w 3183"/>
                <a:gd name="T19" fmla="*/ 528 h 5492"/>
                <a:gd name="T20" fmla="*/ 391 w 3183"/>
                <a:gd name="T21" fmla="*/ 593 h 5492"/>
                <a:gd name="T22" fmla="*/ 376 w 3183"/>
                <a:gd name="T23" fmla="*/ 537 h 5492"/>
                <a:gd name="T24" fmla="*/ 521 w 3183"/>
                <a:gd name="T25" fmla="*/ 514 h 5492"/>
                <a:gd name="T26" fmla="*/ 531 w 3183"/>
                <a:gd name="T27" fmla="*/ 317 h 5492"/>
                <a:gd name="T28" fmla="*/ 495 w 3183"/>
                <a:gd name="T29" fmla="*/ 197 h 5492"/>
                <a:gd name="T30" fmla="*/ 449 w 3183"/>
                <a:gd name="T31" fmla="*/ 89 h 5492"/>
                <a:gd name="T32" fmla="*/ 347 w 3183"/>
                <a:gd name="T33" fmla="*/ 6 h 5492"/>
                <a:gd name="T34" fmla="*/ 221 w 3183"/>
                <a:gd name="T35" fmla="*/ 160 h 5492"/>
                <a:gd name="T36" fmla="*/ 324 w 3183"/>
                <a:gd name="T37" fmla="*/ 357 h 5492"/>
                <a:gd name="T38" fmla="*/ 110 w 3183"/>
                <a:gd name="T39" fmla="*/ 247 h 5492"/>
                <a:gd name="T40" fmla="*/ 1760 w 3183"/>
                <a:gd name="T41" fmla="*/ 3775 h 5492"/>
                <a:gd name="T42" fmla="*/ 1897 w 3183"/>
                <a:gd name="T43" fmla="*/ 4010 h 5492"/>
                <a:gd name="T44" fmla="*/ 1972 w 3183"/>
                <a:gd name="T45" fmla="*/ 4158 h 5492"/>
                <a:gd name="T46" fmla="*/ 2073 w 3183"/>
                <a:gd name="T47" fmla="*/ 4181 h 5492"/>
                <a:gd name="T48" fmla="*/ 2140 w 3183"/>
                <a:gd name="T49" fmla="*/ 4378 h 5492"/>
                <a:gd name="T50" fmla="*/ 2174 w 3183"/>
                <a:gd name="T51" fmla="*/ 4720 h 5492"/>
                <a:gd name="T52" fmla="*/ 2296 w 3183"/>
                <a:gd name="T53" fmla="*/ 4964 h 5492"/>
                <a:gd name="T54" fmla="*/ 2195 w 3183"/>
                <a:gd name="T55" fmla="*/ 4889 h 5492"/>
                <a:gd name="T56" fmla="*/ 2130 w 3183"/>
                <a:gd name="T57" fmla="*/ 4757 h 5492"/>
                <a:gd name="T58" fmla="*/ 1996 w 3183"/>
                <a:gd name="T59" fmla="*/ 4783 h 5492"/>
                <a:gd name="T60" fmla="*/ 2086 w 3183"/>
                <a:gd name="T61" fmla="*/ 4988 h 5492"/>
                <a:gd name="T62" fmla="*/ 2151 w 3183"/>
                <a:gd name="T63" fmla="*/ 5053 h 5492"/>
                <a:gd name="T64" fmla="*/ 2262 w 3183"/>
                <a:gd name="T65" fmla="*/ 5177 h 5492"/>
                <a:gd name="T66" fmla="*/ 2319 w 3183"/>
                <a:gd name="T67" fmla="*/ 5346 h 5492"/>
                <a:gd name="T68" fmla="*/ 2439 w 3183"/>
                <a:gd name="T69" fmla="*/ 5492 h 5492"/>
                <a:gd name="T70" fmla="*/ 2527 w 3183"/>
                <a:gd name="T71" fmla="*/ 5383 h 5492"/>
                <a:gd name="T72" fmla="*/ 2450 w 3183"/>
                <a:gd name="T73" fmla="*/ 5177 h 5492"/>
                <a:gd name="T74" fmla="*/ 2418 w 3183"/>
                <a:gd name="T75" fmla="*/ 5043 h 5492"/>
                <a:gd name="T76" fmla="*/ 2405 w 3183"/>
                <a:gd name="T77" fmla="*/ 4881 h 5492"/>
                <a:gd name="T78" fmla="*/ 2252 w 3183"/>
                <a:gd name="T79" fmla="*/ 4622 h 5492"/>
                <a:gd name="T80" fmla="*/ 2218 w 3183"/>
                <a:gd name="T81" fmla="*/ 4460 h 5492"/>
                <a:gd name="T82" fmla="*/ 2252 w 3183"/>
                <a:gd name="T83" fmla="*/ 4331 h 5492"/>
                <a:gd name="T84" fmla="*/ 2428 w 3183"/>
                <a:gd name="T85" fmla="*/ 4500 h 5492"/>
                <a:gd name="T86" fmla="*/ 2527 w 3183"/>
                <a:gd name="T87" fmla="*/ 4586 h 5492"/>
                <a:gd name="T88" fmla="*/ 2662 w 3183"/>
                <a:gd name="T89" fmla="*/ 4364 h 5492"/>
                <a:gd name="T90" fmla="*/ 2649 w 3183"/>
                <a:gd name="T91" fmla="*/ 4132 h 5492"/>
                <a:gd name="T92" fmla="*/ 2496 w 3183"/>
                <a:gd name="T93" fmla="*/ 3963 h 5492"/>
                <a:gd name="T94" fmla="*/ 2548 w 3183"/>
                <a:gd name="T95" fmla="*/ 3862 h 5492"/>
                <a:gd name="T96" fmla="*/ 2582 w 3183"/>
                <a:gd name="T97" fmla="*/ 4024 h 5492"/>
                <a:gd name="T98" fmla="*/ 2672 w 3183"/>
                <a:gd name="T99" fmla="*/ 3874 h 5492"/>
                <a:gd name="T100" fmla="*/ 2794 w 3183"/>
                <a:gd name="T101" fmla="*/ 3853 h 5492"/>
                <a:gd name="T102" fmla="*/ 2993 w 3183"/>
                <a:gd name="T103" fmla="*/ 3692 h 5492"/>
                <a:gd name="T104" fmla="*/ 3152 w 3183"/>
                <a:gd name="T105" fmla="*/ 3394 h 5492"/>
                <a:gd name="T106" fmla="*/ 3152 w 3183"/>
                <a:gd name="T107" fmla="*/ 3101 h 5492"/>
                <a:gd name="T108" fmla="*/ 3037 w 3183"/>
                <a:gd name="T109" fmla="*/ 2932 h 5492"/>
                <a:gd name="T110" fmla="*/ 3136 w 3183"/>
                <a:gd name="T111" fmla="*/ 2793 h 5492"/>
                <a:gd name="T112" fmla="*/ 3006 w 3183"/>
                <a:gd name="T113" fmla="*/ 2747 h 5492"/>
                <a:gd name="T114" fmla="*/ 2884 w 3183"/>
                <a:gd name="T115" fmla="*/ 2696 h 5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3" h="5492">
                  <a:moveTo>
                    <a:pt x="931" y="171"/>
                  </a:moveTo>
                  <a:lnTo>
                    <a:pt x="919" y="188"/>
                  </a:lnTo>
                  <a:lnTo>
                    <a:pt x="902" y="162"/>
                  </a:lnTo>
                  <a:lnTo>
                    <a:pt x="884" y="178"/>
                  </a:lnTo>
                  <a:lnTo>
                    <a:pt x="875" y="101"/>
                  </a:lnTo>
                  <a:lnTo>
                    <a:pt x="821" y="59"/>
                  </a:lnTo>
                  <a:lnTo>
                    <a:pt x="739" y="31"/>
                  </a:lnTo>
                  <a:lnTo>
                    <a:pt x="720" y="38"/>
                  </a:lnTo>
                  <a:lnTo>
                    <a:pt x="655" y="50"/>
                  </a:lnTo>
                  <a:lnTo>
                    <a:pt x="632" y="77"/>
                  </a:lnTo>
                  <a:lnTo>
                    <a:pt x="643" y="111"/>
                  </a:lnTo>
                  <a:lnTo>
                    <a:pt x="655" y="123"/>
                  </a:lnTo>
                  <a:lnTo>
                    <a:pt x="643" y="137"/>
                  </a:lnTo>
                  <a:lnTo>
                    <a:pt x="611" y="137"/>
                  </a:lnTo>
                  <a:lnTo>
                    <a:pt x="599" y="77"/>
                  </a:lnTo>
                  <a:lnTo>
                    <a:pt x="599" y="27"/>
                  </a:lnTo>
                  <a:lnTo>
                    <a:pt x="588" y="0"/>
                  </a:lnTo>
                  <a:lnTo>
                    <a:pt x="575" y="0"/>
                  </a:lnTo>
                  <a:lnTo>
                    <a:pt x="557" y="64"/>
                  </a:lnTo>
                  <a:lnTo>
                    <a:pt x="495" y="77"/>
                  </a:lnTo>
                  <a:lnTo>
                    <a:pt x="500" y="101"/>
                  </a:lnTo>
                  <a:lnTo>
                    <a:pt x="523" y="141"/>
                  </a:lnTo>
                  <a:lnTo>
                    <a:pt x="531" y="176"/>
                  </a:lnTo>
                  <a:lnTo>
                    <a:pt x="544" y="306"/>
                  </a:lnTo>
                  <a:lnTo>
                    <a:pt x="624" y="315"/>
                  </a:lnTo>
                  <a:lnTo>
                    <a:pt x="653" y="326"/>
                  </a:lnTo>
                  <a:lnTo>
                    <a:pt x="657" y="345"/>
                  </a:lnTo>
                  <a:lnTo>
                    <a:pt x="596" y="368"/>
                  </a:lnTo>
                  <a:lnTo>
                    <a:pt x="588" y="455"/>
                  </a:lnTo>
                  <a:lnTo>
                    <a:pt x="565" y="528"/>
                  </a:lnTo>
                  <a:lnTo>
                    <a:pt x="449" y="586"/>
                  </a:lnTo>
                  <a:lnTo>
                    <a:pt x="404" y="593"/>
                  </a:lnTo>
                  <a:lnTo>
                    <a:pt x="391" y="593"/>
                  </a:lnTo>
                  <a:lnTo>
                    <a:pt x="326" y="533"/>
                  </a:lnTo>
                  <a:lnTo>
                    <a:pt x="337" y="505"/>
                  </a:lnTo>
                  <a:lnTo>
                    <a:pt x="376" y="537"/>
                  </a:lnTo>
                  <a:lnTo>
                    <a:pt x="431" y="551"/>
                  </a:lnTo>
                  <a:lnTo>
                    <a:pt x="451" y="537"/>
                  </a:lnTo>
                  <a:lnTo>
                    <a:pt x="521" y="514"/>
                  </a:lnTo>
                  <a:lnTo>
                    <a:pt x="550" y="485"/>
                  </a:lnTo>
                  <a:lnTo>
                    <a:pt x="560" y="345"/>
                  </a:lnTo>
                  <a:lnTo>
                    <a:pt x="531" y="317"/>
                  </a:lnTo>
                  <a:lnTo>
                    <a:pt x="508" y="306"/>
                  </a:lnTo>
                  <a:lnTo>
                    <a:pt x="508" y="270"/>
                  </a:lnTo>
                  <a:lnTo>
                    <a:pt x="495" y="197"/>
                  </a:lnTo>
                  <a:lnTo>
                    <a:pt x="490" y="176"/>
                  </a:lnTo>
                  <a:lnTo>
                    <a:pt x="482" y="141"/>
                  </a:lnTo>
                  <a:lnTo>
                    <a:pt x="449" y="89"/>
                  </a:lnTo>
                  <a:lnTo>
                    <a:pt x="456" y="31"/>
                  </a:lnTo>
                  <a:lnTo>
                    <a:pt x="431" y="0"/>
                  </a:lnTo>
                  <a:lnTo>
                    <a:pt x="347" y="6"/>
                  </a:lnTo>
                  <a:lnTo>
                    <a:pt x="319" y="13"/>
                  </a:lnTo>
                  <a:lnTo>
                    <a:pt x="286" y="101"/>
                  </a:lnTo>
                  <a:lnTo>
                    <a:pt x="221" y="160"/>
                  </a:lnTo>
                  <a:lnTo>
                    <a:pt x="217" y="203"/>
                  </a:lnTo>
                  <a:lnTo>
                    <a:pt x="272" y="272"/>
                  </a:lnTo>
                  <a:lnTo>
                    <a:pt x="324" y="357"/>
                  </a:lnTo>
                  <a:lnTo>
                    <a:pt x="241" y="260"/>
                  </a:lnTo>
                  <a:lnTo>
                    <a:pt x="179" y="228"/>
                  </a:lnTo>
                  <a:lnTo>
                    <a:pt x="110" y="247"/>
                  </a:lnTo>
                  <a:lnTo>
                    <a:pt x="52" y="240"/>
                  </a:lnTo>
                  <a:lnTo>
                    <a:pt x="0" y="258"/>
                  </a:lnTo>
                  <a:lnTo>
                    <a:pt x="1760" y="3775"/>
                  </a:lnTo>
                  <a:lnTo>
                    <a:pt x="1784" y="3800"/>
                  </a:lnTo>
                  <a:lnTo>
                    <a:pt x="1820" y="3888"/>
                  </a:lnTo>
                  <a:lnTo>
                    <a:pt x="1897" y="4010"/>
                  </a:lnTo>
                  <a:lnTo>
                    <a:pt x="1884" y="4085"/>
                  </a:lnTo>
                  <a:lnTo>
                    <a:pt x="1908" y="4146"/>
                  </a:lnTo>
                  <a:lnTo>
                    <a:pt x="1972" y="4158"/>
                  </a:lnTo>
                  <a:lnTo>
                    <a:pt x="2040" y="4146"/>
                  </a:lnTo>
                  <a:lnTo>
                    <a:pt x="2052" y="4146"/>
                  </a:lnTo>
                  <a:lnTo>
                    <a:pt x="2073" y="4181"/>
                  </a:lnTo>
                  <a:lnTo>
                    <a:pt x="2086" y="4292"/>
                  </a:lnTo>
                  <a:lnTo>
                    <a:pt x="2130" y="4364"/>
                  </a:lnTo>
                  <a:lnTo>
                    <a:pt x="2140" y="4378"/>
                  </a:lnTo>
                  <a:lnTo>
                    <a:pt x="2140" y="4561"/>
                  </a:lnTo>
                  <a:lnTo>
                    <a:pt x="2151" y="4647"/>
                  </a:lnTo>
                  <a:lnTo>
                    <a:pt x="2174" y="4720"/>
                  </a:lnTo>
                  <a:lnTo>
                    <a:pt x="2239" y="4819"/>
                  </a:lnTo>
                  <a:lnTo>
                    <a:pt x="2296" y="4889"/>
                  </a:lnTo>
                  <a:lnTo>
                    <a:pt x="2296" y="4964"/>
                  </a:lnTo>
                  <a:lnTo>
                    <a:pt x="2285" y="4980"/>
                  </a:lnTo>
                  <a:lnTo>
                    <a:pt x="2262" y="4980"/>
                  </a:lnTo>
                  <a:lnTo>
                    <a:pt x="2195" y="4889"/>
                  </a:lnTo>
                  <a:lnTo>
                    <a:pt x="2164" y="4805"/>
                  </a:lnTo>
                  <a:lnTo>
                    <a:pt x="2151" y="4771"/>
                  </a:lnTo>
                  <a:lnTo>
                    <a:pt x="2130" y="4757"/>
                  </a:lnTo>
                  <a:lnTo>
                    <a:pt x="2086" y="4805"/>
                  </a:lnTo>
                  <a:lnTo>
                    <a:pt x="2048" y="4776"/>
                  </a:lnTo>
                  <a:lnTo>
                    <a:pt x="1996" y="4783"/>
                  </a:lnTo>
                  <a:lnTo>
                    <a:pt x="1985" y="4805"/>
                  </a:lnTo>
                  <a:lnTo>
                    <a:pt x="2040" y="4901"/>
                  </a:lnTo>
                  <a:lnTo>
                    <a:pt x="2086" y="4988"/>
                  </a:lnTo>
                  <a:lnTo>
                    <a:pt x="2096" y="5089"/>
                  </a:lnTo>
                  <a:lnTo>
                    <a:pt x="2120" y="5114"/>
                  </a:lnTo>
                  <a:lnTo>
                    <a:pt x="2151" y="5053"/>
                  </a:lnTo>
                  <a:lnTo>
                    <a:pt x="2164" y="5043"/>
                  </a:lnTo>
                  <a:lnTo>
                    <a:pt x="2184" y="5064"/>
                  </a:lnTo>
                  <a:lnTo>
                    <a:pt x="2262" y="5177"/>
                  </a:lnTo>
                  <a:lnTo>
                    <a:pt x="2272" y="5295"/>
                  </a:lnTo>
                  <a:lnTo>
                    <a:pt x="2285" y="5320"/>
                  </a:lnTo>
                  <a:lnTo>
                    <a:pt x="2319" y="5346"/>
                  </a:lnTo>
                  <a:lnTo>
                    <a:pt x="2385" y="5407"/>
                  </a:lnTo>
                  <a:lnTo>
                    <a:pt x="2428" y="5484"/>
                  </a:lnTo>
                  <a:lnTo>
                    <a:pt x="2439" y="5492"/>
                  </a:lnTo>
                  <a:lnTo>
                    <a:pt x="2473" y="5470"/>
                  </a:lnTo>
                  <a:lnTo>
                    <a:pt x="2506" y="5456"/>
                  </a:lnTo>
                  <a:lnTo>
                    <a:pt x="2527" y="5383"/>
                  </a:lnTo>
                  <a:lnTo>
                    <a:pt x="2496" y="5270"/>
                  </a:lnTo>
                  <a:lnTo>
                    <a:pt x="2473" y="5250"/>
                  </a:lnTo>
                  <a:lnTo>
                    <a:pt x="2450" y="5177"/>
                  </a:lnTo>
                  <a:lnTo>
                    <a:pt x="2351" y="5064"/>
                  </a:lnTo>
                  <a:lnTo>
                    <a:pt x="2351" y="5043"/>
                  </a:lnTo>
                  <a:lnTo>
                    <a:pt x="2418" y="5043"/>
                  </a:lnTo>
                  <a:lnTo>
                    <a:pt x="2460" y="5025"/>
                  </a:lnTo>
                  <a:lnTo>
                    <a:pt x="2450" y="4952"/>
                  </a:lnTo>
                  <a:lnTo>
                    <a:pt x="2405" y="4881"/>
                  </a:lnTo>
                  <a:lnTo>
                    <a:pt x="2373" y="4783"/>
                  </a:lnTo>
                  <a:lnTo>
                    <a:pt x="2319" y="4697"/>
                  </a:lnTo>
                  <a:lnTo>
                    <a:pt x="2252" y="4622"/>
                  </a:lnTo>
                  <a:lnTo>
                    <a:pt x="2208" y="4549"/>
                  </a:lnTo>
                  <a:lnTo>
                    <a:pt x="2208" y="4500"/>
                  </a:lnTo>
                  <a:lnTo>
                    <a:pt x="2218" y="4460"/>
                  </a:lnTo>
                  <a:lnTo>
                    <a:pt x="2218" y="4352"/>
                  </a:lnTo>
                  <a:lnTo>
                    <a:pt x="2228" y="4340"/>
                  </a:lnTo>
                  <a:lnTo>
                    <a:pt x="2252" y="4331"/>
                  </a:lnTo>
                  <a:lnTo>
                    <a:pt x="2329" y="4416"/>
                  </a:lnTo>
                  <a:lnTo>
                    <a:pt x="2362" y="4488"/>
                  </a:lnTo>
                  <a:lnTo>
                    <a:pt x="2428" y="4500"/>
                  </a:lnTo>
                  <a:lnTo>
                    <a:pt x="2460" y="4574"/>
                  </a:lnTo>
                  <a:lnTo>
                    <a:pt x="2473" y="4610"/>
                  </a:lnTo>
                  <a:lnTo>
                    <a:pt x="2527" y="4586"/>
                  </a:lnTo>
                  <a:lnTo>
                    <a:pt x="2574" y="4512"/>
                  </a:lnTo>
                  <a:lnTo>
                    <a:pt x="2630" y="4439"/>
                  </a:lnTo>
                  <a:lnTo>
                    <a:pt x="2662" y="4364"/>
                  </a:lnTo>
                  <a:lnTo>
                    <a:pt x="2649" y="4279"/>
                  </a:lnTo>
                  <a:lnTo>
                    <a:pt x="2662" y="4205"/>
                  </a:lnTo>
                  <a:lnTo>
                    <a:pt x="2649" y="4132"/>
                  </a:lnTo>
                  <a:lnTo>
                    <a:pt x="2582" y="4071"/>
                  </a:lnTo>
                  <a:lnTo>
                    <a:pt x="2506" y="3975"/>
                  </a:lnTo>
                  <a:lnTo>
                    <a:pt x="2496" y="3963"/>
                  </a:lnTo>
                  <a:lnTo>
                    <a:pt x="2496" y="3949"/>
                  </a:lnTo>
                  <a:lnTo>
                    <a:pt x="2540" y="3874"/>
                  </a:lnTo>
                  <a:lnTo>
                    <a:pt x="2548" y="3862"/>
                  </a:lnTo>
                  <a:lnTo>
                    <a:pt x="2561" y="3874"/>
                  </a:lnTo>
                  <a:lnTo>
                    <a:pt x="2582" y="3949"/>
                  </a:lnTo>
                  <a:lnTo>
                    <a:pt x="2582" y="4024"/>
                  </a:lnTo>
                  <a:lnTo>
                    <a:pt x="2672" y="4010"/>
                  </a:lnTo>
                  <a:lnTo>
                    <a:pt x="2695" y="3963"/>
                  </a:lnTo>
                  <a:lnTo>
                    <a:pt x="2672" y="3874"/>
                  </a:lnTo>
                  <a:lnTo>
                    <a:pt x="2672" y="3862"/>
                  </a:lnTo>
                  <a:lnTo>
                    <a:pt x="2750" y="3853"/>
                  </a:lnTo>
                  <a:lnTo>
                    <a:pt x="2794" y="3853"/>
                  </a:lnTo>
                  <a:lnTo>
                    <a:pt x="2863" y="3839"/>
                  </a:lnTo>
                  <a:lnTo>
                    <a:pt x="2928" y="3775"/>
                  </a:lnTo>
                  <a:lnTo>
                    <a:pt x="2993" y="3692"/>
                  </a:lnTo>
                  <a:lnTo>
                    <a:pt x="3050" y="3617"/>
                  </a:lnTo>
                  <a:lnTo>
                    <a:pt x="3083" y="3502"/>
                  </a:lnTo>
                  <a:lnTo>
                    <a:pt x="3152" y="3394"/>
                  </a:lnTo>
                  <a:lnTo>
                    <a:pt x="3138" y="3228"/>
                  </a:lnTo>
                  <a:lnTo>
                    <a:pt x="3183" y="3182"/>
                  </a:lnTo>
                  <a:lnTo>
                    <a:pt x="3152" y="3101"/>
                  </a:lnTo>
                  <a:lnTo>
                    <a:pt x="3094" y="3028"/>
                  </a:lnTo>
                  <a:lnTo>
                    <a:pt x="3050" y="2981"/>
                  </a:lnTo>
                  <a:lnTo>
                    <a:pt x="3037" y="2932"/>
                  </a:lnTo>
                  <a:lnTo>
                    <a:pt x="3053" y="2852"/>
                  </a:lnTo>
                  <a:lnTo>
                    <a:pt x="3117" y="2822"/>
                  </a:lnTo>
                  <a:lnTo>
                    <a:pt x="3136" y="2793"/>
                  </a:lnTo>
                  <a:lnTo>
                    <a:pt x="3138" y="2747"/>
                  </a:lnTo>
                  <a:lnTo>
                    <a:pt x="3117" y="2735"/>
                  </a:lnTo>
                  <a:lnTo>
                    <a:pt x="3006" y="2747"/>
                  </a:lnTo>
                  <a:lnTo>
                    <a:pt x="2908" y="2733"/>
                  </a:lnTo>
                  <a:lnTo>
                    <a:pt x="2907" y="2735"/>
                  </a:lnTo>
                  <a:lnTo>
                    <a:pt x="2884" y="2696"/>
                  </a:lnTo>
                  <a:lnTo>
                    <a:pt x="931" y="171"/>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67" name="Freeform 199"/>
            <p:cNvSpPr>
              <a:spLocks/>
            </p:cNvSpPr>
            <p:nvPr/>
          </p:nvSpPr>
          <p:spPr bwMode="ltGray">
            <a:xfrm>
              <a:off x="3899" y="716"/>
              <a:ext cx="1080" cy="1149"/>
            </a:xfrm>
            <a:custGeom>
              <a:avLst/>
              <a:gdLst>
                <a:gd name="T0" fmla="*/ 1985 w 3239"/>
                <a:gd name="T1" fmla="*/ 550 h 3444"/>
                <a:gd name="T2" fmla="*/ 1930 w 3239"/>
                <a:gd name="T3" fmla="*/ 476 h 3444"/>
                <a:gd name="T4" fmla="*/ 1854 w 3239"/>
                <a:gd name="T5" fmla="*/ 370 h 3444"/>
                <a:gd name="T6" fmla="*/ 1764 w 3239"/>
                <a:gd name="T7" fmla="*/ 452 h 3444"/>
                <a:gd name="T8" fmla="*/ 1575 w 3239"/>
                <a:gd name="T9" fmla="*/ 392 h 3444"/>
                <a:gd name="T10" fmla="*/ 1230 w 3239"/>
                <a:gd name="T11" fmla="*/ 372 h 3444"/>
                <a:gd name="T12" fmla="*/ 1163 w 3239"/>
                <a:gd name="T13" fmla="*/ 426 h 3444"/>
                <a:gd name="T14" fmla="*/ 1077 w 3239"/>
                <a:gd name="T15" fmla="*/ 417 h 3444"/>
                <a:gd name="T16" fmla="*/ 1210 w 3239"/>
                <a:gd name="T17" fmla="*/ 360 h 3444"/>
                <a:gd name="T18" fmla="*/ 1275 w 3239"/>
                <a:gd name="T19" fmla="*/ 173 h 3444"/>
                <a:gd name="T20" fmla="*/ 1085 w 3239"/>
                <a:gd name="T21" fmla="*/ 85 h 3444"/>
                <a:gd name="T22" fmla="*/ 974 w 3239"/>
                <a:gd name="T23" fmla="*/ 110 h 3444"/>
                <a:gd name="T24" fmla="*/ 798 w 3239"/>
                <a:gd name="T25" fmla="*/ 12 h 3444"/>
                <a:gd name="T26" fmla="*/ 788 w 3239"/>
                <a:gd name="T27" fmla="*/ 136 h 3444"/>
                <a:gd name="T28" fmla="*/ 710 w 3239"/>
                <a:gd name="T29" fmla="*/ 173 h 3444"/>
                <a:gd name="T30" fmla="*/ 598 w 3239"/>
                <a:gd name="T31" fmla="*/ 173 h 3444"/>
                <a:gd name="T32" fmla="*/ 443 w 3239"/>
                <a:gd name="T33" fmla="*/ 234 h 3444"/>
                <a:gd name="T34" fmla="*/ 207 w 3239"/>
                <a:gd name="T35" fmla="*/ 293 h 3444"/>
                <a:gd name="T36" fmla="*/ 132 w 3239"/>
                <a:gd name="T37" fmla="*/ 417 h 3444"/>
                <a:gd name="T38" fmla="*/ 8 w 3239"/>
                <a:gd name="T39" fmla="*/ 473 h 3444"/>
                <a:gd name="T40" fmla="*/ 130 w 3239"/>
                <a:gd name="T41" fmla="*/ 566 h 3444"/>
                <a:gd name="T42" fmla="*/ 2107 w 3239"/>
                <a:gd name="T43" fmla="*/ 3185 h 3444"/>
                <a:gd name="T44" fmla="*/ 2244 w 3239"/>
                <a:gd name="T45" fmla="*/ 3117 h 3444"/>
                <a:gd name="T46" fmla="*/ 2397 w 3239"/>
                <a:gd name="T47" fmla="*/ 3089 h 3444"/>
                <a:gd name="T48" fmla="*/ 2430 w 3239"/>
                <a:gd name="T49" fmla="*/ 3185 h 3444"/>
                <a:gd name="T50" fmla="*/ 2539 w 3239"/>
                <a:gd name="T51" fmla="*/ 3368 h 3444"/>
                <a:gd name="T52" fmla="*/ 2663 w 3239"/>
                <a:gd name="T53" fmla="*/ 3433 h 3444"/>
                <a:gd name="T54" fmla="*/ 2653 w 3239"/>
                <a:gd name="T55" fmla="*/ 3163 h 3444"/>
                <a:gd name="T56" fmla="*/ 2713 w 3239"/>
                <a:gd name="T57" fmla="*/ 2901 h 3444"/>
                <a:gd name="T58" fmla="*/ 2892 w 3239"/>
                <a:gd name="T59" fmla="*/ 2746 h 3444"/>
                <a:gd name="T60" fmla="*/ 2993 w 3239"/>
                <a:gd name="T61" fmla="*/ 2524 h 3444"/>
                <a:gd name="T62" fmla="*/ 2972 w 3239"/>
                <a:gd name="T63" fmla="*/ 2180 h 3444"/>
                <a:gd name="T64" fmla="*/ 2993 w 3239"/>
                <a:gd name="T65" fmla="*/ 2144 h 3444"/>
                <a:gd name="T66" fmla="*/ 3029 w 3239"/>
                <a:gd name="T67" fmla="*/ 2280 h 3444"/>
                <a:gd name="T68" fmla="*/ 3084 w 3239"/>
                <a:gd name="T69" fmla="*/ 2622 h 3444"/>
                <a:gd name="T70" fmla="*/ 3167 w 3239"/>
                <a:gd name="T71" fmla="*/ 2608 h 3444"/>
                <a:gd name="T72" fmla="*/ 3190 w 3239"/>
                <a:gd name="T73" fmla="*/ 2467 h 3444"/>
                <a:gd name="T74" fmla="*/ 3140 w 3239"/>
                <a:gd name="T75" fmla="*/ 2350 h 3444"/>
                <a:gd name="T76" fmla="*/ 3073 w 3239"/>
                <a:gd name="T77" fmla="*/ 2132 h 3444"/>
                <a:gd name="T78" fmla="*/ 3207 w 3239"/>
                <a:gd name="T79" fmla="*/ 2107 h 3444"/>
                <a:gd name="T80" fmla="*/ 3104 w 3239"/>
                <a:gd name="T81" fmla="*/ 2048 h 3444"/>
                <a:gd name="T82" fmla="*/ 2972 w 3239"/>
                <a:gd name="T83" fmla="*/ 2071 h 3444"/>
                <a:gd name="T84" fmla="*/ 2838 w 3239"/>
                <a:gd name="T85" fmla="*/ 2048 h 3444"/>
                <a:gd name="T86" fmla="*/ 2705 w 3239"/>
                <a:gd name="T87" fmla="*/ 1987 h 3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9" h="3444">
                  <a:moveTo>
                    <a:pt x="2151" y="626"/>
                  </a:moveTo>
                  <a:lnTo>
                    <a:pt x="2051" y="588"/>
                  </a:lnTo>
                  <a:lnTo>
                    <a:pt x="1985" y="550"/>
                  </a:lnTo>
                  <a:lnTo>
                    <a:pt x="1919" y="527"/>
                  </a:lnTo>
                  <a:lnTo>
                    <a:pt x="1907" y="516"/>
                  </a:lnTo>
                  <a:lnTo>
                    <a:pt x="1930" y="476"/>
                  </a:lnTo>
                  <a:lnTo>
                    <a:pt x="1974" y="466"/>
                  </a:lnTo>
                  <a:lnTo>
                    <a:pt x="1919" y="406"/>
                  </a:lnTo>
                  <a:lnTo>
                    <a:pt x="1854" y="370"/>
                  </a:lnTo>
                  <a:lnTo>
                    <a:pt x="1798" y="370"/>
                  </a:lnTo>
                  <a:lnTo>
                    <a:pt x="1764" y="440"/>
                  </a:lnTo>
                  <a:lnTo>
                    <a:pt x="1764" y="452"/>
                  </a:lnTo>
                  <a:lnTo>
                    <a:pt x="1730" y="452"/>
                  </a:lnTo>
                  <a:lnTo>
                    <a:pt x="1642" y="440"/>
                  </a:lnTo>
                  <a:lnTo>
                    <a:pt x="1575" y="392"/>
                  </a:lnTo>
                  <a:lnTo>
                    <a:pt x="1544" y="382"/>
                  </a:lnTo>
                  <a:lnTo>
                    <a:pt x="1297" y="370"/>
                  </a:lnTo>
                  <a:lnTo>
                    <a:pt x="1230" y="372"/>
                  </a:lnTo>
                  <a:lnTo>
                    <a:pt x="1210" y="372"/>
                  </a:lnTo>
                  <a:lnTo>
                    <a:pt x="1186" y="406"/>
                  </a:lnTo>
                  <a:lnTo>
                    <a:pt x="1163" y="426"/>
                  </a:lnTo>
                  <a:lnTo>
                    <a:pt x="1091" y="447"/>
                  </a:lnTo>
                  <a:lnTo>
                    <a:pt x="1057" y="440"/>
                  </a:lnTo>
                  <a:lnTo>
                    <a:pt x="1077" y="417"/>
                  </a:lnTo>
                  <a:lnTo>
                    <a:pt x="1142" y="378"/>
                  </a:lnTo>
                  <a:lnTo>
                    <a:pt x="1202" y="360"/>
                  </a:lnTo>
                  <a:lnTo>
                    <a:pt x="1210" y="360"/>
                  </a:lnTo>
                  <a:lnTo>
                    <a:pt x="1278" y="298"/>
                  </a:lnTo>
                  <a:lnTo>
                    <a:pt x="1293" y="234"/>
                  </a:lnTo>
                  <a:lnTo>
                    <a:pt x="1275" y="173"/>
                  </a:lnTo>
                  <a:lnTo>
                    <a:pt x="1240" y="136"/>
                  </a:lnTo>
                  <a:lnTo>
                    <a:pt x="1155" y="99"/>
                  </a:lnTo>
                  <a:lnTo>
                    <a:pt x="1085" y="85"/>
                  </a:lnTo>
                  <a:lnTo>
                    <a:pt x="1044" y="136"/>
                  </a:lnTo>
                  <a:lnTo>
                    <a:pt x="984" y="122"/>
                  </a:lnTo>
                  <a:lnTo>
                    <a:pt x="974" y="110"/>
                  </a:lnTo>
                  <a:lnTo>
                    <a:pt x="920" y="12"/>
                  </a:lnTo>
                  <a:lnTo>
                    <a:pt x="867" y="0"/>
                  </a:lnTo>
                  <a:lnTo>
                    <a:pt x="798" y="12"/>
                  </a:lnTo>
                  <a:lnTo>
                    <a:pt x="777" y="51"/>
                  </a:lnTo>
                  <a:lnTo>
                    <a:pt x="788" y="122"/>
                  </a:lnTo>
                  <a:lnTo>
                    <a:pt x="788" y="136"/>
                  </a:lnTo>
                  <a:lnTo>
                    <a:pt x="718" y="136"/>
                  </a:lnTo>
                  <a:lnTo>
                    <a:pt x="697" y="147"/>
                  </a:lnTo>
                  <a:lnTo>
                    <a:pt x="710" y="173"/>
                  </a:lnTo>
                  <a:lnTo>
                    <a:pt x="710" y="197"/>
                  </a:lnTo>
                  <a:lnTo>
                    <a:pt x="676" y="197"/>
                  </a:lnTo>
                  <a:lnTo>
                    <a:pt x="598" y="173"/>
                  </a:lnTo>
                  <a:lnTo>
                    <a:pt x="586" y="159"/>
                  </a:lnTo>
                  <a:lnTo>
                    <a:pt x="455" y="223"/>
                  </a:lnTo>
                  <a:lnTo>
                    <a:pt x="443" y="234"/>
                  </a:lnTo>
                  <a:lnTo>
                    <a:pt x="377" y="234"/>
                  </a:lnTo>
                  <a:lnTo>
                    <a:pt x="289" y="257"/>
                  </a:lnTo>
                  <a:lnTo>
                    <a:pt x="207" y="293"/>
                  </a:lnTo>
                  <a:lnTo>
                    <a:pt x="222" y="378"/>
                  </a:lnTo>
                  <a:lnTo>
                    <a:pt x="199" y="406"/>
                  </a:lnTo>
                  <a:lnTo>
                    <a:pt x="132" y="417"/>
                  </a:lnTo>
                  <a:lnTo>
                    <a:pt x="54" y="417"/>
                  </a:lnTo>
                  <a:lnTo>
                    <a:pt x="0" y="429"/>
                  </a:lnTo>
                  <a:lnTo>
                    <a:pt x="8" y="473"/>
                  </a:lnTo>
                  <a:lnTo>
                    <a:pt x="59" y="504"/>
                  </a:lnTo>
                  <a:lnTo>
                    <a:pt x="106" y="527"/>
                  </a:lnTo>
                  <a:lnTo>
                    <a:pt x="130" y="566"/>
                  </a:lnTo>
                  <a:lnTo>
                    <a:pt x="155" y="639"/>
                  </a:lnTo>
                  <a:lnTo>
                    <a:pt x="155" y="660"/>
                  </a:lnTo>
                  <a:lnTo>
                    <a:pt x="2107" y="3185"/>
                  </a:lnTo>
                  <a:lnTo>
                    <a:pt x="2182" y="3107"/>
                  </a:lnTo>
                  <a:lnTo>
                    <a:pt x="2215" y="3082"/>
                  </a:lnTo>
                  <a:lnTo>
                    <a:pt x="2244" y="3117"/>
                  </a:lnTo>
                  <a:lnTo>
                    <a:pt x="2260" y="3163"/>
                  </a:lnTo>
                  <a:lnTo>
                    <a:pt x="2317" y="3173"/>
                  </a:lnTo>
                  <a:lnTo>
                    <a:pt x="2397" y="3089"/>
                  </a:lnTo>
                  <a:lnTo>
                    <a:pt x="2407" y="3098"/>
                  </a:lnTo>
                  <a:lnTo>
                    <a:pt x="2417" y="3173"/>
                  </a:lnTo>
                  <a:lnTo>
                    <a:pt x="2430" y="3185"/>
                  </a:lnTo>
                  <a:lnTo>
                    <a:pt x="2495" y="3224"/>
                  </a:lnTo>
                  <a:lnTo>
                    <a:pt x="2529" y="3297"/>
                  </a:lnTo>
                  <a:lnTo>
                    <a:pt x="2539" y="3368"/>
                  </a:lnTo>
                  <a:lnTo>
                    <a:pt x="2562" y="3421"/>
                  </a:lnTo>
                  <a:lnTo>
                    <a:pt x="2606" y="3444"/>
                  </a:lnTo>
                  <a:lnTo>
                    <a:pt x="2663" y="3433"/>
                  </a:lnTo>
                  <a:lnTo>
                    <a:pt x="2682" y="3380"/>
                  </a:lnTo>
                  <a:lnTo>
                    <a:pt x="2671" y="3297"/>
                  </a:lnTo>
                  <a:lnTo>
                    <a:pt x="2653" y="3163"/>
                  </a:lnTo>
                  <a:lnTo>
                    <a:pt x="2638" y="3077"/>
                  </a:lnTo>
                  <a:lnTo>
                    <a:pt x="2663" y="2968"/>
                  </a:lnTo>
                  <a:lnTo>
                    <a:pt x="2713" y="2901"/>
                  </a:lnTo>
                  <a:lnTo>
                    <a:pt x="2770" y="2883"/>
                  </a:lnTo>
                  <a:lnTo>
                    <a:pt x="2807" y="2868"/>
                  </a:lnTo>
                  <a:lnTo>
                    <a:pt x="2892" y="2746"/>
                  </a:lnTo>
                  <a:lnTo>
                    <a:pt x="2926" y="2672"/>
                  </a:lnTo>
                  <a:lnTo>
                    <a:pt x="2972" y="2597"/>
                  </a:lnTo>
                  <a:lnTo>
                    <a:pt x="2993" y="2524"/>
                  </a:lnTo>
                  <a:lnTo>
                    <a:pt x="2993" y="2439"/>
                  </a:lnTo>
                  <a:lnTo>
                    <a:pt x="2985" y="2292"/>
                  </a:lnTo>
                  <a:lnTo>
                    <a:pt x="2972" y="2180"/>
                  </a:lnTo>
                  <a:lnTo>
                    <a:pt x="2972" y="2160"/>
                  </a:lnTo>
                  <a:lnTo>
                    <a:pt x="2985" y="2144"/>
                  </a:lnTo>
                  <a:lnTo>
                    <a:pt x="2993" y="2144"/>
                  </a:lnTo>
                  <a:lnTo>
                    <a:pt x="3006" y="2160"/>
                  </a:lnTo>
                  <a:lnTo>
                    <a:pt x="3019" y="2254"/>
                  </a:lnTo>
                  <a:lnTo>
                    <a:pt x="3029" y="2280"/>
                  </a:lnTo>
                  <a:lnTo>
                    <a:pt x="3060" y="2352"/>
                  </a:lnTo>
                  <a:lnTo>
                    <a:pt x="3104" y="2580"/>
                  </a:lnTo>
                  <a:lnTo>
                    <a:pt x="3084" y="2622"/>
                  </a:lnTo>
                  <a:lnTo>
                    <a:pt x="3094" y="2636"/>
                  </a:lnTo>
                  <a:lnTo>
                    <a:pt x="3128" y="2636"/>
                  </a:lnTo>
                  <a:lnTo>
                    <a:pt x="3167" y="2608"/>
                  </a:lnTo>
                  <a:lnTo>
                    <a:pt x="3153" y="2573"/>
                  </a:lnTo>
                  <a:lnTo>
                    <a:pt x="3140" y="2423"/>
                  </a:lnTo>
                  <a:lnTo>
                    <a:pt x="3190" y="2467"/>
                  </a:lnTo>
                  <a:lnTo>
                    <a:pt x="3239" y="2477"/>
                  </a:lnTo>
                  <a:lnTo>
                    <a:pt x="3239" y="2453"/>
                  </a:lnTo>
                  <a:lnTo>
                    <a:pt x="3140" y="2350"/>
                  </a:lnTo>
                  <a:lnTo>
                    <a:pt x="3099" y="2276"/>
                  </a:lnTo>
                  <a:lnTo>
                    <a:pt x="3073" y="2194"/>
                  </a:lnTo>
                  <a:lnTo>
                    <a:pt x="3073" y="2132"/>
                  </a:lnTo>
                  <a:lnTo>
                    <a:pt x="3084" y="2118"/>
                  </a:lnTo>
                  <a:lnTo>
                    <a:pt x="3195" y="2118"/>
                  </a:lnTo>
                  <a:lnTo>
                    <a:pt x="3207" y="2107"/>
                  </a:lnTo>
                  <a:lnTo>
                    <a:pt x="3216" y="2081"/>
                  </a:lnTo>
                  <a:lnTo>
                    <a:pt x="3172" y="2048"/>
                  </a:lnTo>
                  <a:lnTo>
                    <a:pt x="3104" y="2048"/>
                  </a:lnTo>
                  <a:lnTo>
                    <a:pt x="3006" y="2008"/>
                  </a:lnTo>
                  <a:lnTo>
                    <a:pt x="2985" y="2059"/>
                  </a:lnTo>
                  <a:lnTo>
                    <a:pt x="2972" y="2071"/>
                  </a:lnTo>
                  <a:lnTo>
                    <a:pt x="2960" y="2071"/>
                  </a:lnTo>
                  <a:lnTo>
                    <a:pt x="2882" y="2008"/>
                  </a:lnTo>
                  <a:lnTo>
                    <a:pt x="2838" y="2048"/>
                  </a:lnTo>
                  <a:lnTo>
                    <a:pt x="2828" y="2059"/>
                  </a:lnTo>
                  <a:lnTo>
                    <a:pt x="2717" y="1999"/>
                  </a:lnTo>
                  <a:lnTo>
                    <a:pt x="2705" y="1987"/>
                  </a:lnTo>
                  <a:lnTo>
                    <a:pt x="2151" y="626"/>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68" name="Freeform 200"/>
            <p:cNvSpPr>
              <a:spLocks/>
            </p:cNvSpPr>
            <p:nvPr/>
          </p:nvSpPr>
          <p:spPr bwMode="ltGray">
            <a:xfrm>
              <a:off x="3151" y="1839"/>
              <a:ext cx="44" cy="19"/>
            </a:xfrm>
            <a:custGeom>
              <a:avLst/>
              <a:gdLst>
                <a:gd name="T0" fmla="*/ 44 w 127"/>
                <a:gd name="T1" fmla="*/ 0 h 55"/>
                <a:gd name="T2" fmla="*/ 104 w 127"/>
                <a:gd name="T3" fmla="*/ 8 h 55"/>
                <a:gd name="T4" fmla="*/ 127 w 127"/>
                <a:gd name="T5" fmla="*/ 55 h 55"/>
                <a:gd name="T6" fmla="*/ 57 w 127"/>
                <a:gd name="T7" fmla="*/ 41 h 55"/>
                <a:gd name="T8" fmla="*/ 0 w 127"/>
                <a:gd name="T9" fmla="*/ 48 h 55"/>
                <a:gd name="T10" fmla="*/ 44 w 127"/>
                <a:gd name="T11" fmla="*/ 0 h 55"/>
              </a:gdLst>
              <a:ahLst/>
              <a:cxnLst>
                <a:cxn ang="0">
                  <a:pos x="T0" y="T1"/>
                </a:cxn>
                <a:cxn ang="0">
                  <a:pos x="T2" y="T3"/>
                </a:cxn>
                <a:cxn ang="0">
                  <a:pos x="T4" y="T5"/>
                </a:cxn>
                <a:cxn ang="0">
                  <a:pos x="T6" y="T7"/>
                </a:cxn>
                <a:cxn ang="0">
                  <a:pos x="T8" y="T9"/>
                </a:cxn>
                <a:cxn ang="0">
                  <a:pos x="T10" y="T11"/>
                </a:cxn>
              </a:cxnLst>
              <a:rect l="0" t="0" r="r" b="b"/>
              <a:pathLst>
                <a:path w="127" h="55">
                  <a:moveTo>
                    <a:pt x="44" y="0"/>
                  </a:moveTo>
                  <a:lnTo>
                    <a:pt x="104" y="8"/>
                  </a:lnTo>
                  <a:lnTo>
                    <a:pt x="127" y="55"/>
                  </a:lnTo>
                  <a:lnTo>
                    <a:pt x="57" y="41"/>
                  </a:lnTo>
                  <a:lnTo>
                    <a:pt x="0" y="48"/>
                  </a:lnTo>
                  <a:lnTo>
                    <a:pt x="44" y="0"/>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69" name="Freeform 201"/>
            <p:cNvSpPr>
              <a:spLocks/>
            </p:cNvSpPr>
            <p:nvPr/>
          </p:nvSpPr>
          <p:spPr bwMode="ltGray">
            <a:xfrm>
              <a:off x="3289" y="1851"/>
              <a:ext cx="26" cy="21"/>
            </a:xfrm>
            <a:custGeom>
              <a:avLst/>
              <a:gdLst>
                <a:gd name="T0" fmla="*/ 76 w 76"/>
                <a:gd name="T1" fmla="*/ 9 h 64"/>
                <a:gd name="T2" fmla="*/ 75 w 76"/>
                <a:gd name="T3" fmla="*/ 55 h 64"/>
                <a:gd name="T4" fmla="*/ 31 w 76"/>
                <a:gd name="T5" fmla="*/ 64 h 64"/>
                <a:gd name="T6" fmla="*/ 0 w 76"/>
                <a:gd name="T7" fmla="*/ 50 h 64"/>
                <a:gd name="T8" fmla="*/ 0 w 76"/>
                <a:gd name="T9" fmla="*/ 27 h 64"/>
                <a:gd name="T10" fmla="*/ 43 w 76"/>
                <a:gd name="T11" fmla="*/ 0 h 64"/>
                <a:gd name="T12" fmla="*/ 76 w 76"/>
                <a:gd name="T13" fmla="*/ 9 h 64"/>
              </a:gdLst>
              <a:ahLst/>
              <a:cxnLst>
                <a:cxn ang="0">
                  <a:pos x="T0" y="T1"/>
                </a:cxn>
                <a:cxn ang="0">
                  <a:pos x="T2" y="T3"/>
                </a:cxn>
                <a:cxn ang="0">
                  <a:pos x="T4" y="T5"/>
                </a:cxn>
                <a:cxn ang="0">
                  <a:pos x="T6" y="T7"/>
                </a:cxn>
                <a:cxn ang="0">
                  <a:pos x="T8" y="T9"/>
                </a:cxn>
                <a:cxn ang="0">
                  <a:pos x="T10" y="T11"/>
                </a:cxn>
                <a:cxn ang="0">
                  <a:pos x="T12" y="T13"/>
                </a:cxn>
              </a:cxnLst>
              <a:rect l="0" t="0" r="r" b="b"/>
              <a:pathLst>
                <a:path w="76" h="64">
                  <a:moveTo>
                    <a:pt x="76" y="9"/>
                  </a:moveTo>
                  <a:lnTo>
                    <a:pt x="75" y="55"/>
                  </a:lnTo>
                  <a:lnTo>
                    <a:pt x="31" y="64"/>
                  </a:lnTo>
                  <a:lnTo>
                    <a:pt x="0" y="50"/>
                  </a:lnTo>
                  <a:lnTo>
                    <a:pt x="0" y="27"/>
                  </a:lnTo>
                  <a:lnTo>
                    <a:pt x="43" y="0"/>
                  </a:lnTo>
                  <a:lnTo>
                    <a:pt x="76" y="9"/>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70" name="Freeform 202"/>
            <p:cNvSpPr>
              <a:spLocks/>
            </p:cNvSpPr>
            <p:nvPr/>
          </p:nvSpPr>
          <p:spPr bwMode="ltGray">
            <a:xfrm>
              <a:off x="3592" y="932"/>
              <a:ext cx="41" cy="34"/>
            </a:xfrm>
            <a:custGeom>
              <a:avLst/>
              <a:gdLst>
                <a:gd name="T0" fmla="*/ 110 w 123"/>
                <a:gd name="T1" fmla="*/ 97 h 97"/>
                <a:gd name="T2" fmla="*/ 89 w 123"/>
                <a:gd name="T3" fmla="*/ 73 h 97"/>
                <a:gd name="T4" fmla="*/ 21 w 123"/>
                <a:gd name="T5" fmla="*/ 47 h 97"/>
                <a:gd name="T6" fmla="*/ 0 w 123"/>
                <a:gd name="T7" fmla="*/ 28 h 97"/>
                <a:gd name="T8" fmla="*/ 10 w 123"/>
                <a:gd name="T9" fmla="*/ 11 h 97"/>
                <a:gd name="T10" fmla="*/ 54 w 123"/>
                <a:gd name="T11" fmla="*/ 0 h 97"/>
                <a:gd name="T12" fmla="*/ 110 w 123"/>
                <a:gd name="T13" fmla="*/ 36 h 97"/>
                <a:gd name="T14" fmla="*/ 123 w 123"/>
                <a:gd name="T15" fmla="*/ 73 h 97"/>
                <a:gd name="T16" fmla="*/ 110 w 123"/>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7">
                  <a:moveTo>
                    <a:pt x="110" y="97"/>
                  </a:moveTo>
                  <a:lnTo>
                    <a:pt x="89" y="73"/>
                  </a:lnTo>
                  <a:lnTo>
                    <a:pt x="21" y="47"/>
                  </a:lnTo>
                  <a:lnTo>
                    <a:pt x="0" y="28"/>
                  </a:lnTo>
                  <a:lnTo>
                    <a:pt x="10" y="11"/>
                  </a:lnTo>
                  <a:lnTo>
                    <a:pt x="54" y="0"/>
                  </a:lnTo>
                  <a:lnTo>
                    <a:pt x="110" y="36"/>
                  </a:lnTo>
                  <a:lnTo>
                    <a:pt x="123" y="73"/>
                  </a:lnTo>
                  <a:lnTo>
                    <a:pt x="110" y="9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71" name="Freeform 203"/>
            <p:cNvSpPr>
              <a:spLocks/>
            </p:cNvSpPr>
            <p:nvPr/>
          </p:nvSpPr>
          <p:spPr bwMode="ltGray">
            <a:xfrm>
              <a:off x="2854" y="1733"/>
              <a:ext cx="14" cy="12"/>
            </a:xfrm>
            <a:custGeom>
              <a:avLst/>
              <a:gdLst>
                <a:gd name="T0" fmla="*/ 0 w 42"/>
                <a:gd name="T1" fmla="*/ 37 h 37"/>
                <a:gd name="T2" fmla="*/ 0 w 42"/>
                <a:gd name="T3" fmla="*/ 11 h 37"/>
                <a:gd name="T4" fmla="*/ 17 w 42"/>
                <a:gd name="T5" fmla="*/ 0 h 37"/>
                <a:gd name="T6" fmla="*/ 29 w 42"/>
                <a:gd name="T7" fmla="*/ 0 h 37"/>
                <a:gd name="T8" fmla="*/ 42 w 42"/>
                <a:gd name="T9" fmla="*/ 25 h 37"/>
                <a:gd name="T10" fmla="*/ 29 w 42"/>
                <a:gd name="T11" fmla="*/ 37 h 37"/>
                <a:gd name="T12" fmla="*/ 0 w 42"/>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42" h="37">
                  <a:moveTo>
                    <a:pt x="0" y="37"/>
                  </a:moveTo>
                  <a:lnTo>
                    <a:pt x="0" y="11"/>
                  </a:lnTo>
                  <a:lnTo>
                    <a:pt x="17" y="0"/>
                  </a:lnTo>
                  <a:lnTo>
                    <a:pt x="29" y="0"/>
                  </a:lnTo>
                  <a:lnTo>
                    <a:pt x="42" y="25"/>
                  </a:lnTo>
                  <a:lnTo>
                    <a:pt x="29" y="37"/>
                  </a:lnTo>
                  <a:lnTo>
                    <a:pt x="0" y="3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72" name="Freeform 204"/>
            <p:cNvSpPr>
              <a:spLocks/>
            </p:cNvSpPr>
            <p:nvPr/>
          </p:nvSpPr>
          <p:spPr bwMode="ltGray">
            <a:xfrm>
              <a:off x="2914" y="1718"/>
              <a:ext cx="35" cy="59"/>
            </a:xfrm>
            <a:custGeom>
              <a:avLst/>
              <a:gdLst>
                <a:gd name="T0" fmla="*/ 0 w 104"/>
                <a:gd name="T1" fmla="*/ 104 h 177"/>
                <a:gd name="T2" fmla="*/ 10 w 104"/>
                <a:gd name="T3" fmla="*/ 31 h 177"/>
                <a:gd name="T4" fmla="*/ 15 w 104"/>
                <a:gd name="T5" fmla="*/ 11 h 177"/>
                <a:gd name="T6" fmla="*/ 60 w 104"/>
                <a:gd name="T7" fmla="*/ 0 h 177"/>
                <a:gd name="T8" fmla="*/ 88 w 104"/>
                <a:gd name="T9" fmla="*/ 24 h 177"/>
                <a:gd name="T10" fmla="*/ 104 w 104"/>
                <a:gd name="T11" fmla="*/ 104 h 177"/>
                <a:gd name="T12" fmla="*/ 88 w 104"/>
                <a:gd name="T13" fmla="*/ 154 h 177"/>
                <a:gd name="T14" fmla="*/ 58 w 104"/>
                <a:gd name="T15" fmla="*/ 145 h 177"/>
                <a:gd name="T16" fmla="*/ 38 w 104"/>
                <a:gd name="T17" fmla="*/ 177 h 177"/>
                <a:gd name="T18" fmla="*/ 7 w 104"/>
                <a:gd name="T19" fmla="*/ 127 h 177"/>
                <a:gd name="T20" fmla="*/ 0 w 104"/>
                <a:gd name="T21" fmla="*/ 10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77">
                  <a:moveTo>
                    <a:pt x="0" y="104"/>
                  </a:moveTo>
                  <a:lnTo>
                    <a:pt x="10" y="31"/>
                  </a:lnTo>
                  <a:lnTo>
                    <a:pt x="15" y="11"/>
                  </a:lnTo>
                  <a:lnTo>
                    <a:pt x="60" y="0"/>
                  </a:lnTo>
                  <a:lnTo>
                    <a:pt x="88" y="24"/>
                  </a:lnTo>
                  <a:lnTo>
                    <a:pt x="104" y="104"/>
                  </a:lnTo>
                  <a:lnTo>
                    <a:pt x="88" y="154"/>
                  </a:lnTo>
                  <a:lnTo>
                    <a:pt x="58" y="145"/>
                  </a:lnTo>
                  <a:lnTo>
                    <a:pt x="38" y="177"/>
                  </a:lnTo>
                  <a:lnTo>
                    <a:pt x="7" y="127"/>
                  </a:lnTo>
                  <a:lnTo>
                    <a:pt x="0" y="104"/>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73" name="Freeform 205"/>
            <p:cNvSpPr>
              <a:spLocks/>
            </p:cNvSpPr>
            <p:nvPr/>
          </p:nvSpPr>
          <p:spPr bwMode="ltGray">
            <a:xfrm>
              <a:off x="2923" y="1676"/>
              <a:ext cx="18" cy="28"/>
            </a:xfrm>
            <a:custGeom>
              <a:avLst/>
              <a:gdLst>
                <a:gd name="T0" fmla="*/ 0 w 54"/>
                <a:gd name="T1" fmla="*/ 47 h 84"/>
                <a:gd name="T2" fmla="*/ 10 w 54"/>
                <a:gd name="T3" fmla="*/ 0 h 84"/>
                <a:gd name="T4" fmla="*/ 44 w 54"/>
                <a:gd name="T5" fmla="*/ 0 h 84"/>
                <a:gd name="T6" fmla="*/ 54 w 54"/>
                <a:gd name="T7" fmla="*/ 35 h 84"/>
                <a:gd name="T8" fmla="*/ 54 w 54"/>
                <a:gd name="T9" fmla="*/ 47 h 84"/>
                <a:gd name="T10" fmla="*/ 20 w 54"/>
                <a:gd name="T11" fmla="*/ 84 h 84"/>
                <a:gd name="T12" fmla="*/ 10 w 54"/>
                <a:gd name="T13" fmla="*/ 84 h 84"/>
                <a:gd name="T14" fmla="*/ 0 w 54"/>
                <a:gd name="T15" fmla="*/ 4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84">
                  <a:moveTo>
                    <a:pt x="0" y="47"/>
                  </a:moveTo>
                  <a:lnTo>
                    <a:pt x="10" y="0"/>
                  </a:lnTo>
                  <a:lnTo>
                    <a:pt x="44" y="0"/>
                  </a:lnTo>
                  <a:lnTo>
                    <a:pt x="54" y="35"/>
                  </a:lnTo>
                  <a:lnTo>
                    <a:pt x="54" y="47"/>
                  </a:lnTo>
                  <a:lnTo>
                    <a:pt x="20" y="84"/>
                  </a:lnTo>
                  <a:lnTo>
                    <a:pt x="10" y="84"/>
                  </a:lnTo>
                  <a:lnTo>
                    <a:pt x="0" y="4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74" name="Freeform 206"/>
            <p:cNvSpPr>
              <a:spLocks/>
            </p:cNvSpPr>
            <p:nvPr/>
          </p:nvSpPr>
          <p:spPr bwMode="ltGray">
            <a:xfrm>
              <a:off x="2995" y="1785"/>
              <a:ext cx="31" cy="29"/>
            </a:xfrm>
            <a:custGeom>
              <a:avLst/>
              <a:gdLst>
                <a:gd name="T0" fmla="*/ 0 w 92"/>
                <a:gd name="T1" fmla="*/ 17 h 87"/>
                <a:gd name="T2" fmla="*/ 62 w 92"/>
                <a:gd name="T3" fmla="*/ 0 h 87"/>
                <a:gd name="T4" fmla="*/ 81 w 92"/>
                <a:gd name="T5" fmla="*/ 0 h 87"/>
                <a:gd name="T6" fmla="*/ 92 w 92"/>
                <a:gd name="T7" fmla="*/ 53 h 87"/>
                <a:gd name="T8" fmla="*/ 71 w 92"/>
                <a:gd name="T9" fmla="*/ 87 h 87"/>
                <a:gd name="T10" fmla="*/ 60 w 92"/>
                <a:gd name="T11" fmla="*/ 87 h 87"/>
                <a:gd name="T12" fmla="*/ 23 w 92"/>
                <a:gd name="T13" fmla="*/ 78 h 87"/>
                <a:gd name="T14" fmla="*/ 0 w 92"/>
                <a:gd name="T15" fmla="*/ 26 h 87"/>
                <a:gd name="T16" fmla="*/ 0 w 92"/>
                <a:gd name="T17" fmla="*/ 1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7">
                  <a:moveTo>
                    <a:pt x="0" y="17"/>
                  </a:moveTo>
                  <a:lnTo>
                    <a:pt x="62" y="0"/>
                  </a:lnTo>
                  <a:lnTo>
                    <a:pt x="81" y="0"/>
                  </a:lnTo>
                  <a:lnTo>
                    <a:pt x="92" y="53"/>
                  </a:lnTo>
                  <a:lnTo>
                    <a:pt x="71" y="87"/>
                  </a:lnTo>
                  <a:lnTo>
                    <a:pt x="60" y="87"/>
                  </a:lnTo>
                  <a:lnTo>
                    <a:pt x="23" y="78"/>
                  </a:lnTo>
                  <a:lnTo>
                    <a:pt x="0" y="26"/>
                  </a:lnTo>
                  <a:lnTo>
                    <a:pt x="0" y="1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75" name="Freeform 207"/>
            <p:cNvSpPr>
              <a:spLocks/>
            </p:cNvSpPr>
            <p:nvPr/>
          </p:nvSpPr>
          <p:spPr bwMode="ltGray">
            <a:xfrm>
              <a:off x="3050" y="1294"/>
              <a:ext cx="32" cy="23"/>
            </a:xfrm>
            <a:custGeom>
              <a:avLst/>
              <a:gdLst>
                <a:gd name="T0" fmla="*/ 11 w 70"/>
                <a:gd name="T1" fmla="*/ 31 h 75"/>
                <a:gd name="T2" fmla="*/ 29 w 70"/>
                <a:gd name="T3" fmla="*/ 7 h 75"/>
                <a:gd name="T4" fmla="*/ 53 w 70"/>
                <a:gd name="T5" fmla="*/ 0 h 75"/>
                <a:gd name="T6" fmla="*/ 70 w 70"/>
                <a:gd name="T7" fmla="*/ 18 h 75"/>
                <a:gd name="T8" fmla="*/ 70 w 70"/>
                <a:gd name="T9" fmla="*/ 31 h 75"/>
                <a:gd name="T10" fmla="*/ 63 w 70"/>
                <a:gd name="T11" fmla="*/ 54 h 75"/>
                <a:gd name="T12" fmla="*/ 34 w 70"/>
                <a:gd name="T13" fmla="*/ 75 h 75"/>
                <a:gd name="T14" fmla="*/ 0 w 70"/>
                <a:gd name="T15" fmla="*/ 54 h 75"/>
                <a:gd name="T16" fmla="*/ 11 w 70"/>
                <a:gd name="T17" fmla="*/ 3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5">
                  <a:moveTo>
                    <a:pt x="11" y="31"/>
                  </a:moveTo>
                  <a:lnTo>
                    <a:pt x="29" y="7"/>
                  </a:lnTo>
                  <a:lnTo>
                    <a:pt x="53" y="0"/>
                  </a:lnTo>
                  <a:lnTo>
                    <a:pt x="70" y="18"/>
                  </a:lnTo>
                  <a:lnTo>
                    <a:pt x="70" y="31"/>
                  </a:lnTo>
                  <a:lnTo>
                    <a:pt x="63" y="54"/>
                  </a:lnTo>
                  <a:lnTo>
                    <a:pt x="34" y="75"/>
                  </a:lnTo>
                  <a:lnTo>
                    <a:pt x="0" y="54"/>
                  </a:lnTo>
                  <a:lnTo>
                    <a:pt x="11" y="31"/>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76" name="Freeform 208"/>
            <p:cNvSpPr>
              <a:spLocks/>
            </p:cNvSpPr>
            <p:nvPr/>
          </p:nvSpPr>
          <p:spPr bwMode="ltGray">
            <a:xfrm>
              <a:off x="3074" y="1230"/>
              <a:ext cx="7" cy="13"/>
            </a:xfrm>
            <a:custGeom>
              <a:avLst/>
              <a:gdLst>
                <a:gd name="T0" fmla="*/ 0 w 23"/>
                <a:gd name="T1" fmla="*/ 39 h 39"/>
                <a:gd name="T2" fmla="*/ 0 w 23"/>
                <a:gd name="T3" fmla="*/ 0 h 39"/>
                <a:gd name="T4" fmla="*/ 15 w 23"/>
                <a:gd name="T5" fmla="*/ 16 h 39"/>
                <a:gd name="T6" fmla="*/ 23 w 23"/>
                <a:gd name="T7" fmla="*/ 16 h 39"/>
                <a:gd name="T8" fmla="*/ 15 w 23"/>
                <a:gd name="T9" fmla="*/ 27 h 39"/>
                <a:gd name="T10" fmla="*/ 0 w 23"/>
                <a:gd name="T11" fmla="*/ 39 h 39"/>
              </a:gdLst>
              <a:ahLst/>
              <a:cxnLst>
                <a:cxn ang="0">
                  <a:pos x="T0" y="T1"/>
                </a:cxn>
                <a:cxn ang="0">
                  <a:pos x="T2" y="T3"/>
                </a:cxn>
                <a:cxn ang="0">
                  <a:pos x="T4" y="T5"/>
                </a:cxn>
                <a:cxn ang="0">
                  <a:pos x="T6" y="T7"/>
                </a:cxn>
                <a:cxn ang="0">
                  <a:pos x="T8" y="T9"/>
                </a:cxn>
                <a:cxn ang="0">
                  <a:pos x="T10" y="T11"/>
                </a:cxn>
              </a:cxnLst>
              <a:rect l="0" t="0" r="r" b="b"/>
              <a:pathLst>
                <a:path w="23" h="39">
                  <a:moveTo>
                    <a:pt x="0" y="39"/>
                  </a:moveTo>
                  <a:lnTo>
                    <a:pt x="0" y="0"/>
                  </a:lnTo>
                  <a:lnTo>
                    <a:pt x="15" y="16"/>
                  </a:lnTo>
                  <a:lnTo>
                    <a:pt x="23" y="16"/>
                  </a:lnTo>
                  <a:lnTo>
                    <a:pt x="15" y="27"/>
                  </a:lnTo>
                  <a:lnTo>
                    <a:pt x="0" y="39"/>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77" name="Freeform 209"/>
            <p:cNvSpPr>
              <a:spLocks/>
            </p:cNvSpPr>
            <p:nvPr/>
          </p:nvSpPr>
          <p:spPr bwMode="ltGray">
            <a:xfrm>
              <a:off x="3403" y="609"/>
              <a:ext cx="48" cy="36"/>
            </a:xfrm>
            <a:custGeom>
              <a:avLst/>
              <a:gdLst>
                <a:gd name="T0" fmla="*/ 0 w 163"/>
                <a:gd name="T1" fmla="*/ 27 h 108"/>
                <a:gd name="T2" fmla="*/ 42 w 163"/>
                <a:gd name="T3" fmla="*/ 0 h 108"/>
                <a:gd name="T4" fmla="*/ 110 w 163"/>
                <a:gd name="T5" fmla="*/ 18 h 108"/>
                <a:gd name="T6" fmla="*/ 150 w 163"/>
                <a:gd name="T7" fmla="*/ 61 h 108"/>
                <a:gd name="T8" fmla="*/ 163 w 163"/>
                <a:gd name="T9" fmla="*/ 97 h 108"/>
                <a:gd name="T10" fmla="*/ 152 w 163"/>
                <a:gd name="T11" fmla="*/ 108 h 108"/>
                <a:gd name="T12" fmla="*/ 89 w 163"/>
                <a:gd name="T13" fmla="*/ 84 h 108"/>
                <a:gd name="T14" fmla="*/ 44 w 163"/>
                <a:gd name="T15" fmla="*/ 86 h 108"/>
                <a:gd name="T16" fmla="*/ 8 w 163"/>
                <a:gd name="T17" fmla="*/ 73 h 108"/>
                <a:gd name="T18" fmla="*/ 8 w 163"/>
                <a:gd name="T19" fmla="*/ 47 h 108"/>
                <a:gd name="T20" fmla="*/ 0 w 163"/>
                <a:gd name="T21" fmla="*/ 2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08">
                  <a:moveTo>
                    <a:pt x="0" y="27"/>
                  </a:moveTo>
                  <a:lnTo>
                    <a:pt x="42" y="0"/>
                  </a:lnTo>
                  <a:lnTo>
                    <a:pt x="110" y="18"/>
                  </a:lnTo>
                  <a:lnTo>
                    <a:pt x="150" y="61"/>
                  </a:lnTo>
                  <a:lnTo>
                    <a:pt x="163" y="97"/>
                  </a:lnTo>
                  <a:lnTo>
                    <a:pt x="152" y="108"/>
                  </a:lnTo>
                  <a:lnTo>
                    <a:pt x="89" y="84"/>
                  </a:lnTo>
                  <a:lnTo>
                    <a:pt x="44" y="86"/>
                  </a:lnTo>
                  <a:lnTo>
                    <a:pt x="8" y="73"/>
                  </a:lnTo>
                  <a:lnTo>
                    <a:pt x="8" y="47"/>
                  </a:lnTo>
                  <a:lnTo>
                    <a:pt x="0" y="2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78" name="Freeform 210"/>
            <p:cNvSpPr>
              <a:spLocks/>
            </p:cNvSpPr>
            <p:nvPr/>
          </p:nvSpPr>
          <p:spPr bwMode="ltGray">
            <a:xfrm>
              <a:off x="3476" y="2821"/>
              <a:ext cx="18" cy="15"/>
            </a:xfrm>
            <a:custGeom>
              <a:avLst/>
              <a:gdLst>
                <a:gd name="T0" fmla="*/ 0 w 55"/>
                <a:gd name="T1" fmla="*/ 23 h 42"/>
                <a:gd name="T2" fmla="*/ 11 w 55"/>
                <a:gd name="T3" fmla="*/ 0 h 42"/>
                <a:gd name="T4" fmla="*/ 55 w 55"/>
                <a:gd name="T5" fmla="*/ 2 h 42"/>
                <a:gd name="T6" fmla="*/ 55 w 55"/>
                <a:gd name="T7" fmla="*/ 9 h 42"/>
                <a:gd name="T8" fmla="*/ 40 w 55"/>
                <a:gd name="T9" fmla="*/ 23 h 42"/>
                <a:gd name="T10" fmla="*/ 21 w 55"/>
                <a:gd name="T11" fmla="*/ 42 h 42"/>
                <a:gd name="T12" fmla="*/ 0 w 55"/>
                <a:gd name="T13" fmla="*/ 23 h 42"/>
              </a:gdLst>
              <a:ahLst/>
              <a:cxnLst>
                <a:cxn ang="0">
                  <a:pos x="T0" y="T1"/>
                </a:cxn>
                <a:cxn ang="0">
                  <a:pos x="T2" y="T3"/>
                </a:cxn>
                <a:cxn ang="0">
                  <a:pos x="T4" y="T5"/>
                </a:cxn>
                <a:cxn ang="0">
                  <a:pos x="T6" y="T7"/>
                </a:cxn>
                <a:cxn ang="0">
                  <a:pos x="T8" y="T9"/>
                </a:cxn>
                <a:cxn ang="0">
                  <a:pos x="T10" y="T11"/>
                </a:cxn>
                <a:cxn ang="0">
                  <a:pos x="T12" y="T13"/>
                </a:cxn>
              </a:cxnLst>
              <a:rect l="0" t="0" r="r" b="b"/>
              <a:pathLst>
                <a:path w="55" h="42">
                  <a:moveTo>
                    <a:pt x="0" y="23"/>
                  </a:moveTo>
                  <a:lnTo>
                    <a:pt x="11" y="0"/>
                  </a:lnTo>
                  <a:lnTo>
                    <a:pt x="55" y="2"/>
                  </a:lnTo>
                  <a:lnTo>
                    <a:pt x="55" y="9"/>
                  </a:lnTo>
                  <a:lnTo>
                    <a:pt x="40" y="23"/>
                  </a:lnTo>
                  <a:lnTo>
                    <a:pt x="21" y="42"/>
                  </a:lnTo>
                  <a:lnTo>
                    <a:pt x="0" y="23"/>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79" name="Freeform 211"/>
            <p:cNvSpPr>
              <a:spLocks/>
            </p:cNvSpPr>
            <p:nvPr/>
          </p:nvSpPr>
          <p:spPr bwMode="ltGray">
            <a:xfrm>
              <a:off x="3459" y="2832"/>
              <a:ext cx="126" cy="282"/>
            </a:xfrm>
            <a:custGeom>
              <a:avLst/>
              <a:gdLst>
                <a:gd name="T0" fmla="*/ 0 w 378"/>
                <a:gd name="T1" fmla="*/ 701 h 845"/>
                <a:gd name="T2" fmla="*/ 0 w 378"/>
                <a:gd name="T3" fmla="*/ 598 h 845"/>
                <a:gd name="T4" fmla="*/ 34 w 378"/>
                <a:gd name="T5" fmla="*/ 527 h 845"/>
                <a:gd name="T6" fmla="*/ 44 w 378"/>
                <a:gd name="T7" fmla="*/ 463 h 845"/>
                <a:gd name="T8" fmla="*/ 50 w 378"/>
                <a:gd name="T9" fmla="*/ 365 h 845"/>
                <a:gd name="T10" fmla="*/ 66 w 378"/>
                <a:gd name="T11" fmla="*/ 291 h 845"/>
                <a:gd name="T12" fmla="*/ 84 w 378"/>
                <a:gd name="T13" fmla="*/ 272 h 845"/>
                <a:gd name="T14" fmla="*/ 130 w 378"/>
                <a:gd name="T15" fmla="*/ 236 h 845"/>
                <a:gd name="T16" fmla="*/ 187 w 378"/>
                <a:gd name="T17" fmla="*/ 222 h 845"/>
                <a:gd name="T18" fmla="*/ 222 w 378"/>
                <a:gd name="T19" fmla="*/ 183 h 845"/>
                <a:gd name="T20" fmla="*/ 255 w 378"/>
                <a:gd name="T21" fmla="*/ 75 h 845"/>
                <a:gd name="T22" fmla="*/ 309 w 378"/>
                <a:gd name="T23" fmla="*/ 0 h 845"/>
                <a:gd name="T24" fmla="*/ 334 w 378"/>
                <a:gd name="T25" fmla="*/ 28 h 845"/>
                <a:gd name="T26" fmla="*/ 362 w 378"/>
                <a:gd name="T27" fmla="*/ 115 h 845"/>
                <a:gd name="T28" fmla="*/ 364 w 378"/>
                <a:gd name="T29" fmla="*/ 147 h 845"/>
                <a:gd name="T30" fmla="*/ 378 w 378"/>
                <a:gd name="T31" fmla="*/ 232 h 845"/>
                <a:gd name="T32" fmla="*/ 343 w 378"/>
                <a:gd name="T33" fmla="*/ 211 h 845"/>
                <a:gd name="T34" fmla="*/ 349 w 378"/>
                <a:gd name="T35" fmla="*/ 300 h 845"/>
                <a:gd name="T36" fmla="*/ 319 w 378"/>
                <a:gd name="T37" fmla="*/ 398 h 845"/>
                <a:gd name="T38" fmla="*/ 267 w 378"/>
                <a:gd name="T39" fmla="*/ 552 h 845"/>
                <a:gd name="T40" fmla="*/ 255 w 378"/>
                <a:gd name="T41" fmla="*/ 660 h 845"/>
                <a:gd name="T42" fmla="*/ 232 w 378"/>
                <a:gd name="T43" fmla="*/ 738 h 845"/>
                <a:gd name="T44" fmla="*/ 196 w 378"/>
                <a:gd name="T45" fmla="*/ 808 h 845"/>
                <a:gd name="T46" fmla="*/ 179 w 378"/>
                <a:gd name="T47" fmla="*/ 831 h 845"/>
                <a:gd name="T48" fmla="*/ 46 w 378"/>
                <a:gd name="T49" fmla="*/ 845 h 845"/>
                <a:gd name="T50" fmla="*/ 13 w 378"/>
                <a:gd name="T51" fmla="*/ 822 h 845"/>
                <a:gd name="T52" fmla="*/ 13 w 378"/>
                <a:gd name="T53" fmla="*/ 712 h 845"/>
                <a:gd name="T54" fmla="*/ 0 w 378"/>
                <a:gd name="T55" fmla="*/ 70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8" h="845">
                  <a:moveTo>
                    <a:pt x="0" y="701"/>
                  </a:moveTo>
                  <a:lnTo>
                    <a:pt x="0" y="598"/>
                  </a:lnTo>
                  <a:lnTo>
                    <a:pt x="34" y="527"/>
                  </a:lnTo>
                  <a:lnTo>
                    <a:pt x="44" y="463"/>
                  </a:lnTo>
                  <a:lnTo>
                    <a:pt x="50" y="365"/>
                  </a:lnTo>
                  <a:lnTo>
                    <a:pt x="66" y="291"/>
                  </a:lnTo>
                  <a:lnTo>
                    <a:pt x="84" y="272"/>
                  </a:lnTo>
                  <a:lnTo>
                    <a:pt x="130" y="236"/>
                  </a:lnTo>
                  <a:lnTo>
                    <a:pt x="187" y="222"/>
                  </a:lnTo>
                  <a:lnTo>
                    <a:pt x="222" y="183"/>
                  </a:lnTo>
                  <a:lnTo>
                    <a:pt x="255" y="75"/>
                  </a:lnTo>
                  <a:lnTo>
                    <a:pt x="309" y="0"/>
                  </a:lnTo>
                  <a:lnTo>
                    <a:pt x="334" y="28"/>
                  </a:lnTo>
                  <a:lnTo>
                    <a:pt x="362" y="115"/>
                  </a:lnTo>
                  <a:lnTo>
                    <a:pt x="364" y="147"/>
                  </a:lnTo>
                  <a:lnTo>
                    <a:pt x="378" y="232"/>
                  </a:lnTo>
                  <a:lnTo>
                    <a:pt x="343" y="211"/>
                  </a:lnTo>
                  <a:lnTo>
                    <a:pt x="349" y="300"/>
                  </a:lnTo>
                  <a:lnTo>
                    <a:pt x="319" y="398"/>
                  </a:lnTo>
                  <a:lnTo>
                    <a:pt x="267" y="552"/>
                  </a:lnTo>
                  <a:lnTo>
                    <a:pt x="255" y="660"/>
                  </a:lnTo>
                  <a:lnTo>
                    <a:pt x="232" y="738"/>
                  </a:lnTo>
                  <a:lnTo>
                    <a:pt x="196" y="808"/>
                  </a:lnTo>
                  <a:lnTo>
                    <a:pt x="179" y="831"/>
                  </a:lnTo>
                  <a:lnTo>
                    <a:pt x="46" y="845"/>
                  </a:lnTo>
                  <a:lnTo>
                    <a:pt x="13" y="822"/>
                  </a:lnTo>
                  <a:lnTo>
                    <a:pt x="13" y="712"/>
                  </a:lnTo>
                  <a:lnTo>
                    <a:pt x="0" y="701"/>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80" name="Freeform 212"/>
            <p:cNvSpPr>
              <a:spLocks/>
            </p:cNvSpPr>
            <p:nvPr/>
          </p:nvSpPr>
          <p:spPr bwMode="ltGray">
            <a:xfrm>
              <a:off x="3463" y="961"/>
              <a:ext cx="30" cy="33"/>
            </a:xfrm>
            <a:custGeom>
              <a:avLst/>
              <a:gdLst>
                <a:gd name="T0" fmla="*/ 4 w 89"/>
                <a:gd name="T1" fmla="*/ 75 h 97"/>
                <a:gd name="T2" fmla="*/ 22 w 89"/>
                <a:gd name="T3" fmla="*/ 13 h 97"/>
                <a:gd name="T4" fmla="*/ 77 w 89"/>
                <a:gd name="T5" fmla="*/ 0 h 97"/>
                <a:gd name="T6" fmla="*/ 89 w 89"/>
                <a:gd name="T7" fmla="*/ 11 h 97"/>
                <a:gd name="T8" fmla="*/ 85 w 89"/>
                <a:gd name="T9" fmla="*/ 54 h 97"/>
                <a:gd name="T10" fmla="*/ 51 w 89"/>
                <a:gd name="T11" fmla="*/ 90 h 97"/>
                <a:gd name="T12" fmla="*/ 21 w 89"/>
                <a:gd name="T13" fmla="*/ 97 h 97"/>
                <a:gd name="T14" fmla="*/ 0 w 89"/>
                <a:gd name="T15" fmla="*/ 84 h 97"/>
                <a:gd name="T16" fmla="*/ 4 w 89"/>
                <a:gd name="T17" fmla="*/ 7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7">
                  <a:moveTo>
                    <a:pt x="4" y="75"/>
                  </a:moveTo>
                  <a:lnTo>
                    <a:pt x="22" y="13"/>
                  </a:lnTo>
                  <a:lnTo>
                    <a:pt x="77" y="0"/>
                  </a:lnTo>
                  <a:lnTo>
                    <a:pt x="89" y="11"/>
                  </a:lnTo>
                  <a:lnTo>
                    <a:pt x="85" y="54"/>
                  </a:lnTo>
                  <a:lnTo>
                    <a:pt x="51" y="90"/>
                  </a:lnTo>
                  <a:lnTo>
                    <a:pt x="21" y="97"/>
                  </a:lnTo>
                  <a:lnTo>
                    <a:pt x="0" y="84"/>
                  </a:lnTo>
                  <a:lnTo>
                    <a:pt x="4" y="75"/>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81" name="Freeform 213"/>
            <p:cNvSpPr>
              <a:spLocks/>
            </p:cNvSpPr>
            <p:nvPr/>
          </p:nvSpPr>
          <p:spPr bwMode="ltGray">
            <a:xfrm>
              <a:off x="3485" y="2839"/>
              <a:ext cx="16" cy="20"/>
            </a:xfrm>
            <a:custGeom>
              <a:avLst/>
              <a:gdLst>
                <a:gd name="T0" fmla="*/ 0 w 42"/>
                <a:gd name="T1" fmla="*/ 47 h 61"/>
                <a:gd name="T2" fmla="*/ 7 w 42"/>
                <a:gd name="T3" fmla="*/ 19 h 61"/>
                <a:gd name="T4" fmla="*/ 19 w 42"/>
                <a:gd name="T5" fmla="*/ 0 h 61"/>
                <a:gd name="T6" fmla="*/ 34 w 42"/>
                <a:gd name="T7" fmla="*/ 0 h 61"/>
                <a:gd name="T8" fmla="*/ 42 w 42"/>
                <a:gd name="T9" fmla="*/ 11 h 61"/>
                <a:gd name="T10" fmla="*/ 34 w 42"/>
                <a:gd name="T11" fmla="*/ 31 h 61"/>
                <a:gd name="T12" fmla="*/ 29 w 42"/>
                <a:gd name="T13" fmla="*/ 38 h 61"/>
                <a:gd name="T14" fmla="*/ 29 w 42"/>
                <a:gd name="T15" fmla="*/ 54 h 61"/>
                <a:gd name="T16" fmla="*/ 17 w 42"/>
                <a:gd name="T17" fmla="*/ 61 h 61"/>
                <a:gd name="T18" fmla="*/ 0 w 42"/>
                <a:gd name="T19" fmla="*/ 61 h 61"/>
                <a:gd name="T20" fmla="*/ 0 w 42"/>
                <a:gd name="T21"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61">
                  <a:moveTo>
                    <a:pt x="0" y="47"/>
                  </a:moveTo>
                  <a:lnTo>
                    <a:pt x="7" y="19"/>
                  </a:lnTo>
                  <a:lnTo>
                    <a:pt x="19" y="0"/>
                  </a:lnTo>
                  <a:lnTo>
                    <a:pt x="34" y="0"/>
                  </a:lnTo>
                  <a:lnTo>
                    <a:pt x="42" y="11"/>
                  </a:lnTo>
                  <a:lnTo>
                    <a:pt x="34" y="31"/>
                  </a:lnTo>
                  <a:lnTo>
                    <a:pt x="29" y="38"/>
                  </a:lnTo>
                  <a:lnTo>
                    <a:pt x="29" y="54"/>
                  </a:lnTo>
                  <a:lnTo>
                    <a:pt x="17" y="61"/>
                  </a:lnTo>
                  <a:lnTo>
                    <a:pt x="0" y="61"/>
                  </a:lnTo>
                  <a:lnTo>
                    <a:pt x="0" y="4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82" name="Freeform 214"/>
            <p:cNvSpPr>
              <a:spLocks/>
            </p:cNvSpPr>
            <p:nvPr/>
          </p:nvSpPr>
          <p:spPr bwMode="ltGray">
            <a:xfrm>
              <a:off x="3474" y="626"/>
              <a:ext cx="14" cy="15"/>
            </a:xfrm>
            <a:custGeom>
              <a:avLst/>
              <a:gdLst>
                <a:gd name="T0" fmla="*/ 2 w 41"/>
                <a:gd name="T1" fmla="*/ 32 h 44"/>
                <a:gd name="T2" fmla="*/ 2 w 41"/>
                <a:gd name="T3" fmla="*/ 7 h 44"/>
                <a:gd name="T4" fmla="*/ 20 w 41"/>
                <a:gd name="T5" fmla="*/ 0 h 44"/>
                <a:gd name="T6" fmla="*/ 41 w 41"/>
                <a:gd name="T7" fmla="*/ 23 h 44"/>
                <a:gd name="T8" fmla="*/ 35 w 41"/>
                <a:gd name="T9" fmla="*/ 32 h 44"/>
                <a:gd name="T10" fmla="*/ 0 w 41"/>
                <a:gd name="T11" fmla="*/ 44 h 44"/>
                <a:gd name="T12" fmla="*/ 2 w 41"/>
                <a:gd name="T13" fmla="*/ 32 h 44"/>
              </a:gdLst>
              <a:ahLst/>
              <a:cxnLst>
                <a:cxn ang="0">
                  <a:pos x="T0" y="T1"/>
                </a:cxn>
                <a:cxn ang="0">
                  <a:pos x="T2" y="T3"/>
                </a:cxn>
                <a:cxn ang="0">
                  <a:pos x="T4" y="T5"/>
                </a:cxn>
                <a:cxn ang="0">
                  <a:pos x="T6" y="T7"/>
                </a:cxn>
                <a:cxn ang="0">
                  <a:pos x="T8" y="T9"/>
                </a:cxn>
                <a:cxn ang="0">
                  <a:pos x="T10" y="T11"/>
                </a:cxn>
                <a:cxn ang="0">
                  <a:pos x="T12" y="T13"/>
                </a:cxn>
              </a:cxnLst>
              <a:rect l="0" t="0" r="r" b="b"/>
              <a:pathLst>
                <a:path w="41" h="44">
                  <a:moveTo>
                    <a:pt x="2" y="32"/>
                  </a:moveTo>
                  <a:lnTo>
                    <a:pt x="2" y="7"/>
                  </a:lnTo>
                  <a:lnTo>
                    <a:pt x="20" y="0"/>
                  </a:lnTo>
                  <a:lnTo>
                    <a:pt x="41" y="23"/>
                  </a:lnTo>
                  <a:lnTo>
                    <a:pt x="35" y="32"/>
                  </a:lnTo>
                  <a:lnTo>
                    <a:pt x="0" y="44"/>
                  </a:lnTo>
                  <a:lnTo>
                    <a:pt x="2" y="32"/>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83" name="Freeform 215"/>
            <p:cNvSpPr>
              <a:spLocks/>
            </p:cNvSpPr>
            <p:nvPr/>
          </p:nvSpPr>
          <p:spPr bwMode="ltGray">
            <a:xfrm>
              <a:off x="3501" y="2821"/>
              <a:ext cx="16" cy="8"/>
            </a:xfrm>
            <a:custGeom>
              <a:avLst/>
              <a:gdLst>
                <a:gd name="T0" fmla="*/ 0 w 34"/>
                <a:gd name="T1" fmla="*/ 17 h 28"/>
                <a:gd name="T2" fmla="*/ 10 w 34"/>
                <a:gd name="T3" fmla="*/ 0 h 28"/>
                <a:gd name="T4" fmla="*/ 32 w 34"/>
                <a:gd name="T5" fmla="*/ 0 h 28"/>
                <a:gd name="T6" fmla="*/ 34 w 34"/>
                <a:gd name="T7" fmla="*/ 24 h 28"/>
                <a:gd name="T8" fmla="*/ 32 w 34"/>
                <a:gd name="T9" fmla="*/ 28 h 28"/>
                <a:gd name="T10" fmla="*/ 10 w 34"/>
                <a:gd name="T11" fmla="*/ 28 h 28"/>
                <a:gd name="T12" fmla="*/ 0 w 34"/>
                <a:gd name="T13" fmla="*/ 17 h 28"/>
              </a:gdLst>
              <a:ahLst/>
              <a:cxnLst>
                <a:cxn ang="0">
                  <a:pos x="T0" y="T1"/>
                </a:cxn>
                <a:cxn ang="0">
                  <a:pos x="T2" y="T3"/>
                </a:cxn>
                <a:cxn ang="0">
                  <a:pos x="T4" y="T5"/>
                </a:cxn>
                <a:cxn ang="0">
                  <a:pos x="T6" y="T7"/>
                </a:cxn>
                <a:cxn ang="0">
                  <a:pos x="T8" y="T9"/>
                </a:cxn>
                <a:cxn ang="0">
                  <a:pos x="T10" y="T11"/>
                </a:cxn>
                <a:cxn ang="0">
                  <a:pos x="T12" y="T13"/>
                </a:cxn>
              </a:cxnLst>
              <a:rect l="0" t="0" r="r" b="b"/>
              <a:pathLst>
                <a:path w="34" h="28">
                  <a:moveTo>
                    <a:pt x="0" y="17"/>
                  </a:moveTo>
                  <a:lnTo>
                    <a:pt x="10" y="0"/>
                  </a:lnTo>
                  <a:lnTo>
                    <a:pt x="32" y="0"/>
                  </a:lnTo>
                  <a:lnTo>
                    <a:pt x="34" y="24"/>
                  </a:lnTo>
                  <a:lnTo>
                    <a:pt x="32" y="28"/>
                  </a:lnTo>
                  <a:lnTo>
                    <a:pt x="10" y="28"/>
                  </a:lnTo>
                  <a:lnTo>
                    <a:pt x="0" y="1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84" name="Freeform 216"/>
            <p:cNvSpPr>
              <a:spLocks/>
            </p:cNvSpPr>
            <p:nvPr/>
          </p:nvSpPr>
          <p:spPr bwMode="ltGray">
            <a:xfrm>
              <a:off x="3507" y="2842"/>
              <a:ext cx="22" cy="15"/>
            </a:xfrm>
            <a:custGeom>
              <a:avLst/>
              <a:gdLst>
                <a:gd name="T0" fmla="*/ 3 w 65"/>
                <a:gd name="T1" fmla="*/ 16 h 44"/>
                <a:gd name="T2" fmla="*/ 23 w 65"/>
                <a:gd name="T3" fmla="*/ 5 h 44"/>
                <a:gd name="T4" fmla="*/ 52 w 65"/>
                <a:gd name="T5" fmla="*/ 0 h 44"/>
                <a:gd name="T6" fmla="*/ 65 w 65"/>
                <a:gd name="T7" fmla="*/ 16 h 44"/>
                <a:gd name="T8" fmla="*/ 58 w 65"/>
                <a:gd name="T9" fmla="*/ 42 h 44"/>
                <a:gd name="T10" fmla="*/ 31 w 65"/>
                <a:gd name="T11" fmla="*/ 44 h 44"/>
                <a:gd name="T12" fmla="*/ 0 w 65"/>
                <a:gd name="T13" fmla="*/ 16 h 44"/>
                <a:gd name="T14" fmla="*/ 3 w 65"/>
                <a:gd name="T15" fmla="*/ 16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44">
                  <a:moveTo>
                    <a:pt x="3" y="16"/>
                  </a:moveTo>
                  <a:lnTo>
                    <a:pt x="23" y="5"/>
                  </a:lnTo>
                  <a:lnTo>
                    <a:pt x="52" y="0"/>
                  </a:lnTo>
                  <a:lnTo>
                    <a:pt x="65" y="16"/>
                  </a:lnTo>
                  <a:lnTo>
                    <a:pt x="58" y="42"/>
                  </a:lnTo>
                  <a:lnTo>
                    <a:pt x="31" y="44"/>
                  </a:lnTo>
                  <a:lnTo>
                    <a:pt x="0" y="16"/>
                  </a:lnTo>
                  <a:lnTo>
                    <a:pt x="3" y="16"/>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85" name="Freeform 217"/>
            <p:cNvSpPr>
              <a:spLocks/>
            </p:cNvSpPr>
            <p:nvPr/>
          </p:nvSpPr>
          <p:spPr bwMode="ltGray">
            <a:xfrm>
              <a:off x="3536" y="746"/>
              <a:ext cx="190" cy="105"/>
            </a:xfrm>
            <a:custGeom>
              <a:avLst/>
              <a:gdLst>
                <a:gd name="T0" fmla="*/ 36 w 565"/>
                <a:gd name="T1" fmla="*/ 303 h 314"/>
                <a:gd name="T2" fmla="*/ 0 w 565"/>
                <a:gd name="T3" fmla="*/ 278 h 314"/>
                <a:gd name="T4" fmla="*/ 39 w 565"/>
                <a:gd name="T5" fmla="*/ 249 h 314"/>
                <a:gd name="T6" fmla="*/ 90 w 565"/>
                <a:gd name="T7" fmla="*/ 153 h 314"/>
                <a:gd name="T8" fmla="*/ 142 w 565"/>
                <a:gd name="T9" fmla="*/ 131 h 314"/>
                <a:gd name="T10" fmla="*/ 179 w 565"/>
                <a:gd name="T11" fmla="*/ 117 h 314"/>
                <a:gd name="T12" fmla="*/ 314 w 565"/>
                <a:gd name="T13" fmla="*/ 68 h 314"/>
                <a:gd name="T14" fmla="*/ 379 w 565"/>
                <a:gd name="T15" fmla="*/ 60 h 314"/>
                <a:gd name="T16" fmla="*/ 456 w 565"/>
                <a:gd name="T17" fmla="*/ 18 h 314"/>
                <a:gd name="T18" fmla="*/ 498 w 565"/>
                <a:gd name="T19" fmla="*/ 0 h 314"/>
                <a:gd name="T20" fmla="*/ 565 w 565"/>
                <a:gd name="T21" fmla="*/ 4 h 314"/>
                <a:gd name="T22" fmla="*/ 557 w 565"/>
                <a:gd name="T23" fmla="*/ 39 h 314"/>
                <a:gd name="T24" fmla="*/ 531 w 565"/>
                <a:gd name="T25" fmla="*/ 60 h 314"/>
                <a:gd name="T26" fmla="*/ 463 w 565"/>
                <a:gd name="T27" fmla="*/ 107 h 314"/>
                <a:gd name="T28" fmla="*/ 386 w 565"/>
                <a:gd name="T29" fmla="*/ 135 h 314"/>
                <a:gd name="T30" fmla="*/ 314 w 565"/>
                <a:gd name="T31" fmla="*/ 165 h 314"/>
                <a:gd name="T32" fmla="*/ 213 w 565"/>
                <a:gd name="T33" fmla="*/ 224 h 314"/>
                <a:gd name="T34" fmla="*/ 174 w 565"/>
                <a:gd name="T35" fmla="*/ 273 h 314"/>
                <a:gd name="T36" fmla="*/ 146 w 565"/>
                <a:gd name="T37" fmla="*/ 283 h 314"/>
                <a:gd name="T38" fmla="*/ 109 w 565"/>
                <a:gd name="T39" fmla="*/ 289 h 314"/>
                <a:gd name="T40" fmla="*/ 46 w 565"/>
                <a:gd name="T41" fmla="*/ 314 h 314"/>
                <a:gd name="T42" fmla="*/ 36 w 565"/>
                <a:gd name="T43" fmla="*/ 303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5" h="314">
                  <a:moveTo>
                    <a:pt x="36" y="303"/>
                  </a:moveTo>
                  <a:lnTo>
                    <a:pt x="0" y="278"/>
                  </a:lnTo>
                  <a:lnTo>
                    <a:pt x="39" y="249"/>
                  </a:lnTo>
                  <a:lnTo>
                    <a:pt x="90" y="153"/>
                  </a:lnTo>
                  <a:lnTo>
                    <a:pt x="142" y="131"/>
                  </a:lnTo>
                  <a:lnTo>
                    <a:pt x="179" y="117"/>
                  </a:lnTo>
                  <a:lnTo>
                    <a:pt x="314" y="68"/>
                  </a:lnTo>
                  <a:lnTo>
                    <a:pt x="379" y="60"/>
                  </a:lnTo>
                  <a:lnTo>
                    <a:pt x="456" y="18"/>
                  </a:lnTo>
                  <a:lnTo>
                    <a:pt x="498" y="0"/>
                  </a:lnTo>
                  <a:lnTo>
                    <a:pt x="565" y="4"/>
                  </a:lnTo>
                  <a:lnTo>
                    <a:pt x="557" y="39"/>
                  </a:lnTo>
                  <a:lnTo>
                    <a:pt x="531" y="60"/>
                  </a:lnTo>
                  <a:lnTo>
                    <a:pt x="463" y="107"/>
                  </a:lnTo>
                  <a:lnTo>
                    <a:pt x="386" y="135"/>
                  </a:lnTo>
                  <a:lnTo>
                    <a:pt x="314" y="165"/>
                  </a:lnTo>
                  <a:lnTo>
                    <a:pt x="213" y="224"/>
                  </a:lnTo>
                  <a:lnTo>
                    <a:pt x="174" y="273"/>
                  </a:lnTo>
                  <a:lnTo>
                    <a:pt x="146" y="283"/>
                  </a:lnTo>
                  <a:lnTo>
                    <a:pt x="109" y="289"/>
                  </a:lnTo>
                  <a:lnTo>
                    <a:pt x="46" y="314"/>
                  </a:lnTo>
                  <a:lnTo>
                    <a:pt x="36" y="303"/>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86" name="Freeform 218"/>
            <p:cNvSpPr>
              <a:spLocks/>
            </p:cNvSpPr>
            <p:nvPr/>
          </p:nvSpPr>
          <p:spPr bwMode="ltGray">
            <a:xfrm>
              <a:off x="3499" y="604"/>
              <a:ext cx="13" cy="8"/>
            </a:xfrm>
            <a:custGeom>
              <a:avLst/>
              <a:gdLst>
                <a:gd name="T0" fmla="*/ 27 w 39"/>
                <a:gd name="T1" fmla="*/ 12 h 35"/>
                <a:gd name="T2" fmla="*/ 0 w 39"/>
                <a:gd name="T3" fmla="*/ 30 h 35"/>
                <a:gd name="T4" fmla="*/ 39 w 39"/>
                <a:gd name="T5" fmla="*/ 35 h 35"/>
                <a:gd name="T6" fmla="*/ 27 w 39"/>
                <a:gd name="T7" fmla="*/ 0 h 35"/>
                <a:gd name="T8" fmla="*/ 27 w 39"/>
                <a:gd name="T9" fmla="*/ 12 h 35"/>
              </a:gdLst>
              <a:ahLst/>
              <a:cxnLst>
                <a:cxn ang="0">
                  <a:pos x="T0" y="T1"/>
                </a:cxn>
                <a:cxn ang="0">
                  <a:pos x="T2" y="T3"/>
                </a:cxn>
                <a:cxn ang="0">
                  <a:pos x="T4" y="T5"/>
                </a:cxn>
                <a:cxn ang="0">
                  <a:pos x="T6" y="T7"/>
                </a:cxn>
                <a:cxn ang="0">
                  <a:pos x="T8" y="T9"/>
                </a:cxn>
              </a:cxnLst>
              <a:rect l="0" t="0" r="r" b="b"/>
              <a:pathLst>
                <a:path w="39" h="35">
                  <a:moveTo>
                    <a:pt x="27" y="12"/>
                  </a:moveTo>
                  <a:lnTo>
                    <a:pt x="0" y="30"/>
                  </a:lnTo>
                  <a:lnTo>
                    <a:pt x="39" y="35"/>
                  </a:lnTo>
                  <a:lnTo>
                    <a:pt x="27" y="0"/>
                  </a:lnTo>
                  <a:lnTo>
                    <a:pt x="27" y="12"/>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87" name="Freeform 219"/>
            <p:cNvSpPr>
              <a:spLocks/>
            </p:cNvSpPr>
            <p:nvPr/>
          </p:nvSpPr>
          <p:spPr bwMode="ltGray">
            <a:xfrm>
              <a:off x="3521" y="583"/>
              <a:ext cx="12" cy="12"/>
            </a:xfrm>
            <a:custGeom>
              <a:avLst/>
              <a:gdLst>
                <a:gd name="T0" fmla="*/ 0 w 37"/>
                <a:gd name="T1" fmla="*/ 28 h 35"/>
                <a:gd name="T2" fmla="*/ 26 w 37"/>
                <a:gd name="T3" fmla="*/ 0 h 35"/>
                <a:gd name="T4" fmla="*/ 37 w 37"/>
                <a:gd name="T5" fmla="*/ 35 h 35"/>
                <a:gd name="T6" fmla="*/ 0 w 37"/>
                <a:gd name="T7" fmla="*/ 28 h 35"/>
              </a:gdLst>
              <a:ahLst/>
              <a:cxnLst>
                <a:cxn ang="0">
                  <a:pos x="T0" y="T1"/>
                </a:cxn>
                <a:cxn ang="0">
                  <a:pos x="T2" y="T3"/>
                </a:cxn>
                <a:cxn ang="0">
                  <a:pos x="T4" y="T5"/>
                </a:cxn>
                <a:cxn ang="0">
                  <a:pos x="T6" y="T7"/>
                </a:cxn>
              </a:cxnLst>
              <a:rect l="0" t="0" r="r" b="b"/>
              <a:pathLst>
                <a:path w="37" h="35">
                  <a:moveTo>
                    <a:pt x="0" y="28"/>
                  </a:moveTo>
                  <a:lnTo>
                    <a:pt x="26" y="0"/>
                  </a:lnTo>
                  <a:lnTo>
                    <a:pt x="37" y="35"/>
                  </a:lnTo>
                  <a:lnTo>
                    <a:pt x="0" y="28"/>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88" name="Freeform 220"/>
            <p:cNvSpPr>
              <a:spLocks/>
            </p:cNvSpPr>
            <p:nvPr/>
          </p:nvSpPr>
          <p:spPr bwMode="ltGray">
            <a:xfrm>
              <a:off x="3529" y="630"/>
              <a:ext cx="11" cy="20"/>
            </a:xfrm>
            <a:custGeom>
              <a:avLst/>
              <a:gdLst>
                <a:gd name="T0" fmla="*/ 0 w 33"/>
                <a:gd name="T1" fmla="*/ 47 h 61"/>
                <a:gd name="T2" fmla="*/ 0 w 33"/>
                <a:gd name="T3" fmla="*/ 0 h 61"/>
                <a:gd name="T4" fmla="*/ 11 w 33"/>
                <a:gd name="T5" fmla="*/ 0 h 61"/>
                <a:gd name="T6" fmla="*/ 22 w 33"/>
                <a:gd name="T7" fmla="*/ 13 h 61"/>
                <a:gd name="T8" fmla="*/ 33 w 33"/>
                <a:gd name="T9" fmla="*/ 36 h 61"/>
                <a:gd name="T10" fmla="*/ 11 w 33"/>
                <a:gd name="T11" fmla="*/ 61 h 61"/>
                <a:gd name="T12" fmla="*/ 0 w 33"/>
                <a:gd name="T13" fmla="*/ 47 h 61"/>
              </a:gdLst>
              <a:ahLst/>
              <a:cxnLst>
                <a:cxn ang="0">
                  <a:pos x="T0" y="T1"/>
                </a:cxn>
                <a:cxn ang="0">
                  <a:pos x="T2" y="T3"/>
                </a:cxn>
                <a:cxn ang="0">
                  <a:pos x="T4" y="T5"/>
                </a:cxn>
                <a:cxn ang="0">
                  <a:pos x="T6" y="T7"/>
                </a:cxn>
                <a:cxn ang="0">
                  <a:pos x="T8" y="T9"/>
                </a:cxn>
                <a:cxn ang="0">
                  <a:pos x="T10" y="T11"/>
                </a:cxn>
                <a:cxn ang="0">
                  <a:pos x="T12" y="T13"/>
                </a:cxn>
              </a:cxnLst>
              <a:rect l="0" t="0" r="r" b="b"/>
              <a:pathLst>
                <a:path w="33" h="61">
                  <a:moveTo>
                    <a:pt x="0" y="47"/>
                  </a:moveTo>
                  <a:lnTo>
                    <a:pt x="0" y="0"/>
                  </a:lnTo>
                  <a:lnTo>
                    <a:pt x="11" y="0"/>
                  </a:lnTo>
                  <a:lnTo>
                    <a:pt x="22" y="13"/>
                  </a:lnTo>
                  <a:lnTo>
                    <a:pt x="33" y="36"/>
                  </a:lnTo>
                  <a:lnTo>
                    <a:pt x="11" y="61"/>
                  </a:lnTo>
                  <a:lnTo>
                    <a:pt x="0" y="4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89" name="Freeform 221"/>
            <p:cNvSpPr>
              <a:spLocks/>
            </p:cNvSpPr>
            <p:nvPr/>
          </p:nvSpPr>
          <p:spPr bwMode="ltGray">
            <a:xfrm>
              <a:off x="3553" y="604"/>
              <a:ext cx="61" cy="37"/>
            </a:xfrm>
            <a:custGeom>
              <a:avLst/>
              <a:gdLst>
                <a:gd name="T0" fmla="*/ 28 w 169"/>
                <a:gd name="T1" fmla="*/ 118 h 118"/>
                <a:gd name="T2" fmla="*/ 0 w 169"/>
                <a:gd name="T3" fmla="*/ 78 h 118"/>
                <a:gd name="T4" fmla="*/ 32 w 169"/>
                <a:gd name="T5" fmla="*/ 35 h 118"/>
                <a:gd name="T6" fmla="*/ 109 w 169"/>
                <a:gd name="T7" fmla="*/ 0 h 118"/>
                <a:gd name="T8" fmla="*/ 151 w 169"/>
                <a:gd name="T9" fmla="*/ 0 h 118"/>
                <a:gd name="T10" fmla="*/ 169 w 169"/>
                <a:gd name="T11" fmla="*/ 17 h 118"/>
                <a:gd name="T12" fmla="*/ 169 w 169"/>
                <a:gd name="T13" fmla="*/ 52 h 118"/>
                <a:gd name="T14" fmla="*/ 148 w 169"/>
                <a:gd name="T15" fmla="*/ 78 h 118"/>
                <a:gd name="T16" fmla="*/ 92 w 169"/>
                <a:gd name="T17" fmla="*/ 92 h 118"/>
                <a:gd name="T18" fmla="*/ 46 w 169"/>
                <a:gd name="T19" fmla="*/ 110 h 118"/>
                <a:gd name="T20" fmla="*/ 28 w 169"/>
                <a:gd name="T2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18">
                  <a:moveTo>
                    <a:pt x="28" y="118"/>
                  </a:moveTo>
                  <a:lnTo>
                    <a:pt x="0" y="78"/>
                  </a:lnTo>
                  <a:lnTo>
                    <a:pt x="32" y="35"/>
                  </a:lnTo>
                  <a:lnTo>
                    <a:pt x="109" y="0"/>
                  </a:lnTo>
                  <a:lnTo>
                    <a:pt x="151" y="0"/>
                  </a:lnTo>
                  <a:lnTo>
                    <a:pt x="169" y="17"/>
                  </a:lnTo>
                  <a:lnTo>
                    <a:pt x="169" y="52"/>
                  </a:lnTo>
                  <a:lnTo>
                    <a:pt x="148" y="78"/>
                  </a:lnTo>
                  <a:lnTo>
                    <a:pt x="92" y="92"/>
                  </a:lnTo>
                  <a:lnTo>
                    <a:pt x="46" y="110"/>
                  </a:lnTo>
                  <a:lnTo>
                    <a:pt x="28" y="118"/>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90" name="Freeform 222"/>
            <p:cNvSpPr>
              <a:spLocks/>
            </p:cNvSpPr>
            <p:nvPr/>
          </p:nvSpPr>
          <p:spPr bwMode="ltGray">
            <a:xfrm>
              <a:off x="3619" y="589"/>
              <a:ext cx="27" cy="23"/>
            </a:xfrm>
            <a:custGeom>
              <a:avLst/>
              <a:gdLst>
                <a:gd name="T0" fmla="*/ 11 w 81"/>
                <a:gd name="T1" fmla="*/ 55 h 71"/>
                <a:gd name="T2" fmla="*/ 38 w 81"/>
                <a:gd name="T3" fmla="*/ 36 h 71"/>
                <a:gd name="T4" fmla="*/ 63 w 81"/>
                <a:gd name="T5" fmla="*/ 0 h 71"/>
                <a:gd name="T6" fmla="*/ 81 w 81"/>
                <a:gd name="T7" fmla="*/ 20 h 71"/>
                <a:gd name="T8" fmla="*/ 79 w 81"/>
                <a:gd name="T9" fmla="*/ 55 h 71"/>
                <a:gd name="T10" fmla="*/ 44 w 81"/>
                <a:gd name="T11" fmla="*/ 71 h 71"/>
                <a:gd name="T12" fmla="*/ 0 w 81"/>
                <a:gd name="T13" fmla="*/ 64 h 71"/>
                <a:gd name="T14" fmla="*/ 11 w 81"/>
                <a:gd name="T15" fmla="*/ 55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71">
                  <a:moveTo>
                    <a:pt x="11" y="55"/>
                  </a:moveTo>
                  <a:lnTo>
                    <a:pt x="38" y="36"/>
                  </a:lnTo>
                  <a:lnTo>
                    <a:pt x="63" y="0"/>
                  </a:lnTo>
                  <a:lnTo>
                    <a:pt x="81" y="20"/>
                  </a:lnTo>
                  <a:lnTo>
                    <a:pt x="79" y="55"/>
                  </a:lnTo>
                  <a:lnTo>
                    <a:pt x="44" y="71"/>
                  </a:lnTo>
                  <a:lnTo>
                    <a:pt x="0" y="64"/>
                  </a:lnTo>
                  <a:lnTo>
                    <a:pt x="11" y="55"/>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91" name="Freeform 223"/>
            <p:cNvSpPr>
              <a:spLocks/>
            </p:cNvSpPr>
            <p:nvPr/>
          </p:nvSpPr>
          <p:spPr bwMode="ltGray">
            <a:xfrm>
              <a:off x="3624" y="2686"/>
              <a:ext cx="20" cy="15"/>
            </a:xfrm>
            <a:custGeom>
              <a:avLst/>
              <a:gdLst>
                <a:gd name="T0" fmla="*/ 0 w 60"/>
                <a:gd name="T1" fmla="*/ 46 h 46"/>
                <a:gd name="T2" fmla="*/ 10 w 60"/>
                <a:gd name="T3" fmla="*/ 18 h 46"/>
                <a:gd name="T4" fmla="*/ 33 w 60"/>
                <a:gd name="T5" fmla="*/ 0 h 46"/>
                <a:gd name="T6" fmla="*/ 50 w 60"/>
                <a:gd name="T7" fmla="*/ 0 h 46"/>
                <a:gd name="T8" fmla="*/ 60 w 60"/>
                <a:gd name="T9" fmla="*/ 14 h 46"/>
                <a:gd name="T10" fmla="*/ 60 w 60"/>
                <a:gd name="T11" fmla="*/ 35 h 46"/>
                <a:gd name="T12" fmla="*/ 33 w 60"/>
                <a:gd name="T13" fmla="*/ 32 h 46"/>
                <a:gd name="T14" fmla="*/ 0 w 60"/>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46">
                  <a:moveTo>
                    <a:pt x="0" y="46"/>
                  </a:moveTo>
                  <a:lnTo>
                    <a:pt x="10" y="18"/>
                  </a:lnTo>
                  <a:lnTo>
                    <a:pt x="33" y="0"/>
                  </a:lnTo>
                  <a:lnTo>
                    <a:pt x="50" y="0"/>
                  </a:lnTo>
                  <a:lnTo>
                    <a:pt x="60" y="14"/>
                  </a:lnTo>
                  <a:lnTo>
                    <a:pt x="60" y="35"/>
                  </a:lnTo>
                  <a:lnTo>
                    <a:pt x="33" y="32"/>
                  </a:lnTo>
                  <a:lnTo>
                    <a:pt x="0" y="46"/>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92" name="Freeform 224"/>
            <p:cNvSpPr>
              <a:spLocks/>
            </p:cNvSpPr>
            <p:nvPr/>
          </p:nvSpPr>
          <p:spPr bwMode="ltGray">
            <a:xfrm>
              <a:off x="3658" y="3011"/>
              <a:ext cx="3" cy="17"/>
            </a:xfrm>
            <a:custGeom>
              <a:avLst/>
              <a:gdLst>
                <a:gd name="T0" fmla="*/ 0 w 10"/>
                <a:gd name="T1" fmla="*/ 40 h 51"/>
                <a:gd name="T2" fmla="*/ 0 w 10"/>
                <a:gd name="T3" fmla="*/ 0 h 51"/>
                <a:gd name="T4" fmla="*/ 10 w 10"/>
                <a:gd name="T5" fmla="*/ 0 h 51"/>
                <a:gd name="T6" fmla="*/ 10 w 10"/>
                <a:gd name="T7" fmla="*/ 51 h 51"/>
                <a:gd name="T8" fmla="*/ 0 w 10"/>
                <a:gd name="T9" fmla="*/ 40 h 51"/>
              </a:gdLst>
              <a:ahLst/>
              <a:cxnLst>
                <a:cxn ang="0">
                  <a:pos x="T0" y="T1"/>
                </a:cxn>
                <a:cxn ang="0">
                  <a:pos x="T2" y="T3"/>
                </a:cxn>
                <a:cxn ang="0">
                  <a:pos x="T4" y="T5"/>
                </a:cxn>
                <a:cxn ang="0">
                  <a:pos x="T6" y="T7"/>
                </a:cxn>
                <a:cxn ang="0">
                  <a:pos x="T8" y="T9"/>
                </a:cxn>
              </a:cxnLst>
              <a:rect l="0" t="0" r="r" b="b"/>
              <a:pathLst>
                <a:path w="10" h="51">
                  <a:moveTo>
                    <a:pt x="0" y="40"/>
                  </a:moveTo>
                  <a:lnTo>
                    <a:pt x="0" y="0"/>
                  </a:lnTo>
                  <a:lnTo>
                    <a:pt x="10" y="0"/>
                  </a:lnTo>
                  <a:lnTo>
                    <a:pt x="10" y="51"/>
                  </a:lnTo>
                  <a:lnTo>
                    <a:pt x="0" y="40"/>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93" name="Freeform 225"/>
            <p:cNvSpPr>
              <a:spLocks/>
            </p:cNvSpPr>
            <p:nvPr/>
          </p:nvSpPr>
          <p:spPr bwMode="ltGray">
            <a:xfrm>
              <a:off x="3652" y="2652"/>
              <a:ext cx="12" cy="26"/>
            </a:xfrm>
            <a:custGeom>
              <a:avLst/>
              <a:gdLst>
                <a:gd name="T0" fmla="*/ 0 w 34"/>
                <a:gd name="T1" fmla="*/ 57 h 78"/>
                <a:gd name="T2" fmla="*/ 3 w 34"/>
                <a:gd name="T3" fmla="*/ 13 h 78"/>
                <a:gd name="T4" fmla="*/ 22 w 34"/>
                <a:gd name="T5" fmla="*/ 0 h 78"/>
                <a:gd name="T6" fmla="*/ 34 w 34"/>
                <a:gd name="T7" fmla="*/ 36 h 78"/>
                <a:gd name="T8" fmla="*/ 29 w 34"/>
                <a:gd name="T9" fmla="*/ 78 h 78"/>
                <a:gd name="T10" fmla="*/ 0 w 34"/>
                <a:gd name="T11" fmla="*/ 57 h 78"/>
              </a:gdLst>
              <a:ahLst/>
              <a:cxnLst>
                <a:cxn ang="0">
                  <a:pos x="T0" y="T1"/>
                </a:cxn>
                <a:cxn ang="0">
                  <a:pos x="T2" y="T3"/>
                </a:cxn>
                <a:cxn ang="0">
                  <a:pos x="T4" y="T5"/>
                </a:cxn>
                <a:cxn ang="0">
                  <a:pos x="T6" y="T7"/>
                </a:cxn>
                <a:cxn ang="0">
                  <a:pos x="T8" y="T9"/>
                </a:cxn>
                <a:cxn ang="0">
                  <a:pos x="T10" y="T11"/>
                </a:cxn>
              </a:cxnLst>
              <a:rect l="0" t="0" r="r" b="b"/>
              <a:pathLst>
                <a:path w="34" h="78">
                  <a:moveTo>
                    <a:pt x="0" y="57"/>
                  </a:moveTo>
                  <a:lnTo>
                    <a:pt x="3" y="13"/>
                  </a:lnTo>
                  <a:lnTo>
                    <a:pt x="22" y="0"/>
                  </a:lnTo>
                  <a:lnTo>
                    <a:pt x="34" y="36"/>
                  </a:lnTo>
                  <a:lnTo>
                    <a:pt x="29" y="78"/>
                  </a:lnTo>
                  <a:lnTo>
                    <a:pt x="0" y="5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94" name="Freeform 226"/>
            <p:cNvSpPr>
              <a:spLocks/>
            </p:cNvSpPr>
            <p:nvPr/>
          </p:nvSpPr>
          <p:spPr bwMode="ltGray">
            <a:xfrm>
              <a:off x="3670" y="2778"/>
              <a:ext cx="21" cy="13"/>
            </a:xfrm>
            <a:custGeom>
              <a:avLst/>
              <a:gdLst>
                <a:gd name="T0" fmla="*/ 0 w 65"/>
                <a:gd name="T1" fmla="*/ 26 h 37"/>
                <a:gd name="T2" fmla="*/ 0 w 65"/>
                <a:gd name="T3" fmla="*/ 12 h 37"/>
                <a:gd name="T4" fmla="*/ 23 w 65"/>
                <a:gd name="T5" fmla="*/ 0 h 37"/>
                <a:gd name="T6" fmla="*/ 44 w 65"/>
                <a:gd name="T7" fmla="*/ 0 h 37"/>
                <a:gd name="T8" fmla="*/ 65 w 65"/>
                <a:gd name="T9" fmla="*/ 12 h 37"/>
                <a:gd name="T10" fmla="*/ 65 w 65"/>
                <a:gd name="T11" fmla="*/ 26 h 37"/>
                <a:gd name="T12" fmla="*/ 33 w 65"/>
                <a:gd name="T13" fmla="*/ 37 h 37"/>
                <a:gd name="T14" fmla="*/ 10 w 65"/>
                <a:gd name="T15" fmla="*/ 37 h 37"/>
                <a:gd name="T16" fmla="*/ 0 w 65"/>
                <a:gd name="T1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7">
                  <a:moveTo>
                    <a:pt x="0" y="26"/>
                  </a:moveTo>
                  <a:lnTo>
                    <a:pt x="0" y="12"/>
                  </a:lnTo>
                  <a:lnTo>
                    <a:pt x="23" y="0"/>
                  </a:lnTo>
                  <a:lnTo>
                    <a:pt x="44" y="0"/>
                  </a:lnTo>
                  <a:lnTo>
                    <a:pt x="65" y="12"/>
                  </a:lnTo>
                  <a:lnTo>
                    <a:pt x="65" y="26"/>
                  </a:lnTo>
                  <a:lnTo>
                    <a:pt x="33" y="37"/>
                  </a:lnTo>
                  <a:lnTo>
                    <a:pt x="10" y="37"/>
                  </a:lnTo>
                  <a:lnTo>
                    <a:pt x="0" y="26"/>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95" name="Freeform 227"/>
            <p:cNvSpPr>
              <a:spLocks/>
            </p:cNvSpPr>
            <p:nvPr/>
          </p:nvSpPr>
          <p:spPr bwMode="ltGray">
            <a:xfrm>
              <a:off x="3681" y="2801"/>
              <a:ext cx="22" cy="21"/>
            </a:xfrm>
            <a:custGeom>
              <a:avLst/>
              <a:gdLst>
                <a:gd name="T0" fmla="*/ 0 w 68"/>
                <a:gd name="T1" fmla="*/ 47 h 59"/>
                <a:gd name="T2" fmla="*/ 11 w 68"/>
                <a:gd name="T3" fmla="*/ 22 h 59"/>
                <a:gd name="T4" fmla="*/ 44 w 68"/>
                <a:gd name="T5" fmla="*/ 0 h 59"/>
                <a:gd name="T6" fmla="*/ 68 w 68"/>
                <a:gd name="T7" fmla="*/ 22 h 59"/>
                <a:gd name="T8" fmla="*/ 68 w 68"/>
                <a:gd name="T9" fmla="*/ 34 h 59"/>
                <a:gd name="T10" fmla="*/ 57 w 68"/>
                <a:gd name="T11" fmla="*/ 47 h 59"/>
                <a:gd name="T12" fmla="*/ 23 w 68"/>
                <a:gd name="T13" fmla="*/ 59 h 59"/>
                <a:gd name="T14" fmla="*/ 0 w 68"/>
                <a:gd name="T15" fmla="*/ 47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59">
                  <a:moveTo>
                    <a:pt x="0" y="47"/>
                  </a:moveTo>
                  <a:lnTo>
                    <a:pt x="11" y="22"/>
                  </a:lnTo>
                  <a:lnTo>
                    <a:pt x="44" y="0"/>
                  </a:lnTo>
                  <a:lnTo>
                    <a:pt x="68" y="22"/>
                  </a:lnTo>
                  <a:lnTo>
                    <a:pt x="68" y="34"/>
                  </a:lnTo>
                  <a:lnTo>
                    <a:pt x="57" y="47"/>
                  </a:lnTo>
                  <a:lnTo>
                    <a:pt x="23" y="59"/>
                  </a:lnTo>
                  <a:lnTo>
                    <a:pt x="0" y="4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96" name="Freeform 228"/>
            <p:cNvSpPr>
              <a:spLocks/>
            </p:cNvSpPr>
            <p:nvPr/>
          </p:nvSpPr>
          <p:spPr bwMode="ltGray">
            <a:xfrm>
              <a:off x="3672" y="2650"/>
              <a:ext cx="10" cy="14"/>
            </a:xfrm>
            <a:custGeom>
              <a:avLst/>
              <a:gdLst>
                <a:gd name="T0" fmla="*/ 0 w 32"/>
                <a:gd name="T1" fmla="*/ 37 h 44"/>
                <a:gd name="T2" fmla="*/ 10 w 32"/>
                <a:gd name="T3" fmla="*/ 0 h 44"/>
                <a:gd name="T4" fmla="*/ 32 w 32"/>
                <a:gd name="T5" fmla="*/ 17 h 44"/>
                <a:gd name="T6" fmla="*/ 28 w 32"/>
                <a:gd name="T7" fmla="*/ 44 h 44"/>
                <a:gd name="T8" fmla="*/ 24 w 32"/>
                <a:gd name="T9" fmla="*/ 44 h 44"/>
                <a:gd name="T10" fmla="*/ 0 w 32"/>
                <a:gd name="T11" fmla="*/ 37 h 44"/>
              </a:gdLst>
              <a:ahLst/>
              <a:cxnLst>
                <a:cxn ang="0">
                  <a:pos x="T0" y="T1"/>
                </a:cxn>
                <a:cxn ang="0">
                  <a:pos x="T2" y="T3"/>
                </a:cxn>
                <a:cxn ang="0">
                  <a:pos x="T4" y="T5"/>
                </a:cxn>
                <a:cxn ang="0">
                  <a:pos x="T6" y="T7"/>
                </a:cxn>
                <a:cxn ang="0">
                  <a:pos x="T8" y="T9"/>
                </a:cxn>
                <a:cxn ang="0">
                  <a:pos x="T10" y="T11"/>
                </a:cxn>
              </a:cxnLst>
              <a:rect l="0" t="0" r="r" b="b"/>
              <a:pathLst>
                <a:path w="32" h="44">
                  <a:moveTo>
                    <a:pt x="0" y="37"/>
                  </a:moveTo>
                  <a:lnTo>
                    <a:pt x="10" y="0"/>
                  </a:lnTo>
                  <a:lnTo>
                    <a:pt x="32" y="17"/>
                  </a:lnTo>
                  <a:lnTo>
                    <a:pt x="28" y="44"/>
                  </a:lnTo>
                  <a:lnTo>
                    <a:pt x="24" y="44"/>
                  </a:lnTo>
                  <a:lnTo>
                    <a:pt x="0" y="3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97" name="Freeform 229"/>
            <p:cNvSpPr>
              <a:spLocks/>
            </p:cNvSpPr>
            <p:nvPr/>
          </p:nvSpPr>
          <p:spPr bwMode="ltGray">
            <a:xfrm>
              <a:off x="3691" y="2990"/>
              <a:ext cx="9" cy="19"/>
            </a:xfrm>
            <a:custGeom>
              <a:avLst/>
              <a:gdLst>
                <a:gd name="T0" fmla="*/ 0 w 25"/>
                <a:gd name="T1" fmla="*/ 53 h 53"/>
                <a:gd name="T2" fmla="*/ 0 w 25"/>
                <a:gd name="T3" fmla="*/ 0 h 53"/>
                <a:gd name="T4" fmla="*/ 12 w 25"/>
                <a:gd name="T5" fmla="*/ 0 h 53"/>
                <a:gd name="T6" fmla="*/ 25 w 25"/>
                <a:gd name="T7" fmla="*/ 30 h 53"/>
                <a:gd name="T8" fmla="*/ 12 w 25"/>
                <a:gd name="T9" fmla="*/ 53 h 53"/>
                <a:gd name="T10" fmla="*/ 0 w 25"/>
                <a:gd name="T11" fmla="*/ 53 h 53"/>
              </a:gdLst>
              <a:ahLst/>
              <a:cxnLst>
                <a:cxn ang="0">
                  <a:pos x="T0" y="T1"/>
                </a:cxn>
                <a:cxn ang="0">
                  <a:pos x="T2" y="T3"/>
                </a:cxn>
                <a:cxn ang="0">
                  <a:pos x="T4" y="T5"/>
                </a:cxn>
                <a:cxn ang="0">
                  <a:pos x="T6" y="T7"/>
                </a:cxn>
                <a:cxn ang="0">
                  <a:pos x="T8" y="T9"/>
                </a:cxn>
                <a:cxn ang="0">
                  <a:pos x="T10" y="T11"/>
                </a:cxn>
              </a:cxnLst>
              <a:rect l="0" t="0" r="r" b="b"/>
              <a:pathLst>
                <a:path w="25" h="53">
                  <a:moveTo>
                    <a:pt x="0" y="53"/>
                  </a:moveTo>
                  <a:lnTo>
                    <a:pt x="0" y="0"/>
                  </a:lnTo>
                  <a:lnTo>
                    <a:pt x="12" y="0"/>
                  </a:lnTo>
                  <a:lnTo>
                    <a:pt x="25" y="30"/>
                  </a:lnTo>
                  <a:lnTo>
                    <a:pt x="12" y="53"/>
                  </a:lnTo>
                  <a:lnTo>
                    <a:pt x="0" y="53"/>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98" name="Freeform 230"/>
            <p:cNvSpPr>
              <a:spLocks/>
            </p:cNvSpPr>
            <p:nvPr/>
          </p:nvSpPr>
          <p:spPr bwMode="ltGray">
            <a:xfrm>
              <a:off x="3822" y="3626"/>
              <a:ext cx="32" cy="36"/>
            </a:xfrm>
            <a:custGeom>
              <a:avLst/>
              <a:gdLst>
                <a:gd name="T0" fmla="*/ 0 w 111"/>
                <a:gd name="T1" fmla="*/ 94 h 107"/>
                <a:gd name="T2" fmla="*/ 0 w 111"/>
                <a:gd name="T3" fmla="*/ 23 h 107"/>
                <a:gd name="T4" fmla="*/ 10 w 111"/>
                <a:gd name="T5" fmla="*/ 9 h 107"/>
                <a:gd name="T6" fmla="*/ 43 w 111"/>
                <a:gd name="T7" fmla="*/ 0 h 107"/>
                <a:gd name="T8" fmla="*/ 111 w 111"/>
                <a:gd name="T9" fmla="*/ 59 h 107"/>
                <a:gd name="T10" fmla="*/ 111 w 111"/>
                <a:gd name="T11" fmla="*/ 82 h 107"/>
                <a:gd name="T12" fmla="*/ 98 w 111"/>
                <a:gd name="T13" fmla="*/ 94 h 107"/>
                <a:gd name="T14" fmla="*/ 10 w 111"/>
                <a:gd name="T15" fmla="*/ 107 h 107"/>
                <a:gd name="T16" fmla="*/ 0 w 111"/>
                <a:gd name="T17" fmla="*/ 9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07">
                  <a:moveTo>
                    <a:pt x="0" y="94"/>
                  </a:moveTo>
                  <a:lnTo>
                    <a:pt x="0" y="23"/>
                  </a:lnTo>
                  <a:lnTo>
                    <a:pt x="10" y="9"/>
                  </a:lnTo>
                  <a:lnTo>
                    <a:pt x="43" y="0"/>
                  </a:lnTo>
                  <a:lnTo>
                    <a:pt x="111" y="59"/>
                  </a:lnTo>
                  <a:lnTo>
                    <a:pt x="111" y="82"/>
                  </a:lnTo>
                  <a:lnTo>
                    <a:pt x="98" y="94"/>
                  </a:lnTo>
                  <a:lnTo>
                    <a:pt x="10" y="107"/>
                  </a:lnTo>
                  <a:lnTo>
                    <a:pt x="0" y="94"/>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399" name="Freeform 231"/>
            <p:cNvSpPr>
              <a:spLocks/>
            </p:cNvSpPr>
            <p:nvPr/>
          </p:nvSpPr>
          <p:spPr bwMode="ltGray">
            <a:xfrm>
              <a:off x="3917" y="2690"/>
              <a:ext cx="16" cy="31"/>
            </a:xfrm>
            <a:custGeom>
              <a:avLst/>
              <a:gdLst>
                <a:gd name="T0" fmla="*/ 0 w 47"/>
                <a:gd name="T1" fmla="*/ 68 h 94"/>
                <a:gd name="T2" fmla="*/ 13 w 47"/>
                <a:gd name="T3" fmla="*/ 0 h 94"/>
                <a:gd name="T4" fmla="*/ 21 w 47"/>
                <a:gd name="T5" fmla="*/ 0 h 94"/>
                <a:gd name="T6" fmla="*/ 47 w 47"/>
                <a:gd name="T7" fmla="*/ 21 h 94"/>
                <a:gd name="T8" fmla="*/ 34 w 47"/>
                <a:gd name="T9" fmla="*/ 84 h 94"/>
                <a:gd name="T10" fmla="*/ 21 w 47"/>
                <a:gd name="T11" fmla="*/ 94 h 94"/>
                <a:gd name="T12" fmla="*/ 0 w 47"/>
                <a:gd name="T13" fmla="*/ 68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0" y="68"/>
                  </a:moveTo>
                  <a:lnTo>
                    <a:pt x="13" y="0"/>
                  </a:lnTo>
                  <a:lnTo>
                    <a:pt x="21" y="0"/>
                  </a:lnTo>
                  <a:lnTo>
                    <a:pt x="47" y="21"/>
                  </a:lnTo>
                  <a:lnTo>
                    <a:pt x="34" y="84"/>
                  </a:lnTo>
                  <a:lnTo>
                    <a:pt x="21" y="94"/>
                  </a:lnTo>
                  <a:lnTo>
                    <a:pt x="0" y="68"/>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00" name="Freeform 232"/>
            <p:cNvSpPr>
              <a:spLocks/>
            </p:cNvSpPr>
            <p:nvPr/>
          </p:nvSpPr>
          <p:spPr bwMode="ltGray">
            <a:xfrm>
              <a:off x="3933" y="2473"/>
              <a:ext cx="18" cy="33"/>
            </a:xfrm>
            <a:custGeom>
              <a:avLst/>
              <a:gdLst>
                <a:gd name="T0" fmla="*/ 0 w 65"/>
                <a:gd name="T1" fmla="*/ 11 h 97"/>
                <a:gd name="T2" fmla="*/ 8 w 65"/>
                <a:gd name="T3" fmla="*/ 0 h 97"/>
                <a:gd name="T4" fmla="*/ 23 w 65"/>
                <a:gd name="T5" fmla="*/ 0 h 97"/>
                <a:gd name="T6" fmla="*/ 54 w 65"/>
                <a:gd name="T7" fmla="*/ 11 h 97"/>
                <a:gd name="T8" fmla="*/ 54 w 65"/>
                <a:gd name="T9" fmla="*/ 23 h 97"/>
                <a:gd name="T10" fmla="*/ 65 w 65"/>
                <a:gd name="T11" fmla="*/ 36 h 97"/>
                <a:gd name="T12" fmla="*/ 54 w 65"/>
                <a:gd name="T13" fmla="*/ 36 h 97"/>
                <a:gd name="T14" fmla="*/ 41 w 65"/>
                <a:gd name="T15" fmla="*/ 47 h 97"/>
                <a:gd name="T16" fmla="*/ 41 w 65"/>
                <a:gd name="T17" fmla="*/ 84 h 97"/>
                <a:gd name="T18" fmla="*/ 54 w 65"/>
                <a:gd name="T19" fmla="*/ 97 h 97"/>
                <a:gd name="T20" fmla="*/ 31 w 65"/>
                <a:gd name="T21" fmla="*/ 97 h 97"/>
                <a:gd name="T22" fmla="*/ 23 w 65"/>
                <a:gd name="T23" fmla="*/ 84 h 97"/>
                <a:gd name="T24" fmla="*/ 23 w 65"/>
                <a:gd name="T25" fmla="*/ 73 h 97"/>
                <a:gd name="T26" fmla="*/ 41 w 65"/>
                <a:gd name="T27" fmla="*/ 61 h 97"/>
                <a:gd name="T28" fmla="*/ 0 w 65"/>
                <a:gd name="T29"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97">
                  <a:moveTo>
                    <a:pt x="0" y="11"/>
                  </a:moveTo>
                  <a:lnTo>
                    <a:pt x="8" y="0"/>
                  </a:lnTo>
                  <a:lnTo>
                    <a:pt x="23" y="0"/>
                  </a:lnTo>
                  <a:lnTo>
                    <a:pt x="54" y="11"/>
                  </a:lnTo>
                  <a:lnTo>
                    <a:pt x="54" y="23"/>
                  </a:lnTo>
                  <a:lnTo>
                    <a:pt x="65" y="36"/>
                  </a:lnTo>
                  <a:lnTo>
                    <a:pt x="54" y="36"/>
                  </a:lnTo>
                  <a:lnTo>
                    <a:pt x="41" y="47"/>
                  </a:lnTo>
                  <a:lnTo>
                    <a:pt x="41" y="84"/>
                  </a:lnTo>
                  <a:lnTo>
                    <a:pt x="54" y="97"/>
                  </a:lnTo>
                  <a:lnTo>
                    <a:pt x="31" y="97"/>
                  </a:lnTo>
                  <a:lnTo>
                    <a:pt x="23" y="84"/>
                  </a:lnTo>
                  <a:lnTo>
                    <a:pt x="23" y="73"/>
                  </a:lnTo>
                  <a:lnTo>
                    <a:pt x="41" y="61"/>
                  </a:lnTo>
                  <a:lnTo>
                    <a:pt x="0" y="11"/>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01" name="Freeform 233"/>
            <p:cNvSpPr>
              <a:spLocks/>
            </p:cNvSpPr>
            <p:nvPr/>
          </p:nvSpPr>
          <p:spPr bwMode="ltGray">
            <a:xfrm>
              <a:off x="3936" y="2677"/>
              <a:ext cx="22" cy="22"/>
            </a:xfrm>
            <a:custGeom>
              <a:avLst/>
              <a:gdLst>
                <a:gd name="T0" fmla="*/ 0 w 67"/>
                <a:gd name="T1" fmla="*/ 25 h 73"/>
                <a:gd name="T2" fmla="*/ 0 w 67"/>
                <a:gd name="T3" fmla="*/ 0 h 73"/>
                <a:gd name="T4" fmla="*/ 23 w 67"/>
                <a:gd name="T5" fmla="*/ 0 h 73"/>
                <a:gd name="T6" fmla="*/ 67 w 67"/>
                <a:gd name="T7" fmla="*/ 45 h 73"/>
                <a:gd name="T8" fmla="*/ 67 w 67"/>
                <a:gd name="T9" fmla="*/ 73 h 73"/>
                <a:gd name="T10" fmla="*/ 46 w 67"/>
                <a:gd name="T11" fmla="*/ 73 h 73"/>
                <a:gd name="T12" fmla="*/ 0 w 67"/>
                <a:gd name="T13" fmla="*/ 25 h 73"/>
              </a:gdLst>
              <a:ahLst/>
              <a:cxnLst>
                <a:cxn ang="0">
                  <a:pos x="T0" y="T1"/>
                </a:cxn>
                <a:cxn ang="0">
                  <a:pos x="T2" y="T3"/>
                </a:cxn>
                <a:cxn ang="0">
                  <a:pos x="T4" y="T5"/>
                </a:cxn>
                <a:cxn ang="0">
                  <a:pos x="T6" y="T7"/>
                </a:cxn>
                <a:cxn ang="0">
                  <a:pos x="T8" y="T9"/>
                </a:cxn>
                <a:cxn ang="0">
                  <a:pos x="T10" y="T11"/>
                </a:cxn>
                <a:cxn ang="0">
                  <a:pos x="T12" y="T13"/>
                </a:cxn>
              </a:cxnLst>
              <a:rect l="0" t="0" r="r" b="b"/>
              <a:pathLst>
                <a:path w="67" h="73">
                  <a:moveTo>
                    <a:pt x="0" y="25"/>
                  </a:moveTo>
                  <a:lnTo>
                    <a:pt x="0" y="0"/>
                  </a:lnTo>
                  <a:lnTo>
                    <a:pt x="23" y="0"/>
                  </a:lnTo>
                  <a:lnTo>
                    <a:pt x="67" y="45"/>
                  </a:lnTo>
                  <a:lnTo>
                    <a:pt x="67" y="73"/>
                  </a:lnTo>
                  <a:lnTo>
                    <a:pt x="46" y="73"/>
                  </a:lnTo>
                  <a:lnTo>
                    <a:pt x="0" y="25"/>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02" name="Freeform 234"/>
            <p:cNvSpPr>
              <a:spLocks/>
            </p:cNvSpPr>
            <p:nvPr/>
          </p:nvSpPr>
          <p:spPr bwMode="ltGray">
            <a:xfrm>
              <a:off x="3943" y="2725"/>
              <a:ext cx="11" cy="13"/>
            </a:xfrm>
            <a:custGeom>
              <a:avLst/>
              <a:gdLst>
                <a:gd name="T0" fmla="*/ 0 w 32"/>
                <a:gd name="T1" fmla="*/ 26 h 40"/>
                <a:gd name="T2" fmla="*/ 10 w 32"/>
                <a:gd name="T3" fmla="*/ 0 h 40"/>
                <a:gd name="T4" fmla="*/ 22 w 32"/>
                <a:gd name="T5" fmla="*/ 0 h 40"/>
                <a:gd name="T6" fmla="*/ 32 w 32"/>
                <a:gd name="T7" fmla="*/ 12 h 40"/>
                <a:gd name="T8" fmla="*/ 32 w 32"/>
                <a:gd name="T9" fmla="*/ 40 h 40"/>
                <a:gd name="T10" fmla="*/ 22 w 32"/>
                <a:gd name="T11" fmla="*/ 40 h 40"/>
                <a:gd name="T12" fmla="*/ 0 w 32"/>
                <a:gd name="T13" fmla="*/ 26 h 40"/>
              </a:gdLst>
              <a:ahLst/>
              <a:cxnLst>
                <a:cxn ang="0">
                  <a:pos x="T0" y="T1"/>
                </a:cxn>
                <a:cxn ang="0">
                  <a:pos x="T2" y="T3"/>
                </a:cxn>
                <a:cxn ang="0">
                  <a:pos x="T4" y="T5"/>
                </a:cxn>
                <a:cxn ang="0">
                  <a:pos x="T6" y="T7"/>
                </a:cxn>
                <a:cxn ang="0">
                  <a:pos x="T8" y="T9"/>
                </a:cxn>
                <a:cxn ang="0">
                  <a:pos x="T10" y="T11"/>
                </a:cxn>
                <a:cxn ang="0">
                  <a:pos x="T12" y="T13"/>
                </a:cxn>
              </a:cxnLst>
              <a:rect l="0" t="0" r="r" b="b"/>
              <a:pathLst>
                <a:path w="32" h="40">
                  <a:moveTo>
                    <a:pt x="0" y="26"/>
                  </a:moveTo>
                  <a:lnTo>
                    <a:pt x="10" y="0"/>
                  </a:lnTo>
                  <a:lnTo>
                    <a:pt x="22" y="0"/>
                  </a:lnTo>
                  <a:lnTo>
                    <a:pt x="32" y="12"/>
                  </a:lnTo>
                  <a:lnTo>
                    <a:pt x="32" y="40"/>
                  </a:lnTo>
                  <a:lnTo>
                    <a:pt x="22" y="40"/>
                  </a:lnTo>
                  <a:lnTo>
                    <a:pt x="0" y="26"/>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03" name="Freeform 235"/>
            <p:cNvSpPr>
              <a:spLocks/>
            </p:cNvSpPr>
            <p:nvPr/>
          </p:nvSpPr>
          <p:spPr bwMode="ltGray">
            <a:xfrm>
              <a:off x="3951" y="3437"/>
              <a:ext cx="10" cy="24"/>
            </a:xfrm>
            <a:custGeom>
              <a:avLst/>
              <a:gdLst>
                <a:gd name="T0" fmla="*/ 0 w 31"/>
                <a:gd name="T1" fmla="*/ 12 h 73"/>
                <a:gd name="T2" fmla="*/ 12 w 31"/>
                <a:gd name="T3" fmla="*/ 0 h 73"/>
                <a:gd name="T4" fmla="*/ 21 w 31"/>
                <a:gd name="T5" fmla="*/ 0 h 73"/>
                <a:gd name="T6" fmla="*/ 31 w 31"/>
                <a:gd name="T7" fmla="*/ 36 h 73"/>
                <a:gd name="T8" fmla="*/ 31 w 31"/>
                <a:gd name="T9" fmla="*/ 73 h 73"/>
                <a:gd name="T10" fmla="*/ 12 w 31"/>
                <a:gd name="T11" fmla="*/ 49 h 73"/>
                <a:gd name="T12" fmla="*/ 0 w 31"/>
                <a:gd name="T13" fmla="*/ 12 h 73"/>
              </a:gdLst>
              <a:ahLst/>
              <a:cxnLst>
                <a:cxn ang="0">
                  <a:pos x="T0" y="T1"/>
                </a:cxn>
                <a:cxn ang="0">
                  <a:pos x="T2" y="T3"/>
                </a:cxn>
                <a:cxn ang="0">
                  <a:pos x="T4" y="T5"/>
                </a:cxn>
                <a:cxn ang="0">
                  <a:pos x="T6" y="T7"/>
                </a:cxn>
                <a:cxn ang="0">
                  <a:pos x="T8" y="T9"/>
                </a:cxn>
                <a:cxn ang="0">
                  <a:pos x="T10" y="T11"/>
                </a:cxn>
                <a:cxn ang="0">
                  <a:pos x="T12" y="T13"/>
                </a:cxn>
              </a:cxnLst>
              <a:rect l="0" t="0" r="r" b="b"/>
              <a:pathLst>
                <a:path w="31" h="73">
                  <a:moveTo>
                    <a:pt x="0" y="12"/>
                  </a:moveTo>
                  <a:lnTo>
                    <a:pt x="12" y="0"/>
                  </a:lnTo>
                  <a:lnTo>
                    <a:pt x="21" y="0"/>
                  </a:lnTo>
                  <a:lnTo>
                    <a:pt x="31" y="36"/>
                  </a:lnTo>
                  <a:lnTo>
                    <a:pt x="31" y="73"/>
                  </a:lnTo>
                  <a:lnTo>
                    <a:pt x="12" y="49"/>
                  </a:lnTo>
                  <a:lnTo>
                    <a:pt x="0" y="12"/>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04" name="Freeform 236"/>
            <p:cNvSpPr>
              <a:spLocks/>
            </p:cNvSpPr>
            <p:nvPr/>
          </p:nvSpPr>
          <p:spPr bwMode="ltGray">
            <a:xfrm>
              <a:off x="3951" y="2580"/>
              <a:ext cx="0" cy="20"/>
            </a:xfrm>
            <a:custGeom>
              <a:avLst/>
              <a:gdLst>
                <a:gd name="T0" fmla="*/ 0 w 21"/>
                <a:gd name="T1" fmla="*/ 47 h 61"/>
                <a:gd name="T2" fmla="*/ 10 w 21"/>
                <a:gd name="T3" fmla="*/ 0 h 61"/>
                <a:gd name="T4" fmla="*/ 21 w 21"/>
                <a:gd name="T5" fmla="*/ 0 h 61"/>
                <a:gd name="T6" fmla="*/ 21 w 21"/>
                <a:gd name="T7" fmla="*/ 61 h 61"/>
                <a:gd name="T8" fmla="*/ 10 w 21"/>
                <a:gd name="T9" fmla="*/ 61 h 61"/>
                <a:gd name="T10" fmla="*/ 0 w 21"/>
                <a:gd name="T11" fmla="*/ 47 h 61"/>
              </a:gdLst>
              <a:ahLst/>
              <a:cxnLst>
                <a:cxn ang="0">
                  <a:pos x="T0" y="T1"/>
                </a:cxn>
                <a:cxn ang="0">
                  <a:pos x="T2" y="T3"/>
                </a:cxn>
                <a:cxn ang="0">
                  <a:pos x="T4" y="T5"/>
                </a:cxn>
                <a:cxn ang="0">
                  <a:pos x="T6" y="T7"/>
                </a:cxn>
                <a:cxn ang="0">
                  <a:pos x="T8" y="T9"/>
                </a:cxn>
                <a:cxn ang="0">
                  <a:pos x="T10" y="T11"/>
                </a:cxn>
              </a:cxnLst>
              <a:rect l="0" t="0" r="r" b="b"/>
              <a:pathLst>
                <a:path w="21" h="61">
                  <a:moveTo>
                    <a:pt x="0" y="47"/>
                  </a:moveTo>
                  <a:lnTo>
                    <a:pt x="10" y="0"/>
                  </a:lnTo>
                  <a:lnTo>
                    <a:pt x="21" y="0"/>
                  </a:lnTo>
                  <a:lnTo>
                    <a:pt x="21" y="61"/>
                  </a:lnTo>
                  <a:lnTo>
                    <a:pt x="10" y="61"/>
                  </a:lnTo>
                  <a:lnTo>
                    <a:pt x="0" y="4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05" name="Freeform 237"/>
            <p:cNvSpPr>
              <a:spLocks/>
            </p:cNvSpPr>
            <p:nvPr/>
          </p:nvSpPr>
          <p:spPr bwMode="ltGray">
            <a:xfrm>
              <a:off x="3951" y="2533"/>
              <a:ext cx="10" cy="36"/>
            </a:xfrm>
            <a:custGeom>
              <a:avLst/>
              <a:gdLst>
                <a:gd name="T0" fmla="*/ 0 w 31"/>
                <a:gd name="T1" fmla="*/ 41 h 113"/>
                <a:gd name="T2" fmla="*/ 12 w 31"/>
                <a:gd name="T3" fmla="*/ 0 h 113"/>
                <a:gd name="T4" fmla="*/ 21 w 31"/>
                <a:gd name="T5" fmla="*/ 16 h 113"/>
                <a:gd name="T6" fmla="*/ 31 w 31"/>
                <a:gd name="T7" fmla="*/ 53 h 113"/>
                <a:gd name="T8" fmla="*/ 31 w 31"/>
                <a:gd name="T9" fmla="*/ 113 h 113"/>
                <a:gd name="T10" fmla="*/ 21 w 31"/>
                <a:gd name="T11" fmla="*/ 113 h 113"/>
                <a:gd name="T12" fmla="*/ 12 w 31"/>
                <a:gd name="T13" fmla="*/ 100 h 113"/>
                <a:gd name="T14" fmla="*/ 12 w 31"/>
                <a:gd name="T15" fmla="*/ 79 h 113"/>
                <a:gd name="T16" fmla="*/ 0 w 31"/>
                <a:gd name="T17"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13">
                  <a:moveTo>
                    <a:pt x="0" y="41"/>
                  </a:moveTo>
                  <a:lnTo>
                    <a:pt x="12" y="0"/>
                  </a:lnTo>
                  <a:lnTo>
                    <a:pt x="21" y="16"/>
                  </a:lnTo>
                  <a:lnTo>
                    <a:pt x="31" y="53"/>
                  </a:lnTo>
                  <a:lnTo>
                    <a:pt x="31" y="113"/>
                  </a:lnTo>
                  <a:lnTo>
                    <a:pt x="21" y="113"/>
                  </a:lnTo>
                  <a:lnTo>
                    <a:pt x="12" y="100"/>
                  </a:lnTo>
                  <a:lnTo>
                    <a:pt x="12" y="79"/>
                  </a:lnTo>
                  <a:lnTo>
                    <a:pt x="0" y="41"/>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06" name="Freeform 238"/>
            <p:cNvSpPr>
              <a:spLocks/>
            </p:cNvSpPr>
            <p:nvPr/>
          </p:nvSpPr>
          <p:spPr bwMode="ltGray">
            <a:xfrm>
              <a:off x="3954" y="2374"/>
              <a:ext cx="7" cy="5"/>
            </a:xfrm>
            <a:custGeom>
              <a:avLst/>
              <a:gdLst>
                <a:gd name="T0" fmla="*/ 0 w 21"/>
                <a:gd name="T1" fmla="*/ 14 h 14"/>
                <a:gd name="T2" fmla="*/ 0 w 21"/>
                <a:gd name="T3" fmla="*/ 0 h 14"/>
                <a:gd name="T4" fmla="*/ 11 w 21"/>
                <a:gd name="T5" fmla="*/ 0 h 14"/>
                <a:gd name="T6" fmla="*/ 21 w 21"/>
                <a:gd name="T7" fmla="*/ 14 h 14"/>
                <a:gd name="T8" fmla="*/ 0 w 21"/>
                <a:gd name="T9" fmla="*/ 14 h 14"/>
              </a:gdLst>
              <a:ahLst/>
              <a:cxnLst>
                <a:cxn ang="0">
                  <a:pos x="T0" y="T1"/>
                </a:cxn>
                <a:cxn ang="0">
                  <a:pos x="T2" y="T3"/>
                </a:cxn>
                <a:cxn ang="0">
                  <a:pos x="T4" y="T5"/>
                </a:cxn>
                <a:cxn ang="0">
                  <a:pos x="T6" y="T7"/>
                </a:cxn>
                <a:cxn ang="0">
                  <a:pos x="T8" y="T9"/>
                </a:cxn>
              </a:cxnLst>
              <a:rect l="0" t="0" r="r" b="b"/>
              <a:pathLst>
                <a:path w="21" h="14">
                  <a:moveTo>
                    <a:pt x="0" y="14"/>
                  </a:moveTo>
                  <a:lnTo>
                    <a:pt x="0" y="0"/>
                  </a:lnTo>
                  <a:lnTo>
                    <a:pt x="11" y="0"/>
                  </a:lnTo>
                  <a:lnTo>
                    <a:pt x="21" y="14"/>
                  </a:lnTo>
                  <a:lnTo>
                    <a:pt x="0" y="14"/>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07" name="Freeform 239"/>
            <p:cNvSpPr>
              <a:spLocks/>
            </p:cNvSpPr>
            <p:nvPr/>
          </p:nvSpPr>
          <p:spPr bwMode="ltGray">
            <a:xfrm>
              <a:off x="3958" y="2506"/>
              <a:ext cx="15" cy="21"/>
            </a:xfrm>
            <a:custGeom>
              <a:avLst/>
              <a:gdLst>
                <a:gd name="T0" fmla="*/ 0 w 46"/>
                <a:gd name="T1" fmla="*/ 36 h 59"/>
                <a:gd name="T2" fmla="*/ 10 w 46"/>
                <a:gd name="T3" fmla="*/ 0 h 59"/>
                <a:gd name="T4" fmla="*/ 46 w 46"/>
                <a:gd name="T5" fmla="*/ 36 h 59"/>
                <a:gd name="T6" fmla="*/ 46 w 46"/>
                <a:gd name="T7" fmla="*/ 59 h 59"/>
                <a:gd name="T8" fmla="*/ 10 w 46"/>
                <a:gd name="T9" fmla="*/ 59 h 59"/>
                <a:gd name="T10" fmla="*/ 0 w 46"/>
                <a:gd name="T11" fmla="*/ 36 h 59"/>
              </a:gdLst>
              <a:ahLst/>
              <a:cxnLst>
                <a:cxn ang="0">
                  <a:pos x="T0" y="T1"/>
                </a:cxn>
                <a:cxn ang="0">
                  <a:pos x="T2" y="T3"/>
                </a:cxn>
                <a:cxn ang="0">
                  <a:pos x="T4" y="T5"/>
                </a:cxn>
                <a:cxn ang="0">
                  <a:pos x="T6" y="T7"/>
                </a:cxn>
                <a:cxn ang="0">
                  <a:pos x="T8" y="T9"/>
                </a:cxn>
                <a:cxn ang="0">
                  <a:pos x="T10" y="T11"/>
                </a:cxn>
              </a:cxnLst>
              <a:rect l="0" t="0" r="r" b="b"/>
              <a:pathLst>
                <a:path w="46" h="59">
                  <a:moveTo>
                    <a:pt x="0" y="36"/>
                  </a:moveTo>
                  <a:lnTo>
                    <a:pt x="10" y="0"/>
                  </a:lnTo>
                  <a:lnTo>
                    <a:pt x="46" y="36"/>
                  </a:lnTo>
                  <a:lnTo>
                    <a:pt x="46" y="59"/>
                  </a:lnTo>
                  <a:lnTo>
                    <a:pt x="10" y="59"/>
                  </a:lnTo>
                  <a:lnTo>
                    <a:pt x="0" y="36"/>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08" name="Freeform 240"/>
            <p:cNvSpPr>
              <a:spLocks/>
            </p:cNvSpPr>
            <p:nvPr/>
          </p:nvSpPr>
          <p:spPr bwMode="ltGray">
            <a:xfrm>
              <a:off x="3980" y="3391"/>
              <a:ext cx="11" cy="17"/>
            </a:xfrm>
            <a:custGeom>
              <a:avLst/>
              <a:gdLst>
                <a:gd name="T0" fmla="*/ 0 w 33"/>
                <a:gd name="T1" fmla="*/ 39 h 51"/>
                <a:gd name="T2" fmla="*/ 14 w 33"/>
                <a:gd name="T3" fmla="*/ 0 h 51"/>
                <a:gd name="T4" fmla="*/ 22 w 33"/>
                <a:gd name="T5" fmla="*/ 0 h 51"/>
                <a:gd name="T6" fmla="*/ 33 w 33"/>
                <a:gd name="T7" fmla="*/ 12 h 51"/>
                <a:gd name="T8" fmla="*/ 33 w 33"/>
                <a:gd name="T9" fmla="*/ 39 h 51"/>
                <a:gd name="T10" fmla="*/ 22 w 33"/>
                <a:gd name="T11" fmla="*/ 51 h 51"/>
                <a:gd name="T12" fmla="*/ 14 w 33"/>
                <a:gd name="T13" fmla="*/ 51 h 51"/>
                <a:gd name="T14" fmla="*/ 0 w 33"/>
                <a:gd name="T15" fmla="*/ 39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1">
                  <a:moveTo>
                    <a:pt x="0" y="39"/>
                  </a:moveTo>
                  <a:lnTo>
                    <a:pt x="14" y="0"/>
                  </a:lnTo>
                  <a:lnTo>
                    <a:pt x="22" y="0"/>
                  </a:lnTo>
                  <a:lnTo>
                    <a:pt x="33" y="12"/>
                  </a:lnTo>
                  <a:lnTo>
                    <a:pt x="33" y="39"/>
                  </a:lnTo>
                  <a:lnTo>
                    <a:pt x="22" y="51"/>
                  </a:lnTo>
                  <a:lnTo>
                    <a:pt x="14" y="51"/>
                  </a:lnTo>
                  <a:lnTo>
                    <a:pt x="0" y="39"/>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09" name="Freeform 241"/>
            <p:cNvSpPr>
              <a:spLocks/>
            </p:cNvSpPr>
            <p:nvPr/>
          </p:nvSpPr>
          <p:spPr bwMode="ltGray">
            <a:xfrm>
              <a:off x="3985" y="3356"/>
              <a:ext cx="6" cy="8"/>
            </a:xfrm>
            <a:custGeom>
              <a:avLst/>
              <a:gdLst>
                <a:gd name="T0" fmla="*/ 0 w 19"/>
                <a:gd name="T1" fmla="*/ 24 h 24"/>
                <a:gd name="T2" fmla="*/ 0 w 19"/>
                <a:gd name="T3" fmla="*/ 0 h 24"/>
                <a:gd name="T4" fmla="*/ 8 w 19"/>
                <a:gd name="T5" fmla="*/ 0 h 24"/>
                <a:gd name="T6" fmla="*/ 19 w 19"/>
                <a:gd name="T7" fmla="*/ 10 h 24"/>
                <a:gd name="T8" fmla="*/ 19 w 19"/>
                <a:gd name="T9" fmla="*/ 24 h 24"/>
                <a:gd name="T10" fmla="*/ 0 w 19"/>
                <a:gd name="T11" fmla="*/ 24 h 24"/>
              </a:gdLst>
              <a:ahLst/>
              <a:cxnLst>
                <a:cxn ang="0">
                  <a:pos x="T0" y="T1"/>
                </a:cxn>
                <a:cxn ang="0">
                  <a:pos x="T2" y="T3"/>
                </a:cxn>
                <a:cxn ang="0">
                  <a:pos x="T4" y="T5"/>
                </a:cxn>
                <a:cxn ang="0">
                  <a:pos x="T6" y="T7"/>
                </a:cxn>
                <a:cxn ang="0">
                  <a:pos x="T8" y="T9"/>
                </a:cxn>
                <a:cxn ang="0">
                  <a:pos x="T10" y="T11"/>
                </a:cxn>
              </a:cxnLst>
              <a:rect l="0" t="0" r="r" b="b"/>
              <a:pathLst>
                <a:path w="19" h="24">
                  <a:moveTo>
                    <a:pt x="0" y="24"/>
                  </a:moveTo>
                  <a:lnTo>
                    <a:pt x="0" y="0"/>
                  </a:lnTo>
                  <a:lnTo>
                    <a:pt x="8" y="0"/>
                  </a:lnTo>
                  <a:lnTo>
                    <a:pt x="19" y="10"/>
                  </a:lnTo>
                  <a:lnTo>
                    <a:pt x="19" y="24"/>
                  </a:lnTo>
                  <a:lnTo>
                    <a:pt x="0" y="24"/>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10" name="Freeform 242"/>
            <p:cNvSpPr>
              <a:spLocks/>
            </p:cNvSpPr>
            <p:nvPr/>
          </p:nvSpPr>
          <p:spPr bwMode="ltGray">
            <a:xfrm>
              <a:off x="3998" y="576"/>
              <a:ext cx="66" cy="41"/>
            </a:xfrm>
            <a:custGeom>
              <a:avLst/>
              <a:gdLst>
                <a:gd name="T0" fmla="*/ 190 w 209"/>
                <a:gd name="T1" fmla="*/ 85 h 119"/>
                <a:gd name="T2" fmla="*/ 59 w 209"/>
                <a:gd name="T3" fmla="*/ 119 h 119"/>
                <a:gd name="T4" fmla="*/ 0 w 209"/>
                <a:gd name="T5" fmla="*/ 114 h 119"/>
                <a:gd name="T6" fmla="*/ 78 w 209"/>
                <a:gd name="T7" fmla="*/ 35 h 119"/>
                <a:gd name="T8" fmla="*/ 134 w 209"/>
                <a:gd name="T9" fmla="*/ 0 h 119"/>
                <a:gd name="T10" fmla="*/ 172 w 209"/>
                <a:gd name="T11" fmla="*/ 21 h 119"/>
                <a:gd name="T12" fmla="*/ 209 w 209"/>
                <a:gd name="T13" fmla="*/ 73 h 119"/>
                <a:gd name="T14" fmla="*/ 190 w 209"/>
                <a:gd name="T15" fmla="*/ 85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119">
                  <a:moveTo>
                    <a:pt x="190" y="85"/>
                  </a:moveTo>
                  <a:lnTo>
                    <a:pt x="59" y="119"/>
                  </a:lnTo>
                  <a:lnTo>
                    <a:pt x="0" y="114"/>
                  </a:lnTo>
                  <a:lnTo>
                    <a:pt x="78" y="35"/>
                  </a:lnTo>
                  <a:lnTo>
                    <a:pt x="134" y="0"/>
                  </a:lnTo>
                  <a:lnTo>
                    <a:pt x="172" y="21"/>
                  </a:lnTo>
                  <a:lnTo>
                    <a:pt x="209" y="73"/>
                  </a:lnTo>
                  <a:lnTo>
                    <a:pt x="190" y="85"/>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11" name="Freeform 243"/>
            <p:cNvSpPr>
              <a:spLocks/>
            </p:cNvSpPr>
            <p:nvPr/>
          </p:nvSpPr>
          <p:spPr bwMode="ltGray">
            <a:xfrm>
              <a:off x="3932" y="2346"/>
              <a:ext cx="3" cy="6"/>
            </a:xfrm>
            <a:custGeom>
              <a:avLst/>
              <a:gdLst>
                <a:gd name="T0" fmla="*/ 0 w 21"/>
                <a:gd name="T1" fmla="*/ 16 h 16"/>
                <a:gd name="T2" fmla="*/ 0 w 21"/>
                <a:gd name="T3" fmla="*/ 0 h 16"/>
                <a:gd name="T4" fmla="*/ 11 w 21"/>
                <a:gd name="T5" fmla="*/ 0 h 16"/>
                <a:gd name="T6" fmla="*/ 21 w 21"/>
                <a:gd name="T7" fmla="*/ 16 h 16"/>
                <a:gd name="T8" fmla="*/ 0 w 21"/>
                <a:gd name="T9" fmla="*/ 16 h 16"/>
              </a:gdLst>
              <a:ahLst/>
              <a:cxnLst>
                <a:cxn ang="0">
                  <a:pos x="T0" y="T1"/>
                </a:cxn>
                <a:cxn ang="0">
                  <a:pos x="T2" y="T3"/>
                </a:cxn>
                <a:cxn ang="0">
                  <a:pos x="T4" y="T5"/>
                </a:cxn>
                <a:cxn ang="0">
                  <a:pos x="T6" y="T7"/>
                </a:cxn>
                <a:cxn ang="0">
                  <a:pos x="T8" y="T9"/>
                </a:cxn>
              </a:cxnLst>
              <a:rect l="0" t="0" r="r" b="b"/>
              <a:pathLst>
                <a:path w="21" h="16">
                  <a:moveTo>
                    <a:pt x="0" y="16"/>
                  </a:moveTo>
                  <a:lnTo>
                    <a:pt x="0" y="0"/>
                  </a:lnTo>
                  <a:lnTo>
                    <a:pt x="11" y="0"/>
                  </a:lnTo>
                  <a:lnTo>
                    <a:pt x="21" y="16"/>
                  </a:lnTo>
                  <a:lnTo>
                    <a:pt x="0" y="16"/>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12" name="Freeform 244"/>
            <p:cNvSpPr>
              <a:spLocks/>
            </p:cNvSpPr>
            <p:nvPr/>
          </p:nvSpPr>
          <p:spPr bwMode="ltGray">
            <a:xfrm>
              <a:off x="3932" y="2373"/>
              <a:ext cx="3" cy="6"/>
            </a:xfrm>
            <a:custGeom>
              <a:avLst/>
              <a:gdLst>
                <a:gd name="T0" fmla="*/ 0 w 21"/>
                <a:gd name="T1" fmla="*/ 16 h 16"/>
                <a:gd name="T2" fmla="*/ 0 w 21"/>
                <a:gd name="T3" fmla="*/ 0 h 16"/>
                <a:gd name="T4" fmla="*/ 11 w 21"/>
                <a:gd name="T5" fmla="*/ 0 h 16"/>
                <a:gd name="T6" fmla="*/ 21 w 21"/>
                <a:gd name="T7" fmla="*/ 16 h 16"/>
                <a:gd name="T8" fmla="*/ 0 w 21"/>
                <a:gd name="T9" fmla="*/ 16 h 16"/>
              </a:gdLst>
              <a:ahLst/>
              <a:cxnLst>
                <a:cxn ang="0">
                  <a:pos x="T0" y="T1"/>
                </a:cxn>
                <a:cxn ang="0">
                  <a:pos x="T2" y="T3"/>
                </a:cxn>
                <a:cxn ang="0">
                  <a:pos x="T4" y="T5"/>
                </a:cxn>
                <a:cxn ang="0">
                  <a:pos x="T6" y="T7"/>
                </a:cxn>
                <a:cxn ang="0">
                  <a:pos x="T8" y="T9"/>
                </a:cxn>
              </a:cxnLst>
              <a:rect l="0" t="0" r="r" b="b"/>
              <a:pathLst>
                <a:path w="21" h="16">
                  <a:moveTo>
                    <a:pt x="0" y="16"/>
                  </a:moveTo>
                  <a:lnTo>
                    <a:pt x="0" y="0"/>
                  </a:lnTo>
                  <a:lnTo>
                    <a:pt x="11" y="0"/>
                  </a:lnTo>
                  <a:lnTo>
                    <a:pt x="21" y="16"/>
                  </a:lnTo>
                  <a:lnTo>
                    <a:pt x="0" y="16"/>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13" name="Freeform 245"/>
            <p:cNvSpPr>
              <a:spLocks/>
            </p:cNvSpPr>
            <p:nvPr/>
          </p:nvSpPr>
          <p:spPr bwMode="ltGray">
            <a:xfrm>
              <a:off x="3497" y="871"/>
              <a:ext cx="83" cy="86"/>
            </a:xfrm>
            <a:custGeom>
              <a:avLst/>
              <a:gdLst>
                <a:gd name="T0" fmla="*/ 0 w 263"/>
                <a:gd name="T1" fmla="*/ 131 h 267"/>
                <a:gd name="T2" fmla="*/ 34 w 263"/>
                <a:gd name="T3" fmla="*/ 170 h 267"/>
                <a:gd name="T4" fmla="*/ 100 w 263"/>
                <a:gd name="T5" fmla="*/ 190 h 267"/>
                <a:gd name="T6" fmla="*/ 131 w 263"/>
                <a:gd name="T7" fmla="*/ 227 h 267"/>
                <a:gd name="T8" fmla="*/ 196 w 263"/>
                <a:gd name="T9" fmla="*/ 267 h 267"/>
                <a:gd name="T10" fmla="*/ 252 w 263"/>
                <a:gd name="T11" fmla="*/ 240 h 267"/>
                <a:gd name="T12" fmla="*/ 263 w 263"/>
                <a:gd name="T13" fmla="*/ 227 h 267"/>
                <a:gd name="T14" fmla="*/ 252 w 263"/>
                <a:gd name="T15" fmla="*/ 206 h 267"/>
                <a:gd name="T16" fmla="*/ 188 w 263"/>
                <a:gd name="T17" fmla="*/ 123 h 267"/>
                <a:gd name="T18" fmla="*/ 160 w 263"/>
                <a:gd name="T19" fmla="*/ 14 h 267"/>
                <a:gd name="T20" fmla="*/ 93 w 263"/>
                <a:gd name="T21" fmla="*/ 0 h 267"/>
                <a:gd name="T22" fmla="*/ 10 w 263"/>
                <a:gd name="T23" fmla="*/ 99 h 267"/>
                <a:gd name="T24" fmla="*/ 0 w 263"/>
                <a:gd name="T25" fmla="*/ 131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7">
                  <a:moveTo>
                    <a:pt x="0" y="131"/>
                  </a:moveTo>
                  <a:lnTo>
                    <a:pt x="34" y="170"/>
                  </a:lnTo>
                  <a:lnTo>
                    <a:pt x="100" y="190"/>
                  </a:lnTo>
                  <a:lnTo>
                    <a:pt x="131" y="227"/>
                  </a:lnTo>
                  <a:lnTo>
                    <a:pt x="196" y="267"/>
                  </a:lnTo>
                  <a:lnTo>
                    <a:pt x="252" y="240"/>
                  </a:lnTo>
                  <a:lnTo>
                    <a:pt x="263" y="227"/>
                  </a:lnTo>
                  <a:lnTo>
                    <a:pt x="252" y="206"/>
                  </a:lnTo>
                  <a:lnTo>
                    <a:pt x="188" y="123"/>
                  </a:lnTo>
                  <a:lnTo>
                    <a:pt x="160" y="14"/>
                  </a:lnTo>
                  <a:lnTo>
                    <a:pt x="93" y="0"/>
                  </a:lnTo>
                  <a:lnTo>
                    <a:pt x="10" y="99"/>
                  </a:lnTo>
                  <a:lnTo>
                    <a:pt x="0" y="131"/>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14" name="Freeform 246"/>
            <p:cNvSpPr>
              <a:spLocks/>
            </p:cNvSpPr>
            <p:nvPr/>
          </p:nvSpPr>
          <p:spPr bwMode="ltGray">
            <a:xfrm>
              <a:off x="3992" y="619"/>
              <a:ext cx="135" cy="63"/>
            </a:xfrm>
            <a:custGeom>
              <a:avLst/>
              <a:gdLst>
                <a:gd name="T0" fmla="*/ 406 w 406"/>
                <a:gd name="T1" fmla="*/ 186 h 186"/>
                <a:gd name="T2" fmla="*/ 331 w 406"/>
                <a:gd name="T3" fmla="*/ 175 h 186"/>
                <a:gd name="T4" fmla="*/ 228 w 406"/>
                <a:gd name="T5" fmla="*/ 134 h 186"/>
                <a:gd name="T6" fmla="*/ 164 w 406"/>
                <a:gd name="T7" fmla="*/ 123 h 186"/>
                <a:gd name="T8" fmla="*/ 72 w 406"/>
                <a:gd name="T9" fmla="*/ 56 h 186"/>
                <a:gd name="T10" fmla="*/ 26 w 406"/>
                <a:gd name="T11" fmla="*/ 134 h 186"/>
                <a:gd name="T12" fmla="*/ 13 w 406"/>
                <a:gd name="T13" fmla="*/ 139 h 186"/>
                <a:gd name="T14" fmla="*/ 0 w 406"/>
                <a:gd name="T15" fmla="*/ 127 h 186"/>
                <a:gd name="T16" fmla="*/ 13 w 406"/>
                <a:gd name="T17" fmla="*/ 56 h 186"/>
                <a:gd name="T18" fmla="*/ 33 w 406"/>
                <a:gd name="T19" fmla="*/ 43 h 186"/>
                <a:gd name="T20" fmla="*/ 84 w 406"/>
                <a:gd name="T21" fmla="*/ 10 h 186"/>
                <a:gd name="T22" fmla="*/ 142 w 406"/>
                <a:gd name="T23" fmla="*/ 22 h 186"/>
                <a:gd name="T24" fmla="*/ 162 w 406"/>
                <a:gd name="T25" fmla="*/ 22 h 186"/>
                <a:gd name="T26" fmla="*/ 193 w 406"/>
                <a:gd name="T27" fmla="*/ 0 h 186"/>
                <a:gd name="T28" fmla="*/ 234 w 406"/>
                <a:gd name="T29" fmla="*/ 0 h 186"/>
                <a:gd name="T30" fmla="*/ 276 w 406"/>
                <a:gd name="T31" fmla="*/ 56 h 186"/>
                <a:gd name="T32" fmla="*/ 331 w 406"/>
                <a:gd name="T33" fmla="*/ 61 h 186"/>
                <a:gd name="T34" fmla="*/ 353 w 406"/>
                <a:gd name="T35" fmla="*/ 71 h 186"/>
                <a:gd name="T36" fmla="*/ 366 w 406"/>
                <a:gd name="T37" fmla="*/ 115 h 186"/>
                <a:gd name="T38" fmla="*/ 384 w 406"/>
                <a:gd name="T39" fmla="*/ 144 h 186"/>
                <a:gd name="T40" fmla="*/ 406 w 406"/>
                <a:gd name="T41"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6" h="186">
                  <a:moveTo>
                    <a:pt x="406" y="186"/>
                  </a:moveTo>
                  <a:lnTo>
                    <a:pt x="331" y="175"/>
                  </a:lnTo>
                  <a:lnTo>
                    <a:pt x="228" y="134"/>
                  </a:lnTo>
                  <a:lnTo>
                    <a:pt x="164" y="123"/>
                  </a:lnTo>
                  <a:lnTo>
                    <a:pt x="72" y="56"/>
                  </a:lnTo>
                  <a:lnTo>
                    <a:pt x="26" y="134"/>
                  </a:lnTo>
                  <a:lnTo>
                    <a:pt x="13" y="139"/>
                  </a:lnTo>
                  <a:lnTo>
                    <a:pt x="0" y="127"/>
                  </a:lnTo>
                  <a:lnTo>
                    <a:pt x="13" y="56"/>
                  </a:lnTo>
                  <a:lnTo>
                    <a:pt x="33" y="43"/>
                  </a:lnTo>
                  <a:lnTo>
                    <a:pt x="84" y="10"/>
                  </a:lnTo>
                  <a:lnTo>
                    <a:pt x="142" y="22"/>
                  </a:lnTo>
                  <a:lnTo>
                    <a:pt x="162" y="22"/>
                  </a:lnTo>
                  <a:lnTo>
                    <a:pt x="193" y="0"/>
                  </a:lnTo>
                  <a:lnTo>
                    <a:pt x="234" y="0"/>
                  </a:lnTo>
                  <a:lnTo>
                    <a:pt x="276" y="56"/>
                  </a:lnTo>
                  <a:lnTo>
                    <a:pt x="331" y="61"/>
                  </a:lnTo>
                  <a:lnTo>
                    <a:pt x="353" y="71"/>
                  </a:lnTo>
                  <a:lnTo>
                    <a:pt x="366" y="115"/>
                  </a:lnTo>
                  <a:lnTo>
                    <a:pt x="384" y="144"/>
                  </a:lnTo>
                  <a:lnTo>
                    <a:pt x="406" y="186"/>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15" name="Freeform 247"/>
            <p:cNvSpPr>
              <a:spLocks/>
            </p:cNvSpPr>
            <p:nvPr/>
          </p:nvSpPr>
          <p:spPr bwMode="ltGray">
            <a:xfrm>
              <a:off x="3104" y="1255"/>
              <a:ext cx="20" cy="16"/>
            </a:xfrm>
            <a:custGeom>
              <a:avLst/>
              <a:gdLst>
                <a:gd name="T0" fmla="*/ 41 w 60"/>
                <a:gd name="T1" fmla="*/ 0 h 49"/>
                <a:gd name="T2" fmla="*/ 5 w 60"/>
                <a:gd name="T3" fmla="*/ 32 h 49"/>
                <a:gd name="T4" fmla="*/ 0 w 60"/>
                <a:gd name="T5" fmla="*/ 49 h 49"/>
                <a:gd name="T6" fmla="*/ 47 w 60"/>
                <a:gd name="T7" fmla="*/ 25 h 49"/>
                <a:gd name="T8" fmla="*/ 60 w 60"/>
                <a:gd name="T9" fmla="*/ 5 h 49"/>
                <a:gd name="T10" fmla="*/ 41 w 60"/>
                <a:gd name="T11" fmla="*/ 0 h 49"/>
              </a:gdLst>
              <a:ahLst/>
              <a:cxnLst>
                <a:cxn ang="0">
                  <a:pos x="T0" y="T1"/>
                </a:cxn>
                <a:cxn ang="0">
                  <a:pos x="T2" y="T3"/>
                </a:cxn>
                <a:cxn ang="0">
                  <a:pos x="T4" y="T5"/>
                </a:cxn>
                <a:cxn ang="0">
                  <a:pos x="T6" y="T7"/>
                </a:cxn>
                <a:cxn ang="0">
                  <a:pos x="T8" y="T9"/>
                </a:cxn>
                <a:cxn ang="0">
                  <a:pos x="T10" y="T11"/>
                </a:cxn>
              </a:cxnLst>
              <a:rect l="0" t="0" r="r" b="b"/>
              <a:pathLst>
                <a:path w="60" h="49">
                  <a:moveTo>
                    <a:pt x="41" y="0"/>
                  </a:moveTo>
                  <a:lnTo>
                    <a:pt x="5" y="32"/>
                  </a:lnTo>
                  <a:lnTo>
                    <a:pt x="0" y="49"/>
                  </a:lnTo>
                  <a:lnTo>
                    <a:pt x="47" y="25"/>
                  </a:lnTo>
                  <a:lnTo>
                    <a:pt x="60" y="5"/>
                  </a:lnTo>
                  <a:lnTo>
                    <a:pt x="41" y="0"/>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16" name="Freeform 248"/>
            <p:cNvSpPr>
              <a:spLocks/>
            </p:cNvSpPr>
            <p:nvPr/>
          </p:nvSpPr>
          <p:spPr bwMode="ltGray">
            <a:xfrm>
              <a:off x="301" y="815"/>
              <a:ext cx="980" cy="909"/>
            </a:xfrm>
            <a:custGeom>
              <a:avLst/>
              <a:gdLst>
                <a:gd name="T0" fmla="*/ 2917 w 2939"/>
                <a:gd name="T1" fmla="*/ 245 h 2731"/>
                <a:gd name="T2" fmla="*/ 2736 w 2939"/>
                <a:gd name="T3" fmla="*/ 113 h 2731"/>
                <a:gd name="T4" fmla="*/ 2562 w 2939"/>
                <a:gd name="T5" fmla="*/ 48 h 2731"/>
                <a:gd name="T6" fmla="*/ 2422 w 2939"/>
                <a:gd name="T7" fmla="*/ 20 h 2731"/>
                <a:gd name="T8" fmla="*/ 2283 w 2939"/>
                <a:gd name="T9" fmla="*/ 123 h 2731"/>
                <a:gd name="T10" fmla="*/ 2185 w 2939"/>
                <a:gd name="T11" fmla="*/ 245 h 2731"/>
                <a:gd name="T12" fmla="*/ 2238 w 2939"/>
                <a:gd name="T13" fmla="*/ 366 h 2731"/>
                <a:gd name="T14" fmla="*/ 2428 w 2939"/>
                <a:gd name="T15" fmla="*/ 282 h 2731"/>
                <a:gd name="T16" fmla="*/ 2449 w 2939"/>
                <a:gd name="T17" fmla="*/ 318 h 2731"/>
                <a:gd name="T18" fmla="*/ 2506 w 2939"/>
                <a:gd name="T19" fmla="*/ 428 h 2731"/>
                <a:gd name="T20" fmla="*/ 2671 w 2939"/>
                <a:gd name="T21" fmla="*/ 540 h 2731"/>
                <a:gd name="T22" fmla="*/ 2843 w 2939"/>
                <a:gd name="T23" fmla="*/ 614 h 2731"/>
                <a:gd name="T24" fmla="*/ 2795 w 2939"/>
                <a:gd name="T25" fmla="*/ 673 h 2731"/>
                <a:gd name="T26" fmla="*/ 2619 w 2939"/>
                <a:gd name="T27" fmla="*/ 618 h 2731"/>
                <a:gd name="T28" fmla="*/ 2449 w 2939"/>
                <a:gd name="T29" fmla="*/ 517 h 2731"/>
                <a:gd name="T30" fmla="*/ 2228 w 2939"/>
                <a:gd name="T31" fmla="*/ 442 h 2731"/>
                <a:gd name="T32" fmla="*/ 2108 w 2939"/>
                <a:gd name="T33" fmla="*/ 479 h 2731"/>
                <a:gd name="T34" fmla="*/ 2139 w 2939"/>
                <a:gd name="T35" fmla="*/ 453 h 2731"/>
                <a:gd name="T36" fmla="*/ 1955 w 2939"/>
                <a:gd name="T37" fmla="*/ 493 h 2731"/>
                <a:gd name="T38" fmla="*/ 1762 w 2939"/>
                <a:gd name="T39" fmla="*/ 453 h 2731"/>
                <a:gd name="T40" fmla="*/ 1684 w 2939"/>
                <a:gd name="T41" fmla="*/ 479 h 2731"/>
                <a:gd name="T42" fmla="*/ 1497 w 2939"/>
                <a:gd name="T43" fmla="*/ 479 h 2731"/>
                <a:gd name="T44" fmla="*/ 1391 w 2939"/>
                <a:gd name="T45" fmla="*/ 435 h 2731"/>
                <a:gd name="T46" fmla="*/ 1098 w 2939"/>
                <a:gd name="T47" fmla="*/ 403 h 2731"/>
                <a:gd name="T48" fmla="*/ 884 w 2939"/>
                <a:gd name="T49" fmla="*/ 332 h 2731"/>
                <a:gd name="T50" fmla="*/ 629 w 2939"/>
                <a:gd name="T51" fmla="*/ 373 h 2731"/>
                <a:gd name="T52" fmla="*/ 461 w 2939"/>
                <a:gd name="T53" fmla="*/ 479 h 2731"/>
                <a:gd name="T54" fmla="*/ 547 w 2939"/>
                <a:gd name="T55" fmla="*/ 556 h 2731"/>
                <a:gd name="T56" fmla="*/ 702 w 2939"/>
                <a:gd name="T57" fmla="*/ 614 h 2731"/>
                <a:gd name="T58" fmla="*/ 562 w 2939"/>
                <a:gd name="T59" fmla="*/ 732 h 2731"/>
                <a:gd name="T60" fmla="*/ 352 w 2939"/>
                <a:gd name="T61" fmla="*/ 706 h 2731"/>
                <a:gd name="T62" fmla="*/ 287 w 2939"/>
                <a:gd name="T63" fmla="*/ 821 h 2731"/>
                <a:gd name="T64" fmla="*/ 386 w 2939"/>
                <a:gd name="T65" fmla="*/ 882 h 2731"/>
                <a:gd name="T66" fmla="*/ 432 w 2939"/>
                <a:gd name="T67" fmla="*/ 959 h 2731"/>
                <a:gd name="T68" fmla="*/ 598 w 2939"/>
                <a:gd name="T69" fmla="*/ 934 h 2731"/>
                <a:gd name="T70" fmla="*/ 530 w 2939"/>
                <a:gd name="T71" fmla="*/ 1069 h 2731"/>
                <a:gd name="T72" fmla="*/ 277 w 2939"/>
                <a:gd name="T73" fmla="*/ 1095 h 2731"/>
                <a:gd name="T74" fmla="*/ 103 w 2939"/>
                <a:gd name="T75" fmla="*/ 1255 h 2731"/>
                <a:gd name="T76" fmla="*/ 230 w 2939"/>
                <a:gd name="T77" fmla="*/ 1337 h 2731"/>
                <a:gd name="T78" fmla="*/ 122 w 2939"/>
                <a:gd name="T79" fmla="*/ 1426 h 2731"/>
                <a:gd name="T80" fmla="*/ 193 w 2939"/>
                <a:gd name="T81" fmla="*/ 1599 h 2731"/>
                <a:gd name="T82" fmla="*/ 390 w 2939"/>
                <a:gd name="T83" fmla="*/ 1618 h 2731"/>
                <a:gd name="T84" fmla="*/ 520 w 2939"/>
                <a:gd name="T85" fmla="*/ 1599 h 2731"/>
                <a:gd name="T86" fmla="*/ 339 w 2939"/>
                <a:gd name="T87" fmla="*/ 1831 h 2731"/>
                <a:gd name="T88" fmla="*/ 207 w 2939"/>
                <a:gd name="T89" fmla="*/ 1960 h 2731"/>
                <a:gd name="T90" fmla="*/ 7 w 2939"/>
                <a:gd name="T91" fmla="*/ 2203 h 2731"/>
                <a:gd name="T92" fmla="*/ 20 w 2939"/>
                <a:gd name="T93" fmla="*/ 2208 h 2731"/>
                <a:gd name="T94" fmla="*/ 287 w 2939"/>
                <a:gd name="T95" fmla="*/ 2049 h 2731"/>
                <a:gd name="T96" fmla="*/ 512 w 2939"/>
                <a:gd name="T97" fmla="*/ 1898 h 2731"/>
                <a:gd name="T98" fmla="*/ 654 w 2939"/>
                <a:gd name="T99" fmla="*/ 1695 h 2731"/>
                <a:gd name="T100" fmla="*/ 872 w 2939"/>
                <a:gd name="T101" fmla="*/ 1587 h 2731"/>
                <a:gd name="T102" fmla="*/ 723 w 2939"/>
                <a:gd name="T103" fmla="*/ 1788 h 2731"/>
                <a:gd name="T104" fmla="*/ 839 w 2939"/>
                <a:gd name="T105" fmla="*/ 1813 h 2731"/>
                <a:gd name="T106" fmla="*/ 1000 w 2939"/>
                <a:gd name="T107" fmla="*/ 1596 h 2731"/>
                <a:gd name="T108" fmla="*/ 1052 w 2939"/>
                <a:gd name="T109" fmla="*/ 1411 h 2731"/>
                <a:gd name="T110" fmla="*/ 1310 w 2939"/>
                <a:gd name="T111" fmla="*/ 1397 h 2731"/>
                <a:gd name="T112" fmla="*/ 1404 w 2939"/>
                <a:gd name="T113" fmla="*/ 1571 h 2731"/>
                <a:gd name="T114" fmla="*/ 1539 w 2939"/>
                <a:gd name="T115" fmla="*/ 1596 h 2731"/>
                <a:gd name="T116" fmla="*/ 1611 w 2939"/>
                <a:gd name="T117" fmla="*/ 1717 h 2731"/>
                <a:gd name="T118" fmla="*/ 1691 w 2939"/>
                <a:gd name="T119" fmla="*/ 1896 h 2731"/>
                <a:gd name="T120" fmla="*/ 1783 w 2939"/>
                <a:gd name="T121" fmla="*/ 2013 h 2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9" h="2731">
                  <a:moveTo>
                    <a:pt x="2939" y="256"/>
                  </a:moveTo>
                  <a:lnTo>
                    <a:pt x="2927" y="256"/>
                  </a:lnTo>
                  <a:lnTo>
                    <a:pt x="2917" y="245"/>
                  </a:lnTo>
                  <a:lnTo>
                    <a:pt x="2897" y="174"/>
                  </a:lnTo>
                  <a:lnTo>
                    <a:pt x="2832" y="165"/>
                  </a:lnTo>
                  <a:lnTo>
                    <a:pt x="2736" y="113"/>
                  </a:lnTo>
                  <a:lnTo>
                    <a:pt x="2715" y="85"/>
                  </a:lnTo>
                  <a:lnTo>
                    <a:pt x="2650" y="59"/>
                  </a:lnTo>
                  <a:lnTo>
                    <a:pt x="2562" y="48"/>
                  </a:lnTo>
                  <a:lnTo>
                    <a:pt x="2547" y="48"/>
                  </a:lnTo>
                  <a:lnTo>
                    <a:pt x="2482" y="0"/>
                  </a:lnTo>
                  <a:lnTo>
                    <a:pt x="2422" y="20"/>
                  </a:lnTo>
                  <a:lnTo>
                    <a:pt x="2350" y="20"/>
                  </a:lnTo>
                  <a:lnTo>
                    <a:pt x="2295" y="39"/>
                  </a:lnTo>
                  <a:lnTo>
                    <a:pt x="2283" y="123"/>
                  </a:lnTo>
                  <a:lnTo>
                    <a:pt x="2217" y="174"/>
                  </a:lnTo>
                  <a:lnTo>
                    <a:pt x="2194" y="202"/>
                  </a:lnTo>
                  <a:lnTo>
                    <a:pt x="2185" y="245"/>
                  </a:lnTo>
                  <a:lnTo>
                    <a:pt x="2231" y="298"/>
                  </a:lnTo>
                  <a:lnTo>
                    <a:pt x="2228" y="355"/>
                  </a:lnTo>
                  <a:lnTo>
                    <a:pt x="2238" y="366"/>
                  </a:lnTo>
                  <a:lnTo>
                    <a:pt x="2301" y="355"/>
                  </a:lnTo>
                  <a:lnTo>
                    <a:pt x="2380" y="345"/>
                  </a:lnTo>
                  <a:lnTo>
                    <a:pt x="2428" y="282"/>
                  </a:lnTo>
                  <a:lnTo>
                    <a:pt x="2438" y="272"/>
                  </a:lnTo>
                  <a:lnTo>
                    <a:pt x="2456" y="275"/>
                  </a:lnTo>
                  <a:lnTo>
                    <a:pt x="2449" y="318"/>
                  </a:lnTo>
                  <a:lnTo>
                    <a:pt x="2462" y="373"/>
                  </a:lnTo>
                  <a:lnTo>
                    <a:pt x="2550" y="387"/>
                  </a:lnTo>
                  <a:lnTo>
                    <a:pt x="2506" y="428"/>
                  </a:lnTo>
                  <a:lnTo>
                    <a:pt x="2537" y="488"/>
                  </a:lnTo>
                  <a:lnTo>
                    <a:pt x="2546" y="497"/>
                  </a:lnTo>
                  <a:lnTo>
                    <a:pt x="2671" y="540"/>
                  </a:lnTo>
                  <a:lnTo>
                    <a:pt x="2684" y="589"/>
                  </a:lnTo>
                  <a:lnTo>
                    <a:pt x="2736" y="561"/>
                  </a:lnTo>
                  <a:lnTo>
                    <a:pt x="2843" y="614"/>
                  </a:lnTo>
                  <a:lnTo>
                    <a:pt x="2850" y="650"/>
                  </a:lnTo>
                  <a:lnTo>
                    <a:pt x="2832" y="671"/>
                  </a:lnTo>
                  <a:lnTo>
                    <a:pt x="2795" y="673"/>
                  </a:lnTo>
                  <a:lnTo>
                    <a:pt x="2728" y="638"/>
                  </a:lnTo>
                  <a:lnTo>
                    <a:pt x="2658" y="618"/>
                  </a:lnTo>
                  <a:lnTo>
                    <a:pt x="2619" y="618"/>
                  </a:lnTo>
                  <a:lnTo>
                    <a:pt x="2550" y="556"/>
                  </a:lnTo>
                  <a:lnTo>
                    <a:pt x="2547" y="556"/>
                  </a:lnTo>
                  <a:lnTo>
                    <a:pt x="2449" y="517"/>
                  </a:lnTo>
                  <a:lnTo>
                    <a:pt x="2360" y="513"/>
                  </a:lnTo>
                  <a:lnTo>
                    <a:pt x="2283" y="442"/>
                  </a:lnTo>
                  <a:lnTo>
                    <a:pt x="2228" y="442"/>
                  </a:lnTo>
                  <a:lnTo>
                    <a:pt x="2194" y="497"/>
                  </a:lnTo>
                  <a:lnTo>
                    <a:pt x="2122" y="506"/>
                  </a:lnTo>
                  <a:lnTo>
                    <a:pt x="2108" y="479"/>
                  </a:lnTo>
                  <a:lnTo>
                    <a:pt x="2130" y="479"/>
                  </a:lnTo>
                  <a:lnTo>
                    <a:pt x="2139" y="465"/>
                  </a:lnTo>
                  <a:lnTo>
                    <a:pt x="2139" y="453"/>
                  </a:lnTo>
                  <a:lnTo>
                    <a:pt x="2095" y="403"/>
                  </a:lnTo>
                  <a:lnTo>
                    <a:pt x="2039" y="417"/>
                  </a:lnTo>
                  <a:lnTo>
                    <a:pt x="1955" y="493"/>
                  </a:lnTo>
                  <a:lnTo>
                    <a:pt x="1865" y="490"/>
                  </a:lnTo>
                  <a:lnTo>
                    <a:pt x="1783" y="465"/>
                  </a:lnTo>
                  <a:lnTo>
                    <a:pt x="1762" y="453"/>
                  </a:lnTo>
                  <a:lnTo>
                    <a:pt x="1741" y="513"/>
                  </a:lnTo>
                  <a:lnTo>
                    <a:pt x="1728" y="526"/>
                  </a:lnTo>
                  <a:lnTo>
                    <a:pt x="1684" y="479"/>
                  </a:lnTo>
                  <a:lnTo>
                    <a:pt x="1630" y="490"/>
                  </a:lnTo>
                  <a:lnTo>
                    <a:pt x="1561" y="490"/>
                  </a:lnTo>
                  <a:lnTo>
                    <a:pt x="1497" y="479"/>
                  </a:lnTo>
                  <a:lnTo>
                    <a:pt x="1485" y="453"/>
                  </a:lnTo>
                  <a:lnTo>
                    <a:pt x="1471" y="439"/>
                  </a:lnTo>
                  <a:lnTo>
                    <a:pt x="1391" y="435"/>
                  </a:lnTo>
                  <a:lnTo>
                    <a:pt x="1310" y="406"/>
                  </a:lnTo>
                  <a:lnTo>
                    <a:pt x="1209" y="392"/>
                  </a:lnTo>
                  <a:lnTo>
                    <a:pt x="1098" y="403"/>
                  </a:lnTo>
                  <a:lnTo>
                    <a:pt x="1075" y="410"/>
                  </a:lnTo>
                  <a:lnTo>
                    <a:pt x="1016" y="355"/>
                  </a:lnTo>
                  <a:lnTo>
                    <a:pt x="884" y="332"/>
                  </a:lnTo>
                  <a:lnTo>
                    <a:pt x="763" y="332"/>
                  </a:lnTo>
                  <a:lnTo>
                    <a:pt x="698" y="345"/>
                  </a:lnTo>
                  <a:lnTo>
                    <a:pt x="629" y="373"/>
                  </a:lnTo>
                  <a:lnTo>
                    <a:pt x="556" y="401"/>
                  </a:lnTo>
                  <a:lnTo>
                    <a:pt x="489" y="428"/>
                  </a:lnTo>
                  <a:lnTo>
                    <a:pt x="461" y="479"/>
                  </a:lnTo>
                  <a:lnTo>
                    <a:pt x="479" y="545"/>
                  </a:lnTo>
                  <a:lnTo>
                    <a:pt x="512" y="570"/>
                  </a:lnTo>
                  <a:lnTo>
                    <a:pt x="547" y="556"/>
                  </a:lnTo>
                  <a:lnTo>
                    <a:pt x="603" y="556"/>
                  </a:lnTo>
                  <a:lnTo>
                    <a:pt x="673" y="589"/>
                  </a:lnTo>
                  <a:lnTo>
                    <a:pt x="702" y="614"/>
                  </a:lnTo>
                  <a:lnTo>
                    <a:pt x="629" y="634"/>
                  </a:lnTo>
                  <a:lnTo>
                    <a:pt x="612" y="699"/>
                  </a:lnTo>
                  <a:lnTo>
                    <a:pt x="562" y="732"/>
                  </a:lnTo>
                  <a:lnTo>
                    <a:pt x="505" y="678"/>
                  </a:lnTo>
                  <a:lnTo>
                    <a:pt x="415" y="662"/>
                  </a:lnTo>
                  <a:lnTo>
                    <a:pt x="352" y="706"/>
                  </a:lnTo>
                  <a:lnTo>
                    <a:pt x="321" y="742"/>
                  </a:lnTo>
                  <a:lnTo>
                    <a:pt x="305" y="772"/>
                  </a:lnTo>
                  <a:lnTo>
                    <a:pt x="287" y="821"/>
                  </a:lnTo>
                  <a:lnTo>
                    <a:pt x="298" y="849"/>
                  </a:lnTo>
                  <a:lnTo>
                    <a:pt x="365" y="858"/>
                  </a:lnTo>
                  <a:lnTo>
                    <a:pt x="386" y="882"/>
                  </a:lnTo>
                  <a:lnTo>
                    <a:pt x="334" y="959"/>
                  </a:lnTo>
                  <a:lnTo>
                    <a:pt x="357" y="980"/>
                  </a:lnTo>
                  <a:lnTo>
                    <a:pt x="432" y="959"/>
                  </a:lnTo>
                  <a:lnTo>
                    <a:pt x="497" y="969"/>
                  </a:lnTo>
                  <a:lnTo>
                    <a:pt x="564" y="945"/>
                  </a:lnTo>
                  <a:lnTo>
                    <a:pt x="598" y="934"/>
                  </a:lnTo>
                  <a:lnTo>
                    <a:pt x="608" y="945"/>
                  </a:lnTo>
                  <a:lnTo>
                    <a:pt x="577" y="1030"/>
                  </a:lnTo>
                  <a:lnTo>
                    <a:pt x="530" y="1069"/>
                  </a:lnTo>
                  <a:lnTo>
                    <a:pt x="453" y="1069"/>
                  </a:lnTo>
                  <a:lnTo>
                    <a:pt x="375" y="1065"/>
                  </a:lnTo>
                  <a:lnTo>
                    <a:pt x="277" y="1095"/>
                  </a:lnTo>
                  <a:lnTo>
                    <a:pt x="237" y="1156"/>
                  </a:lnTo>
                  <a:lnTo>
                    <a:pt x="134" y="1196"/>
                  </a:lnTo>
                  <a:lnTo>
                    <a:pt x="103" y="1255"/>
                  </a:lnTo>
                  <a:lnTo>
                    <a:pt x="142" y="1287"/>
                  </a:lnTo>
                  <a:lnTo>
                    <a:pt x="212" y="1306"/>
                  </a:lnTo>
                  <a:lnTo>
                    <a:pt x="230" y="1337"/>
                  </a:lnTo>
                  <a:lnTo>
                    <a:pt x="228" y="1341"/>
                  </a:lnTo>
                  <a:lnTo>
                    <a:pt x="109" y="1362"/>
                  </a:lnTo>
                  <a:lnTo>
                    <a:pt x="122" y="1426"/>
                  </a:lnTo>
                  <a:lnTo>
                    <a:pt x="109" y="1505"/>
                  </a:lnTo>
                  <a:lnTo>
                    <a:pt x="199" y="1534"/>
                  </a:lnTo>
                  <a:lnTo>
                    <a:pt x="193" y="1599"/>
                  </a:lnTo>
                  <a:lnTo>
                    <a:pt x="248" y="1662"/>
                  </a:lnTo>
                  <a:lnTo>
                    <a:pt x="300" y="1655"/>
                  </a:lnTo>
                  <a:lnTo>
                    <a:pt x="390" y="1618"/>
                  </a:lnTo>
                  <a:lnTo>
                    <a:pt x="453" y="1596"/>
                  </a:lnTo>
                  <a:lnTo>
                    <a:pt x="474" y="1596"/>
                  </a:lnTo>
                  <a:lnTo>
                    <a:pt x="520" y="1599"/>
                  </a:lnTo>
                  <a:lnTo>
                    <a:pt x="468" y="1685"/>
                  </a:lnTo>
                  <a:lnTo>
                    <a:pt x="404" y="1765"/>
                  </a:lnTo>
                  <a:lnTo>
                    <a:pt x="339" y="1831"/>
                  </a:lnTo>
                  <a:lnTo>
                    <a:pt x="287" y="1912"/>
                  </a:lnTo>
                  <a:lnTo>
                    <a:pt x="277" y="1925"/>
                  </a:lnTo>
                  <a:lnTo>
                    <a:pt x="207" y="1960"/>
                  </a:lnTo>
                  <a:lnTo>
                    <a:pt x="134" y="2049"/>
                  </a:lnTo>
                  <a:lnTo>
                    <a:pt x="69" y="2086"/>
                  </a:lnTo>
                  <a:lnTo>
                    <a:pt x="7" y="2203"/>
                  </a:lnTo>
                  <a:lnTo>
                    <a:pt x="0" y="2194"/>
                  </a:lnTo>
                  <a:lnTo>
                    <a:pt x="9" y="2208"/>
                  </a:lnTo>
                  <a:lnTo>
                    <a:pt x="20" y="2208"/>
                  </a:lnTo>
                  <a:lnTo>
                    <a:pt x="86" y="2185"/>
                  </a:lnTo>
                  <a:lnTo>
                    <a:pt x="218" y="2112"/>
                  </a:lnTo>
                  <a:lnTo>
                    <a:pt x="287" y="2049"/>
                  </a:lnTo>
                  <a:lnTo>
                    <a:pt x="367" y="2004"/>
                  </a:lnTo>
                  <a:lnTo>
                    <a:pt x="447" y="1946"/>
                  </a:lnTo>
                  <a:lnTo>
                    <a:pt x="512" y="1898"/>
                  </a:lnTo>
                  <a:lnTo>
                    <a:pt x="570" y="1788"/>
                  </a:lnTo>
                  <a:lnTo>
                    <a:pt x="616" y="1717"/>
                  </a:lnTo>
                  <a:lnTo>
                    <a:pt x="654" y="1695"/>
                  </a:lnTo>
                  <a:lnTo>
                    <a:pt x="723" y="1634"/>
                  </a:lnTo>
                  <a:lnTo>
                    <a:pt x="829" y="1545"/>
                  </a:lnTo>
                  <a:lnTo>
                    <a:pt x="872" y="1587"/>
                  </a:lnTo>
                  <a:lnTo>
                    <a:pt x="834" y="1605"/>
                  </a:lnTo>
                  <a:lnTo>
                    <a:pt x="753" y="1706"/>
                  </a:lnTo>
                  <a:lnTo>
                    <a:pt x="723" y="1788"/>
                  </a:lnTo>
                  <a:lnTo>
                    <a:pt x="719" y="1866"/>
                  </a:lnTo>
                  <a:lnTo>
                    <a:pt x="727" y="1866"/>
                  </a:lnTo>
                  <a:lnTo>
                    <a:pt x="839" y="1813"/>
                  </a:lnTo>
                  <a:lnTo>
                    <a:pt x="868" y="1761"/>
                  </a:lnTo>
                  <a:lnTo>
                    <a:pt x="932" y="1665"/>
                  </a:lnTo>
                  <a:lnTo>
                    <a:pt x="1000" y="1596"/>
                  </a:lnTo>
                  <a:lnTo>
                    <a:pt x="1069" y="1545"/>
                  </a:lnTo>
                  <a:lnTo>
                    <a:pt x="1060" y="1482"/>
                  </a:lnTo>
                  <a:lnTo>
                    <a:pt x="1052" y="1411"/>
                  </a:lnTo>
                  <a:lnTo>
                    <a:pt x="1070" y="1378"/>
                  </a:lnTo>
                  <a:lnTo>
                    <a:pt x="1238" y="1365"/>
                  </a:lnTo>
                  <a:lnTo>
                    <a:pt x="1310" y="1397"/>
                  </a:lnTo>
                  <a:lnTo>
                    <a:pt x="1378" y="1472"/>
                  </a:lnTo>
                  <a:lnTo>
                    <a:pt x="1378" y="1534"/>
                  </a:lnTo>
                  <a:lnTo>
                    <a:pt x="1404" y="1571"/>
                  </a:lnTo>
                  <a:lnTo>
                    <a:pt x="1469" y="1564"/>
                  </a:lnTo>
                  <a:lnTo>
                    <a:pt x="1529" y="1580"/>
                  </a:lnTo>
                  <a:lnTo>
                    <a:pt x="1539" y="1596"/>
                  </a:lnTo>
                  <a:lnTo>
                    <a:pt x="1565" y="1605"/>
                  </a:lnTo>
                  <a:lnTo>
                    <a:pt x="1593" y="1685"/>
                  </a:lnTo>
                  <a:lnTo>
                    <a:pt x="1611" y="1717"/>
                  </a:lnTo>
                  <a:lnTo>
                    <a:pt x="1649" y="1824"/>
                  </a:lnTo>
                  <a:lnTo>
                    <a:pt x="1674" y="1834"/>
                  </a:lnTo>
                  <a:lnTo>
                    <a:pt x="1691" y="1896"/>
                  </a:lnTo>
                  <a:lnTo>
                    <a:pt x="1777" y="2013"/>
                  </a:lnTo>
                  <a:lnTo>
                    <a:pt x="1783" y="2008"/>
                  </a:lnTo>
                  <a:lnTo>
                    <a:pt x="1783" y="2013"/>
                  </a:lnTo>
                  <a:lnTo>
                    <a:pt x="2923" y="2731"/>
                  </a:lnTo>
                  <a:lnTo>
                    <a:pt x="2939" y="256"/>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17" name="Freeform 249"/>
            <p:cNvSpPr>
              <a:spLocks/>
            </p:cNvSpPr>
            <p:nvPr/>
          </p:nvSpPr>
          <p:spPr bwMode="ltGray">
            <a:xfrm>
              <a:off x="1277" y="848"/>
              <a:ext cx="693" cy="876"/>
            </a:xfrm>
            <a:custGeom>
              <a:avLst/>
              <a:gdLst>
                <a:gd name="T0" fmla="*/ 36 w 2078"/>
                <a:gd name="T1" fmla="*/ 71 h 2629"/>
                <a:gd name="T2" fmla="*/ 209 w 2078"/>
                <a:gd name="T3" fmla="*/ 0 h 2629"/>
                <a:gd name="T4" fmla="*/ 158 w 2078"/>
                <a:gd name="T5" fmla="*/ 209 h 2629"/>
                <a:gd name="T6" fmla="*/ 256 w 2078"/>
                <a:gd name="T7" fmla="*/ 270 h 2629"/>
                <a:gd name="T8" fmla="*/ 249 w 2078"/>
                <a:gd name="T9" fmla="*/ 399 h 2629"/>
                <a:gd name="T10" fmla="*/ 170 w 2078"/>
                <a:gd name="T11" fmla="*/ 485 h 2629"/>
                <a:gd name="T12" fmla="*/ 314 w 2078"/>
                <a:gd name="T13" fmla="*/ 499 h 2629"/>
                <a:gd name="T14" fmla="*/ 314 w 2078"/>
                <a:gd name="T15" fmla="*/ 461 h 2629"/>
                <a:gd name="T16" fmla="*/ 314 w 2078"/>
                <a:gd name="T17" fmla="*/ 387 h 2629"/>
                <a:gd name="T18" fmla="*/ 448 w 2078"/>
                <a:gd name="T19" fmla="*/ 387 h 2629"/>
                <a:gd name="T20" fmla="*/ 507 w 2078"/>
                <a:gd name="T21" fmla="*/ 394 h 2629"/>
                <a:gd name="T22" fmla="*/ 500 w 2078"/>
                <a:gd name="T23" fmla="*/ 209 h 2629"/>
                <a:gd name="T24" fmla="*/ 616 w 2078"/>
                <a:gd name="T25" fmla="*/ 216 h 2629"/>
                <a:gd name="T26" fmla="*/ 704 w 2078"/>
                <a:gd name="T27" fmla="*/ 410 h 2629"/>
                <a:gd name="T28" fmla="*/ 796 w 2078"/>
                <a:gd name="T29" fmla="*/ 443 h 2629"/>
                <a:gd name="T30" fmla="*/ 804 w 2078"/>
                <a:gd name="T31" fmla="*/ 534 h 2629"/>
                <a:gd name="T32" fmla="*/ 904 w 2078"/>
                <a:gd name="T33" fmla="*/ 445 h 2629"/>
                <a:gd name="T34" fmla="*/ 993 w 2078"/>
                <a:gd name="T35" fmla="*/ 380 h 2629"/>
                <a:gd name="T36" fmla="*/ 1078 w 2078"/>
                <a:gd name="T37" fmla="*/ 479 h 2629"/>
                <a:gd name="T38" fmla="*/ 1001 w 2078"/>
                <a:gd name="T39" fmla="*/ 644 h 2629"/>
                <a:gd name="T40" fmla="*/ 878 w 2078"/>
                <a:gd name="T41" fmla="*/ 717 h 2629"/>
                <a:gd name="T42" fmla="*/ 746 w 2078"/>
                <a:gd name="T43" fmla="*/ 816 h 2629"/>
                <a:gd name="T44" fmla="*/ 515 w 2078"/>
                <a:gd name="T45" fmla="*/ 1015 h 2629"/>
                <a:gd name="T46" fmla="*/ 368 w 2078"/>
                <a:gd name="T47" fmla="*/ 1246 h 2629"/>
                <a:gd name="T48" fmla="*/ 425 w 2078"/>
                <a:gd name="T49" fmla="*/ 1317 h 2629"/>
                <a:gd name="T50" fmla="*/ 562 w 2078"/>
                <a:gd name="T51" fmla="*/ 1468 h 2629"/>
                <a:gd name="T52" fmla="*/ 697 w 2078"/>
                <a:gd name="T53" fmla="*/ 1558 h 2629"/>
                <a:gd name="T54" fmla="*/ 836 w 2078"/>
                <a:gd name="T55" fmla="*/ 1563 h 2629"/>
                <a:gd name="T56" fmla="*/ 852 w 2078"/>
                <a:gd name="T57" fmla="*/ 1729 h 2629"/>
                <a:gd name="T58" fmla="*/ 928 w 2078"/>
                <a:gd name="T59" fmla="*/ 1821 h 2629"/>
                <a:gd name="T60" fmla="*/ 936 w 2078"/>
                <a:gd name="T61" fmla="*/ 1624 h 2629"/>
                <a:gd name="T62" fmla="*/ 1072 w 2078"/>
                <a:gd name="T63" fmla="*/ 1532 h 2629"/>
                <a:gd name="T64" fmla="*/ 1057 w 2078"/>
                <a:gd name="T65" fmla="*/ 1285 h 2629"/>
                <a:gd name="T66" fmla="*/ 1091 w 2078"/>
                <a:gd name="T67" fmla="*/ 1038 h 2629"/>
                <a:gd name="T68" fmla="*/ 1189 w 2078"/>
                <a:gd name="T69" fmla="*/ 989 h 2629"/>
                <a:gd name="T70" fmla="*/ 1368 w 2078"/>
                <a:gd name="T71" fmla="*/ 1072 h 2629"/>
                <a:gd name="T72" fmla="*/ 1445 w 2078"/>
                <a:gd name="T73" fmla="*/ 1235 h 2629"/>
                <a:gd name="T74" fmla="*/ 1445 w 2078"/>
                <a:gd name="T75" fmla="*/ 1294 h 2629"/>
                <a:gd name="T76" fmla="*/ 1645 w 2078"/>
                <a:gd name="T77" fmla="*/ 1162 h 2629"/>
                <a:gd name="T78" fmla="*/ 1759 w 2078"/>
                <a:gd name="T79" fmla="*/ 1308 h 2629"/>
                <a:gd name="T80" fmla="*/ 1759 w 2078"/>
                <a:gd name="T81" fmla="*/ 1502 h 2629"/>
                <a:gd name="T82" fmla="*/ 1900 w 2078"/>
                <a:gd name="T83" fmla="*/ 1603 h 2629"/>
                <a:gd name="T84" fmla="*/ 1979 w 2078"/>
                <a:gd name="T85" fmla="*/ 1832 h 2629"/>
                <a:gd name="T86" fmla="*/ 2068 w 2078"/>
                <a:gd name="T87" fmla="*/ 2057 h 2629"/>
                <a:gd name="T88" fmla="*/ 2023 w 2078"/>
                <a:gd name="T89" fmla="*/ 2240 h 2629"/>
                <a:gd name="T90" fmla="*/ 1974 w 2078"/>
                <a:gd name="T91" fmla="*/ 2240 h 2629"/>
                <a:gd name="T92" fmla="*/ 1897 w 2078"/>
                <a:gd name="T93" fmla="*/ 2196 h 2629"/>
                <a:gd name="T94" fmla="*/ 1772 w 2078"/>
                <a:gd name="T95" fmla="*/ 2249 h 2629"/>
                <a:gd name="T96" fmla="*/ 1703 w 2078"/>
                <a:gd name="T97" fmla="*/ 2212 h 2629"/>
                <a:gd name="T98" fmla="*/ 1845 w 2078"/>
                <a:gd name="T99" fmla="*/ 2018 h 2629"/>
                <a:gd name="T100" fmla="*/ 1889 w 2078"/>
                <a:gd name="T101" fmla="*/ 1919 h 2629"/>
                <a:gd name="T102" fmla="*/ 1866 w 2078"/>
                <a:gd name="T103" fmla="*/ 1908 h 2629"/>
                <a:gd name="T104" fmla="*/ 1676 w 2078"/>
                <a:gd name="T105" fmla="*/ 1952 h 2629"/>
                <a:gd name="T106" fmla="*/ 17 w 2078"/>
                <a:gd name="T107" fmla="*/ 154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8" h="2629">
                  <a:moveTo>
                    <a:pt x="17" y="154"/>
                  </a:moveTo>
                  <a:lnTo>
                    <a:pt x="28" y="143"/>
                  </a:lnTo>
                  <a:lnTo>
                    <a:pt x="36" y="71"/>
                  </a:lnTo>
                  <a:lnTo>
                    <a:pt x="48" y="40"/>
                  </a:lnTo>
                  <a:lnTo>
                    <a:pt x="92" y="44"/>
                  </a:lnTo>
                  <a:lnTo>
                    <a:pt x="209" y="0"/>
                  </a:lnTo>
                  <a:lnTo>
                    <a:pt x="218" y="44"/>
                  </a:lnTo>
                  <a:lnTo>
                    <a:pt x="158" y="143"/>
                  </a:lnTo>
                  <a:lnTo>
                    <a:pt x="158" y="209"/>
                  </a:lnTo>
                  <a:lnTo>
                    <a:pt x="170" y="279"/>
                  </a:lnTo>
                  <a:lnTo>
                    <a:pt x="192" y="289"/>
                  </a:lnTo>
                  <a:lnTo>
                    <a:pt x="256" y="270"/>
                  </a:lnTo>
                  <a:lnTo>
                    <a:pt x="268" y="289"/>
                  </a:lnTo>
                  <a:lnTo>
                    <a:pt x="282" y="351"/>
                  </a:lnTo>
                  <a:lnTo>
                    <a:pt x="249" y="399"/>
                  </a:lnTo>
                  <a:lnTo>
                    <a:pt x="212" y="443"/>
                  </a:lnTo>
                  <a:lnTo>
                    <a:pt x="170" y="461"/>
                  </a:lnTo>
                  <a:lnTo>
                    <a:pt x="170" y="485"/>
                  </a:lnTo>
                  <a:lnTo>
                    <a:pt x="182" y="499"/>
                  </a:lnTo>
                  <a:lnTo>
                    <a:pt x="228" y="485"/>
                  </a:lnTo>
                  <a:lnTo>
                    <a:pt x="314" y="499"/>
                  </a:lnTo>
                  <a:lnTo>
                    <a:pt x="324" y="485"/>
                  </a:lnTo>
                  <a:lnTo>
                    <a:pt x="324" y="474"/>
                  </a:lnTo>
                  <a:lnTo>
                    <a:pt x="314" y="461"/>
                  </a:lnTo>
                  <a:lnTo>
                    <a:pt x="259" y="438"/>
                  </a:lnTo>
                  <a:lnTo>
                    <a:pt x="268" y="410"/>
                  </a:lnTo>
                  <a:lnTo>
                    <a:pt x="314" y="387"/>
                  </a:lnTo>
                  <a:lnTo>
                    <a:pt x="368" y="387"/>
                  </a:lnTo>
                  <a:lnTo>
                    <a:pt x="425" y="363"/>
                  </a:lnTo>
                  <a:lnTo>
                    <a:pt x="448" y="387"/>
                  </a:lnTo>
                  <a:lnTo>
                    <a:pt x="507" y="433"/>
                  </a:lnTo>
                  <a:lnTo>
                    <a:pt x="536" y="415"/>
                  </a:lnTo>
                  <a:lnTo>
                    <a:pt x="507" y="394"/>
                  </a:lnTo>
                  <a:lnTo>
                    <a:pt x="474" y="319"/>
                  </a:lnTo>
                  <a:lnTo>
                    <a:pt x="482" y="253"/>
                  </a:lnTo>
                  <a:lnTo>
                    <a:pt x="500" y="209"/>
                  </a:lnTo>
                  <a:lnTo>
                    <a:pt x="570" y="164"/>
                  </a:lnTo>
                  <a:lnTo>
                    <a:pt x="591" y="169"/>
                  </a:lnTo>
                  <a:lnTo>
                    <a:pt x="616" y="216"/>
                  </a:lnTo>
                  <a:lnTo>
                    <a:pt x="658" y="289"/>
                  </a:lnTo>
                  <a:lnTo>
                    <a:pt x="691" y="399"/>
                  </a:lnTo>
                  <a:lnTo>
                    <a:pt x="704" y="410"/>
                  </a:lnTo>
                  <a:lnTo>
                    <a:pt x="754" y="394"/>
                  </a:lnTo>
                  <a:lnTo>
                    <a:pt x="785" y="401"/>
                  </a:lnTo>
                  <a:lnTo>
                    <a:pt x="796" y="443"/>
                  </a:lnTo>
                  <a:lnTo>
                    <a:pt x="767" y="495"/>
                  </a:lnTo>
                  <a:lnTo>
                    <a:pt x="772" y="523"/>
                  </a:lnTo>
                  <a:lnTo>
                    <a:pt x="804" y="534"/>
                  </a:lnTo>
                  <a:lnTo>
                    <a:pt x="836" y="502"/>
                  </a:lnTo>
                  <a:lnTo>
                    <a:pt x="865" y="457"/>
                  </a:lnTo>
                  <a:lnTo>
                    <a:pt x="904" y="445"/>
                  </a:lnTo>
                  <a:lnTo>
                    <a:pt x="884" y="408"/>
                  </a:lnTo>
                  <a:lnTo>
                    <a:pt x="904" y="387"/>
                  </a:lnTo>
                  <a:lnTo>
                    <a:pt x="993" y="380"/>
                  </a:lnTo>
                  <a:lnTo>
                    <a:pt x="1057" y="396"/>
                  </a:lnTo>
                  <a:lnTo>
                    <a:pt x="1089" y="445"/>
                  </a:lnTo>
                  <a:lnTo>
                    <a:pt x="1078" y="479"/>
                  </a:lnTo>
                  <a:lnTo>
                    <a:pt x="1034" y="516"/>
                  </a:lnTo>
                  <a:lnTo>
                    <a:pt x="1028" y="598"/>
                  </a:lnTo>
                  <a:lnTo>
                    <a:pt x="1001" y="644"/>
                  </a:lnTo>
                  <a:lnTo>
                    <a:pt x="904" y="656"/>
                  </a:lnTo>
                  <a:lnTo>
                    <a:pt x="870" y="703"/>
                  </a:lnTo>
                  <a:lnTo>
                    <a:pt x="878" y="717"/>
                  </a:lnTo>
                  <a:lnTo>
                    <a:pt x="804" y="747"/>
                  </a:lnTo>
                  <a:lnTo>
                    <a:pt x="779" y="747"/>
                  </a:lnTo>
                  <a:lnTo>
                    <a:pt x="746" y="816"/>
                  </a:lnTo>
                  <a:lnTo>
                    <a:pt x="702" y="855"/>
                  </a:lnTo>
                  <a:lnTo>
                    <a:pt x="635" y="902"/>
                  </a:lnTo>
                  <a:lnTo>
                    <a:pt x="515" y="1015"/>
                  </a:lnTo>
                  <a:lnTo>
                    <a:pt x="448" y="1099"/>
                  </a:lnTo>
                  <a:lnTo>
                    <a:pt x="391" y="1172"/>
                  </a:lnTo>
                  <a:lnTo>
                    <a:pt x="368" y="1246"/>
                  </a:lnTo>
                  <a:lnTo>
                    <a:pt x="391" y="1285"/>
                  </a:lnTo>
                  <a:lnTo>
                    <a:pt x="412" y="1298"/>
                  </a:lnTo>
                  <a:lnTo>
                    <a:pt x="425" y="1317"/>
                  </a:lnTo>
                  <a:lnTo>
                    <a:pt x="421" y="1378"/>
                  </a:lnTo>
                  <a:lnTo>
                    <a:pt x="448" y="1432"/>
                  </a:lnTo>
                  <a:lnTo>
                    <a:pt x="562" y="1468"/>
                  </a:lnTo>
                  <a:lnTo>
                    <a:pt x="603" y="1516"/>
                  </a:lnTo>
                  <a:lnTo>
                    <a:pt x="647" y="1535"/>
                  </a:lnTo>
                  <a:lnTo>
                    <a:pt x="697" y="1558"/>
                  </a:lnTo>
                  <a:lnTo>
                    <a:pt x="771" y="1568"/>
                  </a:lnTo>
                  <a:lnTo>
                    <a:pt x="813" y="1553"/>
                  </a:lnTo>
                  <a:lnTo>
                    <a:pt x="836" y="1563"/>
                  </a:lnTo>
                  <a:lnTo>
                    <a:pt x="848" y="1612"/>
                  </a:lnTo>
                  <a:lnTo>
                    <a:pt x="837" y="1663"/>
                  </a:lnTo>
                  <a:lnTo>
                    <a:pt x="852" y="1729"/>
                  </a:lnTo>
                  <a:lnTo>
                    <a:pt x="858" y="1798"/>
                  </a:lnTo>
                  <a:lnTo>
                    <a:pt x="892" y="1828"/>
                  </a:lnTo>
                  <a:lnTo>
                    <a:pt x="928" y="1821"/>
                  </a:lnTo>
                  <a:lnTo>
                    <a:pt x="948" y="1768"/>
                  </a:lnTo>
                  <a:lnTo>
                    <a:pt x="924" y="1663"/>
                  </a:lnTo>
                  <a:lnTo>
                    <a:pt x="936" y="1624"/>
                  </a:lnTo>
                  <a:lnTo>
                    <a:pt x="968" y="1603"/>
                  </a:lnTo>
                  <a:lnTo>
                    <a:pt x="1034" y="1575"/>
                  </a:lnTo>
                  <a:lnTo>
                    <a:pt x="1072" y="1532"/>
                  </a:lnTo>
                  <a:lnTo>
                    <a:pt x="1083" y="1432"/>
                  </a:lnTo>
                  <a:lnTo>
                    <a:pt x="1039" y="1356"/>
                  </a:lnTo>
                  <a:lnTo>
                    <a:pt x="1057" y="1285"/>
                  </a:lnTo>
                  <a:lnTo>
                    <a:pt x="1072" y="1207"/>
                  </a:lnTo>
                  <a:lnTo>
                    <a:pt x="1072" y="1109"/>
                  </a:lnTo>
                  <a:lnTo>
                    <a:pt x="1091" y="1038"/>
                  </a:lnTo>
                  <a:lnTo>
                    <a:pt x="1101" y="989"/>
                  </a:lnTo>
                  <a:lnTo>
                    <a:pt x="1148" y="965"/>
                  </a:lnTo>
                  <a:lnTo>
                    <a:pt x="1189" y="989"/>
                  </a:lnTo>
                  <a:lnTo>
                    <a:pt x="1257" y="1001"/>
                  </a:lnTo>
                  <a:lnTo>
                    <a:pt x="1298" y="1024"/>
                  </a:lnTo>
                  <a:lnTo>
                    <a:pt x="1368" y="1072"/>
                  </a:lnTo>
                  <a:lnTo>
                    <a:pt x="1445" y="1109"/>
                  </a:lnTo>
                  <a:lnTo>
                    <a:pt x="1458" y="1122"/>
                  </a:lnTo>
                  <a:lnTo>
                    <a:pt x="1445" y="1235"/>
                  </a:lnTo>
                  <a:lnTo>
                    <a:pt x="1435" y="1260"/>
                  </a:lnTo>
                  <a:lnTo>
                    <a:pt x="1435" y="1285"/>
                  </a:lnTo>
                  <a:lnTo>
                    <a:pt x="1445" y="1294"/>
                  </a:lnTo>
                  <a:lnTo>
                    <a:pt x="1602" y="1285"/>
                  </a:lnTo>
                  <a:lnTo>
                    <a:pt x="1624" y="1235"/>
                  </a:lnTo>
                  <a:lnTo>
                    <a:pt x="1645" y="1162"/>
                  </a:lnTo>
                  <a:lnTo>
                    <a:pt x="1655" y="1146"/>
                  </a:lnTo>
                  <a:lnTo>
                    <a:pt x="1690" y="1221"/>
                  </a:lnTo>
                  <a:lnTo>
                    <a:pt x="1759" y="1308"/>
                  </a:lnTo>
                  <a:lnTo>
                    <a:pt x="1780" y="1406"/>
                  </a:lnTo>
                  <a:lnTo>
                    <a:pt x="1759" y="1477"/>
                  </a:lnTo>
                  <a:lnTo>
                    <a:pt x="1759" y="1502"/>
                  </a:lnTo>
                  <a:lnTo>
                    <a:pt x="1767" y="1516"/>
                  </a:lnTo>
                  <a:lnTo>
                    <a:pt x="1837" y="1553"/>
                  </a:lnTo>
                  <a:lnTo>
                    <a:pt x="1900" y="1603"/>
                  </a:lnTo>
                  <a:lnTo>
                    <a:pt x="1956" y="1699"/>
                  </a:lnTo>
                  <a:lnTo>
                    <a:pt x="1964" y="1772"/>
                  </a:lnTo>
                  <a:lnTo>
                    <a:pt x="1979" y="1832"/>
                  </a:lnTo>
                  <a:lnTo>
                    <a:pt x="1979" y="1908"/>
                  </a:lnTo>
                  <a:lnTo>
                    <a:pt x="2023" y="1969"/>
                  </a:lnTo>
                  <a:lnTo>
                    <a:pt x="2068" y="2057"/>
                  </a:lnTo>
                  <a:lnTo>
                    <a:pt x="2078" y="2128"/>
                  </a:lnTo>
                  <a:lnTo>
                    <a:pt x="2055" y="2201"/>
                  </a:lnTo>
                  <a:lnTo>
                    <a:pt x="2023" y="2240"/>
                  </a:lnTo>
                  <a:lnTo>
                    <a:pt x="2023" y="2231"/>
                  </a:lnTo>
                  <a:lnTo>
                    <a:pt x="2013" y="2240"/>
                  </a:lnTo>
                  <a:lnTo>
                    <a:pt x="1974" y="2240"/>
                  </a:lnTo>
                  <a:lnTo>
                    <a:pt x="1941" y="2189"/>
                  </a:lnTo>
                  <a:lnTo>
                    <a:pt x="1919" y="2226"/>
                  </a:lnTo>
                  <a:lnTo>
                    <a:pt x="1897" y="2196"/>
                  </a:lnTo>
                  <a:lnTo>
                    <a:pt x="1785" y="2180"/>
                  </a:lnTo>
                  <a:lnTo>
                    <a:pt x="1799" y="2238"/>
                  </a:lnTo>
                  <a:lnTo>
                    <a:pt x="1772" y="2249"/>
                  </a:lnTo>
                  <a:lnTo>
                    <a:pt x="1751" y="2226"/>
                  </a:lnTo>
                  <a:lnTo>
                    <a:pt x="1711" y="2231"/>
                  </a:lnTo>
                  <a:lnTo>
                    <a:pt x="1703" y="2212"/>
                  </a:lnTo>
                  <a:lnTo>
                    <a:pt x="1751" y="2196"/>
                  </a:lnTo>
                  <a:lnTo>
                    <a:pt x="1788" y="2059"/>
                  </a:lnTo>
                  <a:lnTo>
                    <a:pt x="1845" y="2018"/>
                  </a:lnTo>
                  <a:lnTo>
                    <a:pt x="1871" y="2018"/>
                  </a:lnTo>
                  <a:lnTo>
                    <a:pt x="1866" y="1974"/>
                  </a:lnTo>
                  <a:lnTo>
                    <a:pt x="1889" y="1919"/>
                  </a:lnTo>
                  <a:lnTo>
                    <a:pt x="1896" y="1894"/>
                  </a:lnTo>
                  <a:lnTo>
                    <a:pt x="1881" y="1884"/>
                  </a:lnTo>
                  <a:lnTo>
                    <a:pt x="1866" y="1908"/>
                  </a:lnTo>
                  <a:lnTo>
                    <a:pt x="1816" y="1947"/>
                  </a:lnTo>
                  <a:lnTo>
                    <a:pt x="1730" y="1956"/>
                  </a:lnTo>
                  <a:lnTo>
                    <a:pt x="1676" y="1952"/>
                  </a:lnTo>
                  <a:lnTo>
                    <a:pt x="1565" y="1947"/>
                  </a:lnTo>
                  <a:lnTo>
                    <a:pt x="0" y="2629"/>
                  </a:lnTo>
                  <a:lnTo>
                    <a:pt x="17" y="154"/>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18" name="Freeform 250"/>
            <p:cNvSpPr>
              <a:spLocks/>
            </p:cNvSpPr>
            <p:nvPr/>
          </p:nvSpPr>
          <p:spPr bwMode="ltGray">
            <a:xfrm>
              <a:off x="827" y="1480"/>
              <a:ext cx="1014" cy="996"/>
            </a:xfrm>
            <a:custGeom>
              <a:avLst/>
              <a:gdLst>
                <a:gd name="T0" fmla="*/ 10 w 3025"/>
                <a:gd name="T1" fmla="*/ 0 h 2986"/>
                <a:gd name="T2" fmla="*/ 95 w 3025"/>
                <a:gd name="T3" fmla="*/ 122 h 2986"/>
                <a:gd name="T4" fmla="*/ 132 w 3025"/>
                <a:gd name="T5" fmla="*/ 275 h 2986"/>
                <a:gd name="T6" fmla="*/ 141 w 3025"/>
                <a:gd name="T7" fmla="*/ 465 h 2986"/>
                <a:gd name="T8" fmla="*/ 56 w 3025"/>
                <a:gd name="T9" fmla="*/ 823 h 2986"/>
                <a:gd name="T10" fmla="*/ 98 w 3025"/>
                <a:gd name="T11" fmla="*/ 933 h 2986"/>
                <a:gd name="T12" fmla="*/ 222 w 3025"/>
                <a:gd name="T13" fmla="*/ 1216 h 2986"/>
                <a:gd name="T14" fmla="*/ 344 w 3025"/>
                <a:gd name="T15" fmla="*/ 1449 h 2986"/>
                <a:gd name="T16" fmla="*/ 421 w 3025"/>
                <a:gd name="T17" fmla="*/ 1606 h 2986"/>
                <a:gd name="T18" fmla="*/ 452 w 3025"/>
                <a:gd name="T19" fmla="*/ 1678 h 2986"/>
                <a:gd name="T20" fmla="*/ 601 w 3025"/>
                <a:gd name="T21" fmla="*/ 1896 h 2986"/>
                <a:gd name="T22" fmla="*/ 637 w 3025"/>
                <a:gd name="T23" fmla="*/ 1887 h 2986"/>
                <a:gd name="T24" fmla="*/ 564 w 3025"/>
                <a:gd name="T25" fmla="*/ 1665 h 2986"/>
                <a:gd name="T26" fmla="*/ 463 w 3025"/>
                <a:gd name="T27" fmla="*/ 1441 h 2986"/>
                <a:gd name="T28" fmla="*/ 534 w 3025"/>
                <a:gd name="T29" fmla="*/ 1535 h 2986"/>
                <a:gd name="T30" fmla="*/ 668 w 3025"/>
                <a:gd name="T31" fmla="*/ 1768 h 2986"/>
                <a:gd name="T32" fmla="*/ 800 w 3025"/>
                <a:gd name="T33" fmla="*/ 1958 h 2986"/>
                <a:gd name="T34" fmla="*/ 825 w 3025"/>
                <a:gd name="T35" fmla="*/ 2194 h 2986"/>
                <a:gd name="T36" fmla="*/ 1100 w 3025"/>
                <a:gd name="T37" fmla="*/ 2344 h 2986"/>
                <a:gd name="T38" fmla="*/ 1332 w 3025"/>
                <a:gd name="T39" fmla="*/ 2412 h 2986"/>
                <a:gd name="T40" fmla="*/ 1551 w 3025"/>
                <a:gd name="T41" fmla="*/ 2557 h 2986"/>
                <a:gd name="T42" fmla="*/ 1705 w 3025"/>
                <a:gd name="T43" fmla="*/ 2754 h 2986"/>
                <a:gd name="T44" fmla="*/ 1909 w 3025"/>
                <a:gd name="T45" fmla="*/ 2892 h 2986"/>
                <a:gd name="T46" fmla="*/ 2023 w 3025"/>
                <a:gd name="T47" fmla="*/ 2833 h 2986"/>
                <a:gd name="T48" fmla="*/ 2082 w 3025"/>
                <a:gd name="T49" fmla="*/ 2986 h 2986"/>
                <a:gd name="T50" fmla="*/ 2075 w 3025"/>
                <a:gd name="T51" fmla="*/ 2737 h 2986"/>
                <a:gd name="T52" fmla="*/ 1958 w 3025"/>
                <a:gd name="T53" fmla="*/ 2674 h 2986"/>
                <a:gd name="T54" fmla="*/ 1829 w 3025"/>
                <a:gd name="T55" fmla="*/ 2661 h 2986"/>
                <a:gd name="T56" fmla="*/ 1844 w 3025"/>
                <a:gd name="T57" fmla="*/ 2402 h 2986"/>
                <a:gd name="T58" fmla="*/ 1629 w 3025"/>
                <a:gd name="T59" fmla="*/ 2363 h 2986"/>
                <a:gd name="T60" fmla="*/ 1621 w 3025"/>
                <a:gd name="T61" fmla="*/ 2240 h 2986"/>
                <a:gd name="T62" fmla="*/ 1705 w 3025"/>
                <a:gd name="T63" fmla="*/ 2082 h 2986"/>
                <a:gd name="T64" fmla="*/ 1575 w 3025"/>
                <a:gd name="T65" fmla="*/ 2011 h 2986"/>
                <a:gd name="T66" fmla="*/ 1365 w 3025"/>
                <a:gd name="T67" fmla="*/ 2194 h 2986"/>
                <a:gd name="T68" fmla="*/ 1233 w 3025"/>
                <a:gd name="T69" fmla="*/ 2058 h 2986"/>
                <a:gd name="T70" fmla="*/ 1238 w 3025"/>
                <a:gd name="T71" fmla="*/ 1732 h 2986"/>
                <a:gd name="T72" fmla="*/ 1305 w 3025"/>
                <a:gd name="T73" fmla="*/ 1589 h 2986"/>
                <a:gd name="T74" fmla="*/ 1474 w 3025"/>
                <a:gd name="T75" fmla="*/ 1516 h 2986"/>
                <a:gd name="T76" fmla="*/ 1668 w 3025"/>
                <a:gd name="T77" fmla="*/ 1571 h 2986"/>
                <a:gd name="T78" fmla="*/ 1792 w 3025"/>
                <a:gd name="T79" fmla="*/ 1535 h 2986"/>
                <a:gd name="T80" fmla="*/ 1917 w 3025"/>
                <a:gd name="T81" fmla="*/ 1626 h 2986"/>
                <a:gd name="T82" fmla="*/ 2002 w 3025"/>
                <a:gd name="T83" fmla="*/ 1819 h 2986"/>
                <a:gd name="T84" fmla="*/ 2059 w 3025"/>
                <a:gd name="T85" fmla="*/ 1742 h 2986"/>
                <a:gd name="T86" fmla="*/ 2005 w 3025"/>
                <a:gd name="T87" fmla="*/ 1482 h 2986"/>
                <a:gd name="T88" fmla="*/ 2106 w 3025"/>
                <a:gd name="T89" fmla="*/ 1296 h 2986"/>
                <a:gd name="T90" fmla="*/ 2272 w 3025"/>
                <a:gd name="T91" fmla="*/ 1170 h 2986"/>
                <a:gd name="T92" fmla="*/ 2267 w 3025"/>
                <a:gd name="T93" fmla="*/ 1058 h 2986"/>
                <a:gd name="T94" fmla="*/ 2370 w 3025"/>
                <a:gd name="T95" fmla="*/ 1022 h 2986"/>
                <a:gd name="T96" fmla="*/ 2411 w 3025"/>
                <a:gd name="T97" fmla="*/ 818 h 2986"/>
                <a:gd name="T98" fmla="*/ 2583 w 3025"/>
                <a:gd name="T99" fmla="*/ 572 h 2986"/>
                <a:gd name="T100" fmla="*/ 2746 w 3025"/>
                <a:gd name="T101" fmla="*/ 488 h 2986"/>
                <a:gd name="T102" fmla="*/ 2872 w 3025"/>
                <a:gd name="T103" fmla="*/ 440 h 2986"/>
                <a:gd name="T104" fmla="*/ 2792 w 3025"/>
                <a:gd name="T105" fmla="*/ 539 h 2986"/>
                <a:gd name="T106" fmla="*/ 2941 w 3025"/>
                <a:gd name="T107" fmla="*/ 440 h 2986"/>
                <a:gd name="T108" fmla="*/ 3016 w 3025"/>
                <a:gd name="T109" fmla="*/ 378 h 2986"/>
                <a:gd name="T110" fmla="*/ 2904 w 3025"/>
                <a:gd name="T111" fmla="*/ 364 h 2986"/>
                <a:gd name="T112" fmla="*/ 2889 w 3025"/>
                <a:gd name="T113" fmla="*/ 293 h 2986"/>
                <a:gd name="T114" fmla="*/ 2989 w 3025"/>
                <a:gd name="T115" fmla="*/ 138 h 2986"/>
                <a:gd name="T116" fmla="*/ 2912 w 3025"/>
                <a:gd name="T117" fmla="*/ 48 h 2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25" h="2986">
                  <a:moveTo>
                    <a:pt x="207" y="12"/>
                  </a:moveTo>
                  <a:lnTo>
                    <a:pt x="165" y="35"/>
                  </a:lnTo>
                  <a:lnTo>
                    <a:pt x="10" y="0"/>
                  </a:lnTo>
                  <a:lnTo>
                    <a:pt x="0" y="17"/>
                  </a:lnTo>
                  <a:lnTo>
                    <a:pt x="59" y="57"/>
                  </a:lnTo>
                  <a:lnTo>
                    <a:pt x="95" y="122"/>
                  </a:lnTo>
                  <a:lnTo>
                    <a:pt x="141" y="183"/>
                  </a:lnTo>
                  <a:lnTo>
                    <a:pt x="176" y="244"/>
                  </a:lnTo>
                  <a:lnTo>
                    <a:pt x="132" y="275"/>
                  </a:lnTo>
                  <a:lnTo>
                    <a:pt x="155" y="305"/>
                  </a:lnTo>
                  <a:lnTo>
                    <a:pt x="126" y="333"/>
                  </a:lnTo>
                  <a:lnTo>
                    <a:pt x="141" y="465"/>
                  </a:lnTo>
                  <a:lnTo>
                    <a:pt x="149" y="579"/>
                  </a:lnTo>
                  <a:lnTo>
                    <a:pt x="74" y="765"/>
                  </a:lnTo>
                  <a:lnTo>
                    <a:pt x="56" y="823"/>
                  </a:lnTo>
                  <a:lnTo>
                    <a:pt x="74" y="841"/>
                  </a:lnTo>
                  <a:lnTo>
                    <a:pt x="123" y="865"/>
                  </a:lnTo>
                  <a:lnTo>
                    <a:pt x="98" y="933"/>
                  </a:lnTo>
                  <a:lnTo>
                    <a:pt x="98" y="1008"/>
                  </a:lnTo>
                  <a:lnTo>
                    <a:pt x="149" y="1136"/>
                  </a:lnTo>
                  <a:lnTo>
                    <a:pt x="222" y="1216"/>
                  </a:lnTo>
                  <a:lnTo>
                    <a:pt x="318" y="1252"/>
                  </a:lnTo>
                  <a:lnTo>
                    <a:pt x="315" y="1346"/>
                  </a:lnTo>
                  <a:lnTo>
                    <a:pt x="344" y="1449"/>
                  </a:lnTo>
                  <a:lnTo>
                    <a:pt x="370" y="1509"/>
                  </a:lnTo>
                  <a:lnTo>
                    <a:pt x="448" y="1589"/>
                  </a:lnTo>
                  <a:lnTo>
                    <a:pt x="421" y="1606"/>
                  </a:lnTo>
                  <a:lnTo>
                    <a:pt x="392" y="1594"/>
                  </a:lnTo>
                  <a:lnTo>
                    <a:pt x="362" y="1610"/>
                  </a:lnTo>
                  <a:lnTo>
                    <a:pt x="452" y="1678"/>
                  </a:lnTo>
                  <a:lnTo>
                    <a:pt x="491" y="1747"/>
                  </a:lnTo>
                  <a:lnTo>
                    <a:pt x="528" y="1864"/>
                  </a:lnTo>
                  <a:lnTo>
                    <a:pt x="601" y="1896"/>
                  </a:lnTo>
                  <a:lnTo>
                    <a:pt x="683" y="1988"/>
                  </a:lnTo>
                  <a:lnTo>
                    <a:pt x="683" y="1969"/>
                  </a:lnTo>
                  <a:lnTo>
                    <a:pt x="637" y="1887"/>
                  </a:lnTo>
                  <a:lnTo>
                    <a:pt x="610" y="1823"/>
                  </a:lnTo>
                  <a:lnTo>
                    <a:pt x="585" y="1747"/>
                  </a:lnTo>
                  <a:lnTo>
                    <a:pt x="564" y="1665"/>
                  </a:lnTo>
                  <a:lnTo>
                    <a:pt x="507" y="1589"/>
                  </a:lnTo>
                  <a:lnTo>
                    <a:pt x="473" y="1516"/>
                  </a:lnTo>
                  <a:lnTo>
                    <a:pt x="463" y="1441"/>
                  </a:lnTo>
                  <a:lnTo>
                    <a:pt x="458" y="1344"/>
                  </a:lnTo>
                  <a:lnTo>
                    <a:pt x="507" y="1470"/>
                  </a:lnTo>
                  <a:lnTo>
                    <a:pt x="534" y="1535"/>
                  </a:lnTo>
                  <a:lnTo>
                    <a:pt x="561" y="1575"/>
                  </a:lnTo>
                  <a:lnTo>
                    <a:pt x="618" y="1690"/>
                  </a:lnTo>
                  <a:lnTo>
                    <a:pt x="668" y="1768"/>
                  </a:lnTo>
                  <a:lnTo>
                    <a:pt x="746" y="1845"/>
                  </a:lnTo>
                  <a:lnTo>
                    <a:pt x="792" y="1915"/>
                  </a:lnTo>
                  <a:lnTo>
                    <a:pt x="800" y="1958"/>
                  </a:lnTo>
                  <a:lnTo>
                    <a:pt x="792" y="2032"/>
                  </a:lnTo>
                  <a:lnTo>
                    <a:pt x="784" y="2130"/>
                  </a:lnTo>
                  <a:lnTo>
                    <a:pt x="825" y="2194"/>
                  </a:lnTo>
                  <a:lnTo>
                    <a:pt x="890" y="2262"/>
                  </a:lnTo>
                  <a:lnTo>
                    <a:pt x="995" y="2302"/>
                  </a:lnTo>
                  <a:lnTo>
                    <a:pt x="1100" y="2344"/>
                  </a:lnTo>
                  <a:lnTo>
                    <a:pt x="1160" y="2388"/>
                  </a:lnTo>
                  <a:lnTo>
                    <a:pt x="1227" y="2400"/>
                  </a:lnTo>
                  <a:lnTo>
                    <a:pt x="1332" y="2412"/>
                  </a:lnTo>
                  <a:lnTo>
                    <a:pt x="1406" y="2473"/>
                  </a:lnTo>
                  <a:lnTo>
                    <a:pt x="1485" y="2508"/>
                  </a:lnTo>
                  <a:lnTo>
                    <a:pt x="1551" y="2557"/>
                  </a:lnTo>
                  <a:lnTo>
                    <a:pt x="1640" y="2608"/>
                  </a:lnTo>
                  <a:lnTo>
                    <a:pt x="1694" y="2679"/>
                  </a:lnTo>
                  <a:lnTo>
                    <a:pt x="1705" y="2754"/>
                  </a:lnTo>
                  <a:lnTo>
                    <a:pt x="1782" y="2805"/>
                  </a:lnTo>
                  <a:lnTo>
                    <a:pt x="1837" y="2878"/>
                  </a:lnTo>
                  <a:lnTo>
                    <a:pt x="1909" y="2892"/>
                  </a:lnTo>
                  <a:lnTo>
                    <a:pt x="1938" y="2846"/>
                  </a:lnTo>
                  <a:lnTo>
                    <a:pt x="1990" y="2824"/>
                  </a:lnTo>
                  <a:lnTo>
                    <a:pt x="2023" y="2833"/>
                  </a:lnTo>
                  <a:lnTo>
                    <a:pt x="2043" y="2867"/>
                  </a:lnTo>
                  <a:lnTo>
                    <a:pt x="2028" y="2942"/>
                  </a:lnTo>
                  <a:lnTo>
                    <a:pt x="2082" y="2986"/>
                  </a:lnTo>
                  <a:lnTo>
                    <a:pt x="2106" y="2789"/>
                  </a:lnTo>
                  <a:lnTo>
                    <a:pt x="2093" y="2791"/>
                  </a:lnTo>
                  <a:lnTo>
                    <a:pt x="2075" y="2737"/>
                  </a:lnTo>
                  <a:lnTo>
                    <a:pt x="2051" y="2698"/>
                  </a:lnTo>
                  <a:lnTo>
                    <a:pt x="2009" y="2681"/>
                  </a:lnTo>
                  <a:lnTo>
                    <a:pt x="1958" y="2674"/>
                  </a:lnTo>
                  <a:lnTo>
                    <a:pt x="1904" y="2679"/>
                  </a:lnTo>
                  <a:lnTo>
                    <a:pt x="1854" y="2698"/>
                  </a:lnTo>
                  <a:lnTo>
                    <a:pt x="1829" y="2661"/>
                  </a:lnTo>
                  <a:lnTo>
                    <a:pt x="1837" y="2557"/>
                  </a:lnTo>
                  <a:lnTo>
                    <a:pt x="1862" y="2464"/>
                  </a:lnTo>
                  <a:lnTo>
                    <a:pt x="1844" y="2402"/>
                  </a:lnTo>
                  <a:lnTo>
                    <a:pt x="1805" y="2363"/>
                  </a:lnTo>
                  <a:lnTo>
                    <a:pt x="1714" y="2347"/>
                  </a:lnTo>
                  <a:lnTo>
                    <a:pt x="1629" y="2363"/>
                  </a:lnTo>
                  <a:lnTo>
                    <a:pt x="1606" y="2341"/>
                  </a:lnTo>
                  <a:lnTo>
                    <a:pt x="1606" y="2278"/>
                  </a:lnTo>
                  <a:lnTo>
                    <a:pt x="1621" y="2240"/>
                  </a:lnTo>
                  <a:lnTo>
                    <a:pt x="1686" y="2182"/>
                  </a:lnTo>
                  <a:lnTo>
                    <a:pt x="1705" y="2095"/>
                  </a:lnTo>
                  <a:lnTo>
                    <a:pt x="1705" y="2082"/>
                  </a:lnTo>
                  <a:lnTo>
                    <a:pt x="1684" y="2047"/>
                  </a:lnTo>
                  <a:lnTo>
                    <a:pt x="1629" y="2006"/>
                  </a:lnTo>
                  <a:lnTo>
                    <a:pt x="1575" y="2011"/>
                  </a:lnTo>
                  <a:lnTo>
                    <a:pt x="1508" y="2068"/>
                  </a:lnTo>
                  <a:lnTo>
                    <a:pt x="1445" y="2143"/>
                  </a:lnTo>
                  <a:lnTo>
                    <a:pt x="1365" y="2194"/>
                  </a:lnTo>
                  <a:lnTo>
                    <a:pt x="1299" y="2187"/>
                  </a:lnTo>
                  <a:lnTo>
                    <a:pt x="1253" y="2143"/>
                  </a:lnTo>
                  <a:lnTo>
                    <a:pt x="1233" y="2058"/>
                  </a:lnTo>
                  <a:lnTo>
                    <a:pt x="1223" y="1981"/>
                  </a:lnTo>
                  <a:lnTo>
                    <a:pt x="1219" y="1850"/>
                  </a:lnTo>
                  <a:lnTo>
                    <a:pt x="1238" y="1732"/>
                  </a:lnTo>
                  <a:lnTo>
                    <a:pt x="1233" y="1669"/>
                  </a:lnTo>
                  <a:lnTo>
                    <a:pt x="1253" y="1617"/>
                  </a:lnTo>
                  <a:lnTo>
                    <a:pt x="1305" y="1589"/>
                  </a:lnTo>
                  <a:lnTo>
                    <a:pt x="1343" y="1552"/>
                  </a:lnTo>
                  <a:lnTo>
                    <a:pt x="1430" y="1516"/>
                  </a:lnTo>
                  <a:lnTo>
                    <a:pt x="1474" y="1516"/>
                  </a:lnTo>
                  <a:lnTo>
                    <a:pt x="1540" y="1568"/>
                  </a:lnTo>
                  <a:lnTo>
                    <a:pt x="1596" y="1573"/>
                  </a:lnTo>
                  <a:lnTo>
                    <a:pt x="1668" y="1571"/>
                  </a:lnTo>
                  <a:lnTo>
                    <a:pt x="1632" y="1521"/>
                  </a:lnTo>
                  <a:lnTo>
                    <a:pt x="1694" y="1509"/>
                  </a:lnTo>
                  <a:lnTo>
                    <a:pt x="1792" y="1535"/>
                  </a:lnTo>
                  <a:lnTo>
                    <a:pt x="1870" y="1521"/>
                  </a:lnTo>
                  <a:lnTo>
                    <a:pt x="1909" y="1542"/>
                  </a:lnTo>
                  <a:lnTo>
                    <a:pt x="1917" y="1626"/>
                  </a:lnTo>
                  <a:lnTo>
                    <a:pt x="1919" y="1716"/>
                  </a:lnTo>
                  <a:lnTo>
                    <a:pt x="1958" y="1793"/>
                  </a:lnTo>
                  <a:lnTo>
                    <a:pt x="2002" y="1819"/>
                  </a:lnTo>
                  <a:lnTo>
                    <a:pt x="2028" y="1812"/>
                  </a:lnTo>
                  <a:lnTo>
                    <a:pt x="2038" y="1800"/>
                  </a:lnTo>
                  <a:lnTo>
                    <a:pt x="2059" y="1742"/>
                  </a:lnTo>
                  <a:lnTo>
                    <a:pt x="2049" y="1651"/>
                  </a:lnTo>
                  <a:lnTo>
                    <a:pt x="2028" y="1580"/>
                  </a:lnTo>
                  <a:lnTo>
                    <a:pt x="2005" y="1482"/>
                  </a:lnTo>
                  <a:lnTo>
                    <a:pt x="2020" y="1383"/>
                  </a:lnTo>
                  <a:lnTo>
                    <a:pt x="2028" y="1372"/>
                  </a:lnTo>
                  <a:lnTo>
                    <a:pt x="2106" y="1296"/>
                  </a:lnTo>
                  <a:lnTo>
                    <a:pt x="2152" y="1223"/>
                  </a:lnTo>
                  <a:lnTo>
                    <a:pt x="2220" y="1184"/>
                  </a:lnTo>
                  <a:lnTo>
                    <a:pt x="2272" y="1170"/>
                  </a:lnTo>
                  <a:lnTo>
                    <a:pt x="2294" y="1141"/>
                  </a:lnTo>
                  <a:lnTo>
                    <a:pt x="2272" y="1090"/>
                  </a:lnTo>
                  <a:lnTo>
                    <a:pt x="2267" y="1058"/>
                  </a:lnTo>
                  <a:lnTo>
                    <a:pt x="2308" y="1053"/>
                  </a:lnTo>
                  <a:lnTo>
                    <a:pt x="2349" y="1053"/>
                  </a:lnTo>
                  <a:lnTo>
                    <a:pt x="2370" y="1022"/>
                  </a:lnTo>
                  <a:lnTo>
                    <a:pt x="2380" y="948"/>
                  </a:lnTo>
                  <a:lnTo>
                    <a:pt x="2381" y="868"/>
                  </a:lnTo>
                  <a:lnTo>
                    <a:pt x="2411" y="818"/>
                  </a:lnTo>
                  <a:lnTo>
                    <a:pt x="2438" y="779"/>
                  </a:lnTo>
                  <a:lnTo>
                    <a:pt x="2562" y="671"/>
                  </a:lnTo>
                  <a:lnTo>
                    <a:pt x="2583" y="572"/>
                  </a:lnTo>
                  <a:lnTo>
                    <a:pt x="2629" y="516"/>
                  </a:lnTo>
                  <a:lnTo>
                    <a:pt x="2684" y="500"/>
                  </a:lnTo>
                  <a:lnTo>
                    <a:pt x="2746" y="488"/>
                  </a:lnTo>
                  <a:lnTo>
                    <a:pt x="2860" y="415"/>
                  </a:lnTo>
                  <a:lnTo>
                    <a:pt x="2872" y="427"/>
                  </a:lnTo>
                  <a:lnTo>
                    <a:pt x="2872" y="440"/>
                  </a:lnTo>
                  <a:lnTo>
                    <a:pt x="2860" y="451"/>
                  </a:lnTo>
                  <a:lnTo>
                    <a:pt x="2792" y="513"/>
                  </a:lnTo>
                  <a:lnTo>
                    <a:pt x="2792" y="539"/>
                  </a:lnTo>
                  <a:lnTo>
                    <a:pt x="2805" y="547"/>
                  </a:lnTo>
                  <a:lnTo>
                    <a:pt x="2852" y="525"/>
                  </a:lnTo>
                  <a:lnTo>
                    <a:pt x="2941" y="440"/>
                  </a:lnTo>
                  <a:lnTo>
                    <a:pt x="2992" y="429"/>
                  </a:lnTo>
                  <a:lnTo>
                    <a:pt x="3025" y="406"/>
                  </a:lnTo>
                  <a:lnTo>
                    <a:pt x="3016" y="378"/>
                  </a:lnTo>
                  <a:lnTo>
                    <a:pt x="3000" y="376"/>
                  </a:lnTo>
                  <a:lnTo>
                    <a:pt x="2941" y="376"/>
                  </a:lnTo>
                  <a:lnTo>
                    <a:pt x="2904" y="364"/>
                  </a:lnTo>
                  <a:lnTo>
                    <a:pt x="2912" y="328"/>
                  </a:lnTo>
                  <a:lnTo>
                    <a:pt x="2904" y="303"/>
                  </a:lnTo>
                  <a:lnTo>
                    <a:pt x="2889" y="293"/>
                  </a:lnTo>
                  <a:lnTo>
                    <a:pt x="2884" y="220"/>
                  </a:lnTo>
                  <a:lnTo>
                    <a:pt x="2974" y="202"/>
                  </a:lnTo>
                  <a:lnTo>
                    <a:pt x="2989" y="138"/>
                  </a:lnTo>
                  <a:lnTo>
                    <a:pt x="2897" y="145"/>
                  </a:lnTo>
                  <a:lnTo>
                    <a:pt x="2958" y="85"/>
                  </a:lnTo>
                  <a:lnTo>
                    <a:pt x="2912" y="48"/>
                  </a:lnTo>
                  <a:lnTo>
                    <a:pt x="1347" y="731"/>
                  </a:lnTo>
                  <a:lnTo>
                    <a:pt x="207" y="12"/>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19" name="Freeform 251"/>
            <p:cNvSpPr>
              <a:spLocks/>
            </p:cNvSpPr>
            <p:nvPr/>
          </p:nvSpPr>
          <p:spPr bwMode="ltGray">
            <a:xfrm>
              <a:off x="1459" y="2335"/>
              <a:ext cx="754" cy="1462"/>
            </a:xfrm>
            <a:custGeom>
              <a:avLst/>
              <a:gdLst>
                <a:gd name="T0" fmla="*/ 256 w 2263"/>
                <a:gd name="T1" fmla="*/ 141 h 4385"/>
                <a:gd name="T2" fmla="*/ 333 w 2263"/>
                <a:gd name="T3" fmla="*/ 60 h 4385"/>
                <a:gd name="T4" fmla="*/ 470 w 2263"/>
                <a:gd name="T5" fmla="*/ 0 h 4385"/>
                <a:gd name="T6" fmla="*/ 530 w 2263"/>
                <a:gd name="T7" fmla="*/ 69 h 4385"/>
                <a:gd name="T8" fmla="*/ 698 w 2263"/>
                <a:gd name="T9" fmla="*/ 85 h 4385"/>
                <a:gd name="T10" fmla="*/ 984 w 2263"/>
                <a:gd name="T11" fmla="*/ 131 h 4385"/>
                <a:gd name="T12" fmla="*/ 1096 w 2263"/>
                <a:gd name="T13" fmla="*/ 225 h 4385"/>
                <a:gd name="T14" fmla="*/ 1211 w 2263"/>
                <a:gd name="T15" fmla="*/ 401 h 4385"/>
                <a:gd name="T16" fmla="*/ 1404 w 2263"/>
                <a:gd name="T17" fmla="*/ 451 h 4385"/>
                <a:gd name="T18" fmla="*/ 1492 w 2263"/>
                <a:gd name="T19" fmla="*/ 676 h 4385"/>
                <a:gd name="T20" fmla="*/ 1574 w 2263"/>
                <a:gd name="T21" fmla="*/ 790 h 4385"/>
                <a:gd name="T22" fmla="*/ 1751 w 2263"/>
                <a:gd name="T23" fmla="*/ 854 h 4385"/>
                <a:gd name="T24" fmla="*/ 2108 w 2263"/>
                <a:gd name="T25" fmla="*/ 994 h 4385"/>
                <a:gd name="T26" fmla="*/ 2263 w 2263"/>
                <a:gd name="T27" fmla="*/ 1221 h 4385"/>
                <a:gd name="T28" fmla="*/ 2142 w 2263"/>
                <a:gd name="T29" fmla="*/ 1454 h 4385"/>
                <a:gd name="T30" fmla="*/ 2057 w 2263"/>
                <a:gd name="T31" fmla="*/ 1629 h 4385"/>
                <a:gd name="T32" fmla="*/ 2003 w 2263"/>
                <a:gd name="T33" fmla="*/ 1823 h 4385"/>
                <a:gd name="T34" fmla="*/ 1984 w 2263"/>
                <a:gd name="T35" fmla="*/ 2041 h 4385"/>
                <a:gd name="T36" fmla="*/ 1798 w 2263"/>
                <a:gd name="T37" fmla="*/ 2253 h 4385"/>
                <a:gd name="T38" fmla="*/ 1655 w 2263"/>
                <a:gd name="T39" fmla="*/ 2432 h 4385"/>
                <a:gd name="T40" fmla="*/ 1590 w 2263"/>
                <a:gd name="T41" fmla="*/ 2634 h 4385"/>
                <a:gd name="T42" fmla="*/ 1500 w 2263"/>
                <a:gd name="T43" fmla="*/ 2801 h 4385"/>
                <a:gd name="T44" fmla="*/ 1362 w 2263"/>
                <a:gd name="T45" fmla="*/ 2890 h 4385"/>
                <a:gd name="T46" fmla="*/ 1303 w 2263"/>
                <a:gd name="T47" fmla="*/ 3021 h 4385"/>
                <a:gd name="T48" fmla="*/ 1165 w 2263"/>
                <a:gd name="T49" fmla="*/ 3213 h 4385"/>
                <a:gd name="T50" fmla="*/ 1041 w 2263"/>
                <a:gd name="T51" fmla="*/ 3354 h 4385"/>
                <a:gd name="T52" fmla="*/ 926 w 2263"/>
                <a:gd name="T53" fmla="*/ 3396 h 4385"/>
                <a:gd name="T54" fmla="*/ 991 w 2263"/>
                <a:gd name="T55" fmla="*/ 3464 h 4385"/>
                <a:gd name="T56" fmla="*/ 943 w 2263"/>
                <a:gd name="T57" fmla="*/ 3625 h 4385"/>
                <a:gd name="T58" fmla="*/ 918 w 2263"/>
                <a:gd name="T59" fmla="*/ 3767 h 4385"/>
                <a:gd name="T60" fmla="*/ 886 w 2263"/>
                <a:gd name="T61" fmla="*/ 3937 h 4385"/>
                <a:gd name="T62" fmla="*/ 834 w 2263"/>
                <a:gd name="T63" fmla="*/ 4170 h 4385"/>
                <a:gd name="T64" fmla="*/ 1007 w 2263"/>
                <a:gd name="T65" fmla="*/ 4360 h 4385"/>
                <a:gd name="T66" fmla="*/ 831 w 2263"/>
                <a:gd name="T67" fmla="*/ 4364 h 4385"/>
                <a:gd name="T68" fmla="*/ 691 w 2263"/>
                <a:gd name="T69" fmla="*/ 4277 h 4385"/>
                <a:gd name="T70" fmla="*/ 568 w 2263"/>
                <a:gd name="T71" fmla="*/ 4031 h 4385"/>
                <a:gd name="T72" fmla="*/ 558 w 2263"/>
                <a:gd name="T73" fmla="*/ 3891 h 4385"/>
                <a:gd name="T74" fmla="*/ 512 w 2263"/>
                <a:gd name="T75" fmla="*/ 3640 h 4385"/>
                <a:gd name="T76" fmla="*/ 502 w 2263"/>
                <a:gd name="T77" fmla="*/ 3302 h 4385"/>
                <a:gd name="T78" fmla="*/ 502 w 2263"/>
                <a:gd name="T79" fmla="*/ 3105 h 4385"/>
                <a:gd name="T80" fmla="*/ 535 w 2263"/>
                <a:gd name="T81" fmla="*/ 2801 h 4385"/>
                <a:gd name="T82" fmla="*/ 546 w 2263"/>
                <a:gd name="T83" fmla="*/ 2412 h 4385"/>
                <a:gd name="T84" fmla="*/ 546 w 2263"/>
                <a:gd name="T85" fmla="*/ 2042 h 4385"/>
                <a:gd name="T86" fmla="*/ 463 w 2263"/>
                <a:gd name="T87" fmla="*/ 1823 h 4385"/>
                <a:gd name="T88" fmla="*/ 273 w 2263"/>
                <a:gd name="T89" fmla="*/ 1638 h 4385"/>
                <a:gd name="T90" fmla="*/ 136 w 2263"/>
                <a:gd name="T91" fmla="*/ 1358 h 4385"/>
                <a:gd name="T92" fmla="*/ 0 w 2263"/>
                <a:gd name="T93" fmla="*/ 1090 h 4385"/>
                <a:gd name="T94" fmla="*/ 82 w 2263"/>
                <a:gd name="T95" fmla="*/ 926 h 4385"/>
                <a:gd name="T96" fmla="*/ 56 w 2263"/>
                <a:gd name="T97" fmla="*/ 806 h 4385"/>
                <a:gd name="T98" fmla="*/ 67 w 2263"/>
                <a:gd name="T99" fmla="*/ 676 h 4385"/>
                <a:gd name="T100" fmla="*/ 147 w 2263"/>
                <a:gd name="T101" fmla="*/ 530 h 4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3" h="4385">
                  <a:moveTo>
                    <a:pt x="209" y="227"/>
                  </a:moveTo>
                  <a:lnTo>
                    <a:pt x="227" y="170"/>
                  </a:lnTo>
                  <a:lnTo>
                    <a:pt x="256" y="141"/>
                  </a:lnTo>
                  <a:lnTo>
                    <a:pt x="304" y="106"/>
                  </a:lnTo>
                  <a:lnTo>
                    <a:pt x="318" y="80"/>
                  </a:lnTo>
                  <a:lnTo>
                    <a:pt x="333" y="60"/>
                  </a:lnTo>
                  <a:lnTo>
                    <a:pt x="372" y="42"/>
                  </a:lnTo>
                  <a:lnTo>
                    <a:pt x="429" y="33"/>
                  </a:lnTo>
                  <a:lnTo>
                    <a:pt x="470" y="0"/>
                  </a:lnTo>
                  <a:lnTo>
                    <a:pt x="507" y="7"/>
                  </a:lnTo>
                  <a:lnTo>
                    <a:pt x="476" y="85"/>
                  </a:lnTo>
                  <a:lnTo>
                    <a:pt x="530" y="69"/>
                  </a:lnTo>
                  <a:lnTo>
                    <a:pt x="590" y="50"/>
                  </a:lnTo>
                  <a:lnTo>
                    <a:pt x="641" y="50"/>
                  </a:lnTo>
                  <a:lnTo>
                    <a:pt x="698" y="85"/>
                  </a:lnTo>
                  <a:lnTo>
                    <a:pt x="754" y="153"/>
                  </a:lnTo>
                  <a:lnTo>
                    <a:pt x="896" y="117"/>
                  </a:lnTo>
                  <a:lnTo>
                    <a:pt x="984" y="131"/>
                  </a:lnTo>
                  <a:lnTo>
                    <a:pt x="1028" y="165"/>
                  </a:lnTo>
                  <a:lnTo>
                    <a:pt x="1075" y="207"/>
                  </a:lnTo>
                  <a:lnTo>
                    <a:pt x="1096" y="225"/>
                  </a:lnTo>
                  <a:lnTo>
                    <a:pt x="1126" y="296"/>
                  </a:lnTo>
                  <a:lnTo>
                    <a:pt x="1163" y="350"/>
                  </a:lnTo>
                  <a:lnTo>
                    <a:pt x="1211" y="401"/>
                  </a:lnTo>
                  <a:lnTo>
                    <a:pt x="1251" y="436"/>
                  </a:lnTo>
                  <a:lnTo>
                    <a:pt x="1339" y="429"/>
                  </a:lnTo>
                  <a:lnTo>
                    <a:pt x="1404" y="451"/>
                  </a:lnTo>
                  <a:lnTo>
                    <a:pt x="1475" y="513"/>
                  </a:lnTo>
                  <a:lnTo>
                    <a:pt x="1497" y="591"/>
                  </a:lnTo>
                  <a:lnTo>
                    <a:pt x="1492" y="676"/>
                  </a:lnTo>
                  <a:lnTo>
                    <a:pt x="1502" y="731"/>
                  </a:lnTo>
                  <a:lnTo>
                    <a:pt x="1452" y="852"/>
                  </a:lnTo>
                  <a:lnTo>
                    <a:pt x="1574" y="790"/>
                  </a:lnTo>
                  <a:lnTo>
                    <a:pt x="1637" y="790"/>
                  </a:lnTo>
                  <a:lnTo>
                    <a:pt x="1689" y="806"/>
                  </a:lnTo>
                  <a:lnTo>
                    <a:pt x="1751" y="854"/>
                  </a:lnTo>
                  <a:lnTo>
                    <a:pt x="1842" y="937"/>
                  </a:lnTo>
                  <a:lnTo>
                    <a:pt x="2010" y="952"/>
                  </a:lnTo>
                  <a:lnTo>
                    <a:pt x="2108" y="994"/>
                  </a:lnTo>
                  <a:lnTo>
                    <a:pt x="2194" y="1051"/>
                  </a:lnTo>
                  <a:lnTo>
                    <a:pt x="2263" y="1134"/>
                  </a:lnTo>
                  <a:lnTo>
                    <a:pt x="2263" y="1221"/>
                  </a:lnTo>
                  <a:lnTo>
                    <a:pt x="2240" y="1306"/>
                  </a:lnTo>
                  <a:lnTo>
                    <a:pt x="2209" y="1381"/>
                  </a:lnTo>
                  <a:lnTo>
                    <a:pt x="2142" y="1454"/>
                  </a:lnTo>
                  <a:lnTo>
                    <a:pt x="2108" y="1503"/>
                  </a:lnTo>
                  <a:lnTo>
                    <a:pt x="2108" y="1601"/>
                  </a:lnTo>
                  <a:lnTo>
                    <a:pt x="2057" y="1629"/>
                  </a:lnTo>
                  <a:lnTo>
                    <a:pt x="2041" y="1749"/>
                  </a:lnTo>
                  <a:lnTo>
                    <a:pt x="2018" y="1782"/>
                  </a:lnTo>
                  <a:lnTo>
                    <a:pt x="2003" y="1823"/>
                  </a:lnTo>
                  <a:lnTo>
                    <a:pt x="1979" y="1880"/>
                  </a:lnTo>
                  <a:lnTo>
                    <a:pt x="1971" y="1943"/>
                  </a:lnTo>
                  <a:lnTo>
                    <a:pt x="1984" y="2041"/>
                  </a:lnTo>
                  <a:lnTo>
                    <a:pt x="1963" y="2130"/>
                  </a:lnTo>
                  <a:lnTo>
                    <a:pt x="1886" y="2210"/>
                  </a:lnTo>
                  <a:lnTo>
                    <a:pt x="1798" y="2253"/>
                  </a:lnTo>
                  <a:lnTo>
                    <a:pt x="1737" y="2295"/>
                  </a:lnTo>
                  <a:lnTo>
                    <a:pt x="1681" y="2356"/>
                  </a:lnTo>
                  <a:lnTo>
                    <a:pt x="1655" y="2432"/>
                  </a:lnTo>
                  <a:lnTo>
                    <a:pt x="1660" y="2546"/>
                  </a:lnTo>
                  <a:lnTo>
                    <a:pt x="1639" y="2585"/>
                  </a:lnTo>
                  <a:lnTo>
                    <a:pt x="1590" y="2634"/>
                  </a:lnTo>
                  <a:lnTo>
                    <a:pt x="1565" y="2684"/>
                  </a:lnTo>
                  <a:lnTo>
                    <a:pt x="1551" y="2754"/>
                  </a:lnTo>
                  <a:lnTo>
                    <a:pt x="1500" y="2801"/>
                  </a:lnTo>
                  <a:lnTo>
                    <a:pt x="1458" y="2885"/>
                  </a:lnTo>
                  <a:lnTo>
                    <a:pt x="1416" y="2901"/>
                  </a:lnTo>
                  <a:lnTo>
                    <a:pt x="1362" y="2890"/>
                  </a:lnTo>
                  <a:lnTo>
                    <a:pt x="1297" y="2899"/>
                  </a:lnTo>
                  <a:lnTo>
                    <a:pt x="1235" y="2925"/>
                  </a:lnTo>
                  <a:lnTo>
                    <a:pt x="1303" y="3021"/>
                  </a:lnTo>
                  <a:lnTo>
                    <a:pt x="1295" y="3080"/>
                  </a:lnTo>
                  <a:lnTo>
                    <a:pt x="1258" y="3126"/>
                  </a:lnTo>
                  <a:lnTo>
                    <a:pt x="1165" y="3213"/>
                  </a:lnTo>
                  <a:lnTo>
                    <a:pt x="1083" y="3236"/>
                  </a:lnTo>
                  <a:lnTo>
                    <a:pt x="1052" y="3288"/>
                  </a:lnTo>
                  <a:lnTo>
                    <a:pt x="1041" y="3354"/>
                  </a:lnTo>
                  <a:lnTo>
                    <a:pt x="1017" y="3373"/>
                  </a:lnTo>
                  <a:lnTo>
                    <a:pt x="945" y="3368"/>
                  </a:lnTo>
                  <a:lnTo>
                    <a:pt x="926" y="3396"/>
                  </a:lnTo>
                  <a:lnTo>
                    <a:pt x="926" y="3438"/>
                  </a:lnTo>
                  <a:lnTo>
                    <a:pt x="987" y="3453"/>
                  </a:lnTo>
                  <a:lnTo>
                    <a:pt x="991" y="3464"/>
                  </a:lnTo>
                  <a:lnTo>
                    <a:pt x="963" y="3522"/>
                  </a:lnTo>
                  <a:lnTo>
                    <a:pt x="960" y="3588"/>
                  </a:lnTo>
                  <a:lnTo>
                    <a:pt x="943" y="3625"/>
                  </a:lnTo>
                  <a:lnTo>
                    <a:pt x="906" y="3668"/>
                  </a:lnTo>
                  <a:lnTo>
                    <a:pt x="901" y="3719"/>
                  </a:lnTo>
                  <a:lnTo>
                    <a:pt x="918" y="3767"/>
                  </a:lnTo>
                  <a:lnTo>
                    <a:pt x="960" y="3811"/>
                  </a:lnTo>
                  <a:lnTo>
                    <a:pt x="947" y="3881"/>
                  </a:lnTo>
                  <a:lnTo>
                    <a:pt x="886" y="3937"/>
                  </a:lnTo>
                  <a:lnTo>
                    <a:pt x="874" y="3987"/>
                  </a:lnTo>
                  <a:lnTo>
                    <a:pt x="836" y="4053"/>
                  </a:lnTo>
                  <a:lnTo>
                    <a:pt x="834" y="4170"/>
                  </a:lnTo>
                  <a:lnTo>
                    <a:pt x="851" y="4230"/>
                  </a:lnTo>
                  <a:lnTo>
                    <a:pt x="945" y="4312"/>
                  </a:lnTo>
                  <a:lnTo>
                    <a:pt x="1007" y="4360"/>
                  </a:lnTo>
                  <a:lnTo>
                    <a:pt x="999" y="4373"/>
                  </a:lnTo>
                  <a:lnTo>
                    <a:pt x="919" y="4385"/>
                  </a:lnTo>
                  <a:lnTo>
                    <a:pt x="831" y="4364"/>
                  </a:lnTo>
                  <a:lnTo>
                    <a:pt x="761" y="4346"/>
                  </a:lnTo>
                  <a:lnTo>
                    <a:pt x="691" y="4324"/>
                  </a:lnTo>
                  <a:lnTo>
                    <a:pt x="691" y="4277"/>
                  </a:lnTo>
                  <a:lnTo>
                    <a:pt x="681" y="4218"/>
                  </a:lnTo>
                  <a:lnTo>
                    <a:pt x="595" y="4106"/>
                  </a:lnTo>
                  <a:lnTo>
                    <a:pt x="568" y="4031"/>
                  </a:lnTo>
                  <a:lnTo>
                    <a:pt x="551" y="3973"/>
                  </a:lnTo>
                  <a:lnTo>
                    <a:pt x="551" y="3928"/>
                  </a:lnTo>
                  <a:lnTo>
                    <a:pt x="558" y="3891"/>
                  </a:lnTo>
                  <a:lnTo>
                    <a:pt x="553" y="3836"/>
                  </a:lnTo>
                  <a:lnTo>
                    <a:pt x="530" y="3661"/>
                  </a:lnTo>
                  <a:lnTo>
                    <a:pt x="512" y="3640"/>
                  </a:lnTo>
                  <a:lnTo>
                    <a:pt x="509" y="3513"/>
                  </a:lnTo>
                  <a:lnTo>
                    <a:pt x="499" y="3405"/>
                  </a:lnTo>
                  <a:lnTo>
                    <a:pt x="502" y="3302"/>
                  </a:lnTo>
                  <a:lnTo>
                    <a:pt x="535" y="3169"/>
                  </a:lnTo>
                  <a:lnTo>
                    <a:pt x="486" y="3181"/>
                  </a:lnTo>
                  <a:lnTo>
                    <a:pt x="502" y="3105"/>
                  </a:lnTo>
                  <a:lnTo>
                    <a:pt x="499" y="2991"/>
                  </a:lnTo>
                  <a:lnTo>
                    <a:pt x="499" y="2908"/>
                  </a:lnTo>
                  <a:lnTo>
                    <a:pt x="535" y="2801"/>
                  </a:lnTo>
                  <a:lnTo>
                    <a:pt x="559" y="2741"/>
                  </a:lnTo>
                  <a:lnTo>
                    <a:pt x="585" y="2661"/>
                  </a:lnTo>
                  <a:lnTo>
                    <a:pt x="546" y="2412"/>
                  </a:lnTo>
                  <a:lnTo>
                    <a:pt x="546" y="2248"/>
                  </a:lnTo>
                  <a:lnTo>
                    <a:pt x="551" y="2175"/>
                  </a:lnTo>
                  <a:lnTo>
                    <a:pt x="546" y="2042"/>
                  </a:lnTo>
                  <a:lnTo>
                    <a:pt x="546" y="1990"/>
                  </a:lnTo>
                  <a:lnTo>
                    <a:pt x="530" y="1901"/>
                  </a:lnTo>
                  <a:lnTo>
                    <a:pt x="463" y="1823"/>
                  </a:lnTo>
                  <a:lnTo>
                    <a:pt x="398" y="1775"/>
                  </a:lnTo>
                  <a:lnTo>
                    <a:pt x="336" y="1723"/>
                  </a:lnTo>
                  <a:lnTo>
                    <a:pt x="273" y="1638"/>
                  </a:lnTo>
                  <a:lnTo>
                    <a:pt x="243" y="1566"/>
                  </a:lnTo>
                  <a:lnTo>
                    <a:pt x="206" y="1472"/>
                  </a:lnTo>
                  <a:lnTo>
                    <a:pt x="136" y="1358"/>
                  </a:lnTo>
                  <a:lnTo>
                    <a:pt x="107" y="1242"/>
                  </a:lnTo>
                  <a:lnTo>
                    <a:pt x="43" y="1127"/>
                  </a:lnTo>
                  <a:lnTo>
                    <a:pt x="0" y="1090"/>
                  </a:lnTo>
                  <a:lnTo>
                    <a:pt x="12" y="1038"/>
                  </a:lnTo>
                  <a:lnTo>
                    <a:pt x="67" y="980"/>
                  </a:lnTo>
                  <a:lnTo>
                    <a:pt x="82" y="926"/>
                  </a:lnTo>
                  <a:lnTo>
                    <a:pt x="38" y="914"/>
                  </a:lnTo>
                  <a:lnTo>
                    <a:pt x="22" y="882"/>
                  </a:lnTo>
                  <a:lnTo>
                    <a:pt x="56" y="806"/>
                  </a:lnTo>
                  <a:lnTo>
                    <a:pt x="43" y="699"/>
                  </a:lnTo>
                  <a:lnTo>
                    <a:pt x="48" y="683"/>
                  </a:lnTo>
                  <a:lnTo>
                    <a:pt x="67" y="676"/>
                  </a:lnTo>
                  <a:lnTo>
                    <a:pt x="92" y="694"/>
                  </a:lnTo>
                  <a:lnTo>
                    <a:pt x="124" y="647"/>
                  </a:lnTo>
                  <a:lnTo>
                    <a:pt x="147" y="530"/>
                  </a:lnTo>
                  <a:lnTo>
                    <a:pt x="186" y="422"/>
                  </a:lnTo>
                  <a:lnTo>
                    <a:pt x="209" y="22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20" name="Freeform 252"/>
            <p:cNvSpPr>
              <a:spLocks/>
            </p:cNvSpPr>
            <p:nvPr/>
          </p:nvSpPr>
          <p:spPr bwMode="ltGray">
            <a:xfrm>
              <a:off x="1365" y="830"/>
              <a:ext cx="80" cy="107"/>
            </a:xfrm>
            <a:custGeom>
              <a:avLst/>
              <a:gdLst>
                <a:gd name="T0" fmla="*/ 207 w 240"/>
                <a:gd name="T1" fmla="*/ 233 h 317"/>
                <a:gd name="T2" fmla="*/ 165 w 240"/>
                <a:gd name="T3" fmla="*/ 252 h 317"/>
                <a:gd name="T4" fmla="*/ 152 w 240"/>
                <a:gd name="T5" fmla="*/ 279 h 317"/>
                <a:gd name="T6" fmla="*/ 124 w 240"/>
                <a:gd name="T7" fmla="*/ 317 h 317"/>
                <a:gd name="T8" fmla="*/ 94 w 240"/>
                <a:gd name="T9" fmla="*/ 274 h 317"/>
                <a:gd name="T10" fmla="*/ 29 w 240"/>
                <a:gd name="T11" fmla="*/ 233 h 317"/>
                <a:gd name="T12" fmla="*/ 0 w 240"/>
                <a:gd name="T13" fmla="*/ 175 h 317"/>
                <a:gd name="T14" fmla="*/ 4 w 240"/>
                <a:gd name="T15" fmla="*/ 127 h 317"/>
                <a:gd name="T16" fmla="*/ 73 w 240"/>
                <a:gd name="T17" fmla="*/ 111 h 317"/>
                <a:gd name="T18" fmla="*/ 59 w 240"/>
                <a:gd name="T19" fmla="*/ 99 h 317"/>
                <a:gd name="T20" fmla="*/ 39 w 240"/>
                <a:gd name="T21" fmla="*/ 65 h 317"/>
                <a:gd name="T22" fmla="*/ 59 w 240"/>
                <a:gd name="T23" fmla="*/ 47 h 317"/>
                <a:gd name="T24" fmla="*/ 124 w 240"/>
                <a:gd name="T25" fmla="*/ 15 h 317"/>
                <a:gd name="T26" fmla="*/ 191 w 240"/>
                <a:gd name="T27" fmla="*/ 0 h 317"/>
                <a:gd name="T28" fmla="*/ 240 w 240"/>
                <a:gd name="T29" fmla="*/ 40 h 317"/>
                <a:gd name="T30" fmla="*/ 240 w 240"/>
                <a:gd name="T31" fmla="*/ 95 h 317"/>
                <a:gd name="T32" fmla="*/ 207 w 240"/>
                <a:gd name="T33" fmla="*/ 141 h 317"/>
                <a:gd name="T34" fmla="*/ 240 w 240"/>
                <a:gd name="T35" fmla="*/ 169 h 317"/>
                <a:gd name="T36" fmla="*/ 213 w 240"/>
                <a:gd name="T37" fmla="*/ 227 h 317"/>
                <a:gd name="T38" fmla="*/ 207 w 240"/>
                <a:gd name="T39" fmla="*/ 233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317">
                  <a:moveTo>
                    <a:pt x="207" y="233"/>
                  </a:moveTo>
                  <a:lnTo>
                    <a:pt x="165" y="252"/>
                  </a:lnTo>
                  <a:lnTo>
                    <a:pt x="152" y="279"/>
                  </a:lnTo>
                  <a:lnTo>
                    <a:pt x="124" y="317"/>
                  </a:lnTo>
                  <a:lnTo>
                    <a:pt x="94" y="274"/>
                  </a:lnTo>
                  <a:lnTo>
                    <a:pt x="29" y="233"/>
                  </a:lnTo>
                  <a:lnTo>
                    <a:pt x="0" y="175"/>
                  </a:lnTo>
                  <a:lnTo>
                    <a:pt x="4" y="127"/>
                  </a:lnTo>
                  <a:lnTo>
                    <a:pt x="73" y="111"/>
                  </a:lnTo>
                  <a:lnTo>
                    <a:pt x="59" y="99"/>
                  </a:lnTo>
                  <a:lnTo>
                    <a:pt x="39" y="65"/>
                  </a:lnTo>
                  <a:lnTo>
                    <a:pt x="59" y="47"/>
                  </a:lnTo>
                  <a:lnTo>
                    <a:pt x="124" y="15"/>
                  </a:lnTo>
                  <a:lnTo>
                    <a:pt x="191" y="0"/>
                  </a:lnTo>
                  <a:lnTo>
                    <a:pt x="240" y="40"/>
                  </a:lnTo>
                  <a:lnTo>
                    <a:pt x="240" y="95"/>
                  </a:lnTo>
                  <a:lnTo>
                    <a:pt x="207" y="141"/>
                  </a:lnTo>
                  <a:lnTo>
                    <a:pt x="240" y="169"/>
                  </a:lnTo>
                  <a:lnTo>
                    <a:pt x="213" y="227"/>
                  </a:lnTo>
                  <a:lnTo>
                    <a:pt x="207" y="233"/>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21" name="Freeform 253"/>
            <p:cNvSpPr>
              <a:spLocks/>
            </p:cNvSpPr>
            <p:nvPr/>
          </p:nvSpPr>
          <p:spPr bwMode="ltGray">
            <a:xfrm>
              <a:off x="794" y="1358"/>
              <a:ext cx="31" cy="31"/>
            </a:xfrm>
            <a:custGeom>
              <a:avLst/>
              <a:gdLst>
                <a:gd name="T0" fmla="*/ 68 w 76"/>
                <a:gd name="T1" fmla="*/ 36 h 92"/>
                <a:gd name="T2" fmla="*/ 50 w 76"/>
                <a:gd name="T3" fmla="*/ 0 h 92"/>
                <a:gd name="T4" fmla="*/ 16 w 76"/>
                <a:gd name="T5" fmla="*/ 0 h 92"/>
                <a:gd name="T6" fmla="*/ 0 w 76"/>
                <a:gd name="T7" fmla="*/ 71 h 92"/>
                <a:gd name="T8" fmla="*/ 21 w 76"/>
                <a:gd name="T9" fmla="*/ 92 h 92"/>
                <a:gd name="T10" fmla="*/ 64 w 76"/>
                <a:gd name="T11" fmla="*/ 92 h 92"/>
                <a:gd name="T12" fmla="*/ 75 w 76"/>
                <a:gd name="T13" fmla="*/ 80 h 92"/>
                <a:gd name="T14" fmla="*/ 76 w 76"/>
                <a:gd name="T15" fmla="*/ 41 h 92"/>
                <a:gd name="T16" fmla="*/ 68 w 76"/>
                <a:gd name="T17" fmla="*/ 3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2">
                  <a:moveTo>
                    <a:pt x="68" y="36"/>
                  </a:moveTo>
                  <a:lnTo>
                    <a:pt x="50" y="0"/>
                  </a:lnTo>
                  <a:lnTo>
                    <a:pt x="16" y="0"/>
                  </a:lnTo>
                  <a:lnTo>
                    <a:pt x="0" y="71"/>
                  </a:lnTo>
                  <a:lnTo>
                    <a:pt x="21" y="92"/>
                  </a:lnTo>
                  <a:lnTo>
                    <a:pt x="64" y="92"/>
                  </a:lnTo>
                  <a:lnTo>
                    <a:pt x="75" y="80"/>
                  </a:lnTo>
                  <a:lnTo>
                    <a:pt x="76" y="41"/>
                  </a:lnTo>
                  <a:lnTo>
                    <a:pt x="68" y="36"/>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22" name="Freeform 254"/>
            <p:cNvSpPr>
              <a:spLocks/>
            </p:cNvSpPr>
            <p:nvPr/>
          </p:nvSpPr>
          <p:spPr bwMode="ltGray">
            <a:xfrm>
              <a:off x="1681" y="1009"/>
              <a:ext cx="33" cy="36"/>
            </a:xfrm>
            <a:custGeom>
              <a:avLst/>
              <a:gdLst>
                <a:gd name="T0" fmla="*/ 100 w 100"/>
                <a:gd name="T1" fmla="*/ 34 h 102"/>
                <a:gd name="T2" fmla="*/ 71 w 100"/>
                <a:gd name="T3" fmla="*/ 23 h 102"/>
                <a:gd name="T4" fmla="*/ 58 w 100"/>
                <a:gd name="T5" fmla="*/ 0 h 102"/>
                <a:gd name="T6" fmla="*/ 8 w 100"/>
                <a:gd name="T7" fmla="*/ 21 h 102"/>
                <a:gd name="T8" fmla="*/ 0 w 100"/>
                <a:gd name="T9" fmla="*/ 66 h 102"/>
                <a:gd name="T10" fmla="*/ 25 w 100"/>
                <a:gd name="T11" fmla="*/ 102 h 102"/>
                <a:gd name="T12" fmla="*/ 46 w 100"/>
                <a:gd name="T13" fmla="*/ 89 h 102"/>
                <a:gd name="T14" fmla="*/ 94 w 100"/>
                <a:gd name="T15" fmla="*/ 82 h 102"/>
                <a:gd name="T16" fmla="*/ 100 w 100"/>
                <a:gd name="T17" fmla="*/ 44 h 102"/>
                <a:gd name="T18" fmla="*/ 100 w 100"/>
                <a:gd name="T19" fmla="*/ 3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2">
                  <a:moveTo>
                    <a:pt x="100" y="34"/>
                  </a:moveTo>
                  <a:lnTo>
                    <a:pt x="71" y="23"/>
                  </a:lnTo>
                  <a:lnTo>
                    <a:pt x="58" y="0"/>
                  </a:lnTo>
                  <a:lnTo>
                    <a:pt x="8" y="21"/>
                  </a:lnTo>
                  <a:lnTo>
                    <a:pt x="0" y="66"/>
                  </a:lnTo>
                  <a:lnTo>
                    <a:pt x="25" y="102"/>
                  </a:lnTo>
                  <a:lnTo>
                    <a:pt x="46" y="89"/>
                  </a:lnTo>
                  <a:lnTo>
                    <a:pt x="94" y="82"/>
                  </a:lnTo>
                  <a:lnTo>
                    <a:pt x="100" y="44"/>
                  </a:lnTo>
                  <a:lnTo>
                    <a:pt x="100" y="34"/>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23" name="Freeform 255"/>
            <p:cNvSpPr>
              <a:spLocks/>
            </p:cNvSpPr>
            <p:nvPr/>
          </p:nvSpPr>
          <p:spPr bwMode="ltGray">
            <a:xfrm>
              <a:off x="1372" y="750"/>
              <a:ext cx="78" cy="65"/>
            </a:xfrm>
            <a:custGeom>
              <a:avLst/>
              <a:gdLst>
                <a:gd name="T0" fmla="*/ 0 w 235"/>
                <a:gd name="T1" fmla="*/ 123 h 193"/>
                <a:gd name="T2" fmla="*/ 37 w 235"/>
                <a:gd name="T3" fmla="*/ 61 h 193"/>
                <a:gd name="T4" fmla="*/ 71 w 235"/>
                <a:gd name="T5" fmla="*/ 66 h 193"/>
                <a:gd name="T6" fmla="*/ 130 w 235"/>
                <a:gd name="T7" fmla="*/ 23 h 193"/>
                <a:gd name="T8" fmla="*/ 202 w 235"/>
                <a:gd name="T9" fmla="*/ 0 h 193"/>
                <a:gd name="T10" fmla="*/ 221 w 235"/>
                <a:gd name="T11" fmla="*/ 25 h 193"/>
                <a:gd name="T12" fmla="*/ 235 w 235"/>
                <a:gd name="T13" fmla="*/ 111 h 193"/>
                <a:gd name="T14" fmla="*/ 221 w 235"/>
                <a:gd name="T15" fmla="*/ 157 h 193"/>
                <a:gd name="T16" fmla="*/ 154 w 235"/>
                <a:gd name="T17" fmla="*/ 193 h 193"/>
                <a:gd name="T18" fmla="*/ 81 w 235"/>
                <a:gd name="T19" fmla="*/ 193 h 193"/>
                <a:gd name="T20" fmla="*/ 37 w 235"/>
                <a:gd name="T21" fmla="*/ 116 h 193"/>
                <a:gd name="T22" fmla="*/ 0 w 235"/>
                <a:gd name="T23" fmla="*/ 12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193">
                  <a:moveTo>
                    <a:pt x="0" y="123"/>
                  </a:moveTo>
                  <a:lnTo>
                    <a:pt x="37" y="61"/>
                  </a:lnTo>
                  <a:lnTo>
                    <a:pt x="71" y="66"/>
                  </a:lnTo>
                  <a:lnTo>
                    <a:pt x="130" y="23"/>
                  </a:lnTo>
                  <a:lnTo>
                    <a:pt x="202" y="0"/>
                  </a:lnTo>
                  <a:lnTo>
                    <a:pt x="221" y="25"/>
                  </a:lnTo>
                  <a:lnTo>
                    <a:pt x="235" y="111"/>
                  </a:lnTo>
                  <a:lnTo>
                    <a:pt x="221" y="157"/>
                  </a:lnTo>
                  <a:lnTo>
                    <a:pt x="154" y="193"/>
                  </a:lnTo>
                  <a:lnTo>
                    <a:pt x="81" y="193"/>
                  </a:lnTo>
                  <a:lnTo>
                    <a:pt x="37" y="116"/>
                  </a:lnTo>
                  <a:lnTo>
                    <a:pt x="0" y="123"/>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24" name="Freeform 256"/>
            <p:cNvSpPr>
              <a:spLocks/>
            </p:cNvSpPr>
            <p:nvPr/>
          </p:nvSpPr>
          <p:spPr bwMode="ltGray">
            <a:xfrm>
              <a:off x="1593" y="2182"/>
              <a:ext cx="95" cy="50"/>
            </a:xfrm>
            <a:custGeom>
              <a:avLst/>
              <a:gdLst>
                <a:gd name="T0" fmla="*/ 30 w 284"/>
                <a:gd name="T1" fmla="*/ 6 h 153"/>
                <a:gd name="T2" fmla="*/ 53 w 284"/>
                <a:gd name="T3" fmla="*/ 0 h 153"/>
                <a:gd name="T4" fmla="*/ 90 w 284"/>
                <a:gd name="T5" fmla="*/ 24 h 153"/>
                <a:gd name="T6" fmla="*/ 160 w 284"/>
                <a:gd name="T7" fmla="*/ 6 h 153"/>
                <a:gd name="T8" fmla="*/ 214 w 284"/>
                <a:gd name="T9" fmla="*/ 18 h 153"/>
                <a:gd name="T10" fmla="*/ 240 w 284"/>
                <a:gd name="T11" fmla="*/ 76 h 153"/>
                <a:gd name="T12" fmla="*/ 284 w 284"/>
                <a:gd name="T13" fmla="*/ 103 h 153"/>
                <a:gd name="T14" fmla="*/ 275 w 284"/>
                <a:gd name="T15" fmla="*/ 122 h 153"/>
                <a:gd name="T16" fmla="*/ 164 w 284"/>
                <a:gd name="T17" fmla="*/ 127 h 153"/>
                <a:gd name="T18" fmla="*/ 141 w 284"/>
                <a:gd name="T19" fmla="*/ 151 h 153"/>
                <a:gd name="T20" fmla="*/ 111 w 284"/>
                <a:gd name="T21" fmla="*/ 153 h 153"/>
                <a:gd name="T22" fmla="*/ 90 w 284"/>
                <a:gd name="T23" fmla="*/ 127 h 153"/>
                <a:gd name="T24" fmla="*/ 0 w 284"/>
                <a:gd name="T25" fmla="*/ 117 h 153"/>
                <a:gd name="T26" fmla="*/ 1 w 284"/>
                <a:gd name="T27" fmla="*/ 80 h 153"/>
                <a:gd name="T28" fmla="*/ 30 w 284"/>
                <a:gd name="T29" fmla="*/ 68 h 153"/>
                <a:gd name="T30" fmla="*/ 30 w 284"/>
                <a:gd name="T31" fmla="*/ 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153">
                  <a:moveTo>
                    <a:pt x="30" y="6"/>
                  </a:moveTo>
                  <a:lnTo>
                    <a:pt x="53" y="0"/>
                  </a:lnTo>
                  <a:lnTo>
                    <a:pt x="90" y="24"/>
                  </a:lnTo>
                  <a:lnTo>
                    <a:pt x="160" y="6"/>
                  </a:lnTo>
                  <a:lnTo>
                    <a:pt x="214" y="18"/>
                  </a:lnTo>
                  <a:lnTo>
                    <a:pt x="240" y="76"/>
                  </a:lnTo>
                  <a:lnTo>
                    <a:pt x="284" y="103"/>
                  </a:lnTo>
                  <a:lnTo>
                    <a:pt x="275" y="122"/>
                  </a:lnTo>
                  <a:lnTo>
                    <a:pt x="164" y="127"/>
                  </a:lnTo>
                  <a:lnTo>
                    <a:pt x="141" y="151"/>
                  </a:lnTo>
                  <a:lnTo>
                    <a:pt x="111" y="153"/>
                  </a:lnTo>
                  <a:lnTo>
                    <a:pt x="90" y="127"/>
                  </a:lnTo>
                  <a:lnTo>
                    <a:pt x="0" y="117"/>
                  </a:lnTo>
                  <a:lnTo>
                    <a:pt x="1" y="80"/>
                  </a:lnTo>
                  <a:lnTo>
                    <a:pt x="30" y="68"/>
                  </a:lnTo>
                  <a:lnTo>
                    <a:pt x="30" y="6"/>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25" name="Freeform 257"/>
            <p:cNvSpPr>
              <a:spLocks/>
            </p:cNvSpPr>
            <p:nvPr/>
          </p:nvSpPr>
          <p:spPr bwMode="ltGray">
            <a:xfrm>
              <a:off x="1440" y="429"/>
              <a:ext cx="23" cy="8"/>
            </a:xfrm>
            <a:custGeom>
              <a:avLst/>
              <a:gdLst>
                <a:gd name="T0" fmla="*/ 0 w 71"/>
                <a:gd name="T1" fmla="*/ 0 h 25"/>
                <a:gd name="T2" fmla="*/ 24 w 71"/>
                <a:gd name="T3" fmla="*/ 0 h 25"/>
                <a:gd name="T4" fmla="*/ 71 w 71"/>
                <a:gd name="T5" fmla="*/ 25 h 25"/>
                <a:gd name="T6" fmla="*/ 56 w 71"/>
                <a:gd name="T7" fmla="*/ 25 h 25"/>
                <a:gd name="T8" fmla="*/ 0 w 71"/>
                <a:gd name="T9" fmla="*/ 0 h 25"/>
              </a:gdLst>
              <a:ahLst/>
              <a:cxnLst>
                <a:cxn ang="0">
                  <a:pos x="T0" y="T1"/>
                </a:cxn>
                <a:cxn ang="0">
                  <a:pos x="T2" y="T3"/>
                </a:cxn>
                <a:cxn ang="0">
                  <a:pos x="T4" y="T5"/>
                </a:cxn>
                <a:cxn ang="0">
                  <a:pos x="T6" y="T7"/>
                </a:cxn>
                <a:cxn ang="0">
                  <a:pos x="T8" y="T9"/>
                </a:cxn>
              </a:cxnLst>
              <a:rect l="0" t="0" r="r" b="b"/>
              <a:pathLst>
                <a:path w="71" h="25">
                  <a:moveTo>
                    <a:pt x="0" y="0"/>
                  </a:moveTo>
                  <a:lnTo>
                    <a:pt x="24" y="0"/>
                  </a:lnTo>
                  <a:lnTo>
                    <a:pt x="71" y="25"/>
                  </a:lnTo>
                  <a:lnTo>
                    <a:pt x="56" y="25"/>
                  </a:lnTo>
                  <a:lnTo>
                    <a:pt x="0" y="0"/>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26" name="Freeform 258"/>
            <p:cNvSpPr>
              <a:spLocks/>
            </p:cNvSpPr>
            <p:nvPr/>
          </p:nvSpPr>
          <p:spPr bwMode="ltGray">
            <a:xfrm>
              <a:off x="1462" y="619"/>
              <a:ext cx="25" cy="22"/>
            </a:xfrm>
            <a:custGeom>
              <a:avLst/>
              <a:gdLst>
                <a:gd name="T0" fmla="*/ 0 w 75"/>
                <a:gd name="T1" fmla="*/ 34 h 71"/>
                <a:gd name="T2" fmla="*/ 8 w 75"/>
                <a:gd name="T3" fmla="*/ 8 h 71"/>
                <a:gd name="T4" fmla="*/ 53 w 75"/>
                <a:gd name="T5" fmla="*/ 0 h 71"/>
                <a:gd name="T6" fmla="*/ 62 w 75"/>
                <a:gd name="T7" fmla="*/ 8 h 71"/>
                <a:gd name="T8" fmla="*/ 75 w 75"/>
                <a:gd name="T9" fmla="*/ 45 h 71"/>
                <a:gd name="T10" fmla="*/ 44 w 75"/>
                <a:gd name="T11" fmla="*/ 71 h 71"/>
                <a:gd name="T12" fmla="*/ 18 w 75"/>
                <a:gd name="T13" fmla="*/ 71 h 71"/>
                <a:gd name="T14" fmla="*/ 0 w 75"/>
                <a:gd name="T15" fmla="*/ 34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1">
                  <a:moveTo>
                    <a:pt x="0" y="34"/>
                  </a:moveTo>
                  <a:lnTo>
                    <a:pt x="8" y="8"/>
                  </a:lnTo>
                  <a:lnTo>
                    <a:pt x="53" y="0"/>
                  </a:lnTo>
                  <a:lnTo>
                    <a:pt x="62" y="8"/>
                  </a:lnTo>
                  <a:lnTo>
                    <a:pt x="75" y="45"/>
                  </a:lnTo>
                  <a:lnTo>
                    <a:pt x="44" y="71"/>
                  </a:lnTo>
                  <a:lnTo>
                    <a:pt x="18" y="71"/>
                  </a:lnTo>
                  <a:lnTo>
                    <a:pt x="0" y="34"/>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27" name="Freeform 259"/>
            <p:cNvSpPr>
              <a:spLocks/>
            </p:cNvSpPr>
            <p:nvPr/>
          </p:nvSpPr>
          <p:spPr bwMode="ltGray">
            <a:xfrm>
              <a:off x="1463" y="666"/>
              <a:ext cx="38" cy="36"/>
            </a:xfrm>
            <a:custGeom>
              <a:avLst/>
              <a:gdLst>
                <a:gd name="T0" fmla="*/ 0 w 118"/>
                <a:gd name="T1" fmla="*/ 35 h 106"/>
                <a:gd name="T2" fmla="*/ 0 w 118"/>
                <a:gd name="T3" fmla="*/ 0 h 106"/>
                <a:gd name="T4" fmla="*/ 41 w 118"/>
                <a:gd name="T5" fmla="*/ 0 h 106"/>
                <a:gd name="T6" fmla="*/ 110 w 118"/>
                <a:gd name="T7" fmla="*/ 35 h 106"/>
                <a:gd name="T8" fmla="*/ 118 w 118"/>
                <a:gd name="T9" fmla="*/ 49 h 106"/>
                <a:gd name="T10" fmla="*/ 118 w 118"/>
                <a:gd name="T11" fmla="*/ 57 h 106"/>
                <a:gd name="T12" fmla="*/ 98 w 118"/>
                <a:gd name="T13" fmla="*/ 94 h 106"/>
                <a:gd name="T14" fmla="*/ 39 w 118"/>
                <a:gd name="T15" fmla="*/ 106 h 106"/>
                <a:gd name="T16" fmla="*/ 35 w 118"/>
                <a:gd name="T17" fmla="*/ 80 h 106"/>
                <a:gd name="T18" fmla="*/ 29 w 118"/>
                <a:gd name="T19" fmla="*/ 57 h 106"/>
                <a:gd name="T20" fmla="*/ 16 w 118"/>
                <a:gd name="T21" fmla="*/ 43 h 106"/>
                <a:gd name="T22" fmla="*/ 0 w 118"/>
                <a:gd name="T23" fmla="*/ 3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106">
                  <a:moveTo>
                    <a:pt x="0" y="35"/>
                  </a:moveTo>
                  <a:lnTo>
                    <a:pt x="0" y="0"/>
                  </a:lnTo>
                  <a:lnTo>
                    <a:pt x="41" y="0"/>
                  </a:lnTo>
                  <a:lnTo>
                    <a:pt x="110" y="35"/>
                  </a:lnTo>
                  <a:lnTo>
                    <a:pt x="118" y="49"/>
                  </a:lnTo>
                  <a:lnTo>
                    <a:pt x="118" y="57"/>
                  </a:lnTo>
                  <a:lnTo>
                    <a:pt x="98" y="94"/>
                  </a:lnTo>
                  <a:lnTo>
                    <a:pt x="39" y="106"/>
                  </a:lnTo>
                  <a:lnTo>
                    <a:pt x="35" y="80"/>
                  </a:lnTo>
                  <a:lnTo>
                    <a:pt x="29" y="57"/>
                  </a:lnTo>
                  <a:lnTo>
                    <a:pt x="16" y="43"/>
                  </a:lnTo>
                  <a:lnTo>
                    <a:pt x="0" y="35"/>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28" name="Freeform 260"/>
            <p:cNvSpPr>
              <a:spLocks/>
            </p:cNvSpPr>
            <p:nvPr/>
          </p:nvSpPr>
          <p:spPr bwMode="ltGray">
            <a:xfrm>
              <a:off x="1517" y="2206"/>
              <a:ext cx="42" cy="29"/>
            </a:xfrm>
            <a:custGeom>
              <a:avLst/>
              <a:gdLst>
                <a:gd name="T0" fmla="*/ 0 w 123"/>
                <a:gd name="T1" fmla="*/ 43 h 87"/>
                <a:gd name="T2" fmla="*/ 21 w 123"/>
                <a:gd name="T3" fmla="*/ 0 h 87"/>
                <a:gd name="T4" fmla="*/ 42 w 123"/>
                <a:gd name="T5" fmla="*/ 3 h 87"/>
                <a:gd name="T6" fmla="*/ 109 w 123"/>
                <a:gd name="T7" fmla="*/ 26 h 87"/>
                <a:gd name="T8" fmla="*/ 117 w 123"/>
                <a:gd name="T9" fmla="*/ 36 h 87"/>
                <a:gd name="T10" fmla="*/ 123 w 123"/>
                <a:gd name="T11" fmla="*/ 76 h 87"/>
                <a:gd name="T12" fmla="*/ 92 w 123"/>
                <a:gd name="T13" fmla="*/ 87 h 87"/>
                <a:gd name="T14" fmla="*/ 60 w 123"/>
                <a:gd name="T15" fmla="*/ 60 h 87"/>
                <a:gd name="T16" fmla="*/ 13 w 123"/>
                <a:gd name="T17" fmla="*/ 62 h 87"/>
                <a:gd name="T18" fmla="*/ 0 w 123"/>
                <a:gd name="T19"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87">
                  <a:moveTo>
                    <a:pt x="0" y="43"/>
                  </a:moveTo>
                  <a:lnTo>
                    <a:pt x="21" y="0"/>
                  </a:lnTo>
                  <a:lnTo>
                    <a:pt x="42" y="3"/>
                  </a:lnTo>
                  <a:lnTo>
                    <a:pt x="109" y="26"/>
                  </a:lnTo>
                  <a:lnTo>
                    <a:pt x="117" y="36"/>
                  </a:lnTo>
                  <a:lnTo>
                    <a:pt x="123" y="76"/>
                  </a:lnTo>
                  <a:lnTo>
                    <a:pt x="92" y="87"/>
                  </a:lnTo>
                  <a:lnTo>
                    <a:pt x="60" y="60"/>
                  </a:lnTo>
                  <a:lnTo>
                    <a:pt x="13" y="62"/>
                  </a:lnTo>
                  <a:lnTo>
                    <a:pt x="0" y="43"/>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29" name="Freeform 261"/>
            <p:cNvSpPr>
              <a:spLocks/>
            </p:cNvSpPr>
            <p:nvPr/>
          </p:nvSpPr>
          <p:spPr bwMode="ltGray">
            <a:xfrm>
              <a:off x="1521" y="2076"/>
              <a:ext cx="23" cy="29"/>
            </a:xfrm>
            <a:custGeom>
              <a:avLst/>
              <a:gdLst>
                <a:gd name="T0" fmla="*/ 0 w 70"/>
                <a:gd name="T1" fmla="*/ 26 h 87"/>
                <a:gd name="T2" fmla="*/ 23 w 70"/>
                <a:gd name="T3" fmla="*/ 0 h 87"/>
                <a:gd name="T4" fmla="*/ 34 w 70"/>
                <a:gd name="T5" fmla="*/ 0 h 87"/>
                <a:gd name="T6" fmla="*/ 57 w 70"/>
                <a:gd name="T7" fmla="*/ 48 h 87"/>
                <a:gd name="T8" fmla="*/ 70 w 70"/>
                <a:gd name="T9" fmla="*/ 87 h 87"/>
                <a:gd name="T10" fmla="*/ 44 w 70"/>
                <a:gd name="T11" fmla="*/ 87 h 87"/>
                <a:gd name="T12" fmla="*/ 11 w 70"/>
                <a:gd name="T13" fmla="*/ 76 h 87"/>
                <a:gd name="T14" fmla="*/ 0 w 70"/>
                <a:gd name="T15" fmla="*/ 2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7">
                  <a:moveTo>
                    <a:pt x="0" y="26"/>
                  </a:moveTo>
                  <a:lnTo>
                    <a:pt x="23" y="0"/>
                  </a:lnTo>
                  <a:lnTo>
                    <a:pt x="34" y="0"/>
                  </a:lnTo>
                  <a:lnTo>
                    <a:pt x="57" y="48"/>
                  </a:lnTo>
                  <a:lnTo>
                    <a:pt x="70" y="87"/>
                  </a:lnTo>
                  <a:lnTo>
                    <a:pt x="44" y="87"/>
                  </a:lnTo>
                  <a:lnTo>
                    <a:pt x="11" y="76"/>
                  </a:lnTo>
                  <a:lnTo>
                    <a:pt x="0" y="26"/>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30" name="Freeform 262"/>
            <p:cNvSpPr>
              <a:spLocks/>
            </p:cNvSpPr>
            <p:nvPr/>
          </p:nvSpPr>
          <p:spPr bwMode="ltGray">
            <a:xfrm>
              <a:off x="1551" y="2044"/>
              <a:ext cx="16" cy="15"/>
            </a:xfrm>
            <a:custGeom>
              <a:avLst/>
              <a:gdLst>
                <a:gd name="T0" fmla="*/ 0 w 32"/>
                <a:gd name="T1" fmla="*/ 37 h 51"/>
                <a:gd name="T2" fmla="*/ 0 w 32"/>
                <a:gd name="T3" fmla="*/ 0 h 51"/>
                <a:gd name="T4" fmla="*/ 32 w 32"/>
                <a:gd name="T5" fmla="*/ 0 h 51"/>
                <a:gd name="T6" fmla="*/ 32 w 32"/>
                <a:gd name="T7" fmla="*/ 37 h 51"/>
                <a:gd name="T8" fmla="*/ 22 w 32"/>
                <a:gd name="T9" fmla="*/ 51 h 51"/>
                <a:gd name="T10" fmla="*/ 10 w 32"/>
                <a:gd name="T11" fmla="*/ 51 h 51"/>
                <a:gd name="T12" fmla="*/ 0 w 32"/>
                <a:gd name="T13" fmla="*/ 37 h 51"/>
              </a:gdLst>
              <a:ahLst/>
              <a:cxnLst>
                <a:cxn ang="0">
                  <a:pos x="T0" y="T1"/>
                </a:cxn>
                <a:cxn ang="0">
                  <a:pos x="T2" y="T3"/>
                </a:cxn>
                <a:cxn ang="0">
                  <a:pos x="T4" y="T5"/>
                </a:cxn>
                <a:cxn ang="0">
                  <a:pos x="T6" y="T7"/>
                </a:cxn>
                <a:cxn ang="0">
                  <a:pos x="T8" y="T9"/>
                </a:cxn>
                <a:cxn ang="0">
                  <a:pos x="T10" y="T11"/>
                </a:cxn>
                <a:cxn ang="0">
                  <a:pos x="T12" y="T13"/>
                </a:cxn>
              </a:cxnLst>
              <a:rect l="0" t="0" r="r" b="b"/>
              <a:pathLst>
                <a:path w="32" h="51">
                  <a:moveTo>
                    <a:pt x="0" y="37"/>
                  </a:moveTo>
                  <a:lnTo>
                    <a:pt x="0" y="0"/>
                  </a:lnTo>
                  <a:lnTo>
                    <a:pt x="32" y="0"/>
                  </a:lnTo>
                  <a:lnTo>
                    <a:pt x="32" y="37"/>
                  </a:lnTo>
                  <a:lnTo>
                    <a:pt x="22" y="51"/>
                  </a:lnTo>
                  <a:lnTo>
                    <a:pt x="10" y="51"/>
                  </a:lnTo>
                  <a:lnTo>
                    <a:pt x="0" y="3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31" name="Freeform 263"/>
            <p:cNvSpPr>
              <a:spLocks/>
            </p:cNvSpPr>
            <p:nvPr/>
          </p:nvSpPr>
          <p:spPr bwMode="ltGray">
            <a:xfrm>
              <a:off x="1559" y="2101"/>
              <a:ext cx="10" cy="15"/>
            </a:xfrm>
            <a:custGeom>
              <a:avLst/>
              <a:gdLst>
                <a:gd name="T0" fmla="*/ 0 w 31"/>
                <a:gd name="T1" fmla="*/ 38 h 49"/>
                <a:gd name="T2" fmla="*/ 21 w 31"/>
                <a:gd name="T3" fmla="*/ 0 h 49"/>
                <a:gd name="T4" fmla="*/ 21 w 31"/>
                <a:gd name="T5" fmla="*/ 12 h 49"/>
                <a:gd name="T6" fmla="*/ 31 w 31"/>
                <a:gd name="T7" fmla="*/ 49 h 49"/>
                <a:gd name="T8" fmla="*/ 21 w 31"/>
                <a:gd name="T9" fmla="*/ 49 h 49"/>
                <a:gd name="T10" fmla="*/ 0 w 31"/>
                <a:gd name="T11" fmla="*/ 38 h 49"/>
              </a:gdLst>
              <a:ahLst/>
              <a:cxnLst>
                <a:cxn ang="0">
                  <a:pos x="T0" y="T1"/>
                </a:cxn>
                <a:cxn ang="0">
                  <a:pos x="T2" y="T3"/>
                </a:cxn>
                <a:cxn ang="0">
                  <a:pos x="T4" y="T5"/>
                </a:cxn>
                <a:cxn ang="0">
                  <a:pos x="T6" y="T7"/>
                </a:cxn>
                <a:cxn ang="0">
                  <a:pos x="T8" y="T9"/>
                </a:cxn>
                <a:cxn ang="0">
                  <a:pos x="T10" y="T11"/>
                </a:cxn>
              </a:cxnLst>
              <a:rect l="0" t="0" r="r" b="b"/>
              <a:pathLst>
                <a:path w="31" h="49">
                  <a:moveTo>
                    <a:pt x="0" y="38"/>
                  </a:moveTo>
                  <a:lnTo>
                    <a:pt x="21" y="0"/>
                  </a:lnTo>
                  <a:lnTo>
                    <a:pt x="21" y="12"/>
                  </a:lnTo>
                  <a:lnTo>
                    <a:pt x="31" y="49"/>
                  </a:lnTo>
                  <a:lnTo>
                    <a:pt x="21" y="49"/>
                  </a:lnTo>
                  <a:lnTo>
                    <a:pt x="0" y="38"/>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32" name="Freeform 264"/>
            <p:cNvSpPr>
              <a:spLocks/>
            </p:cNvSpPr>
            <p:nvPr/>
          </p:nvSpPr>
          <p:spPr bwMode="ltGray">
            <a:xfrm>
              <a:off x="1567" y="2076"/>
              <a:ext cx="32" cy="34"/>
            </a:xfrm>
            <a:custGeom>
              <a:avLst/>
              <a:gdLst>
                <a:gd name="T0" fmla="*/ 0 w 89"/>
                <a:gd name="T1" fmla="*/ 26 h 100"/>
                <a:gd name="T2" fmla="*/ 9 w 89"/>
                <a:gd name="T3" fmla="*/ 0 h 100"/>
                <a:gd name="T4" fmla="*/ 32 w 89"/>
                <a:gd name="T5" fmla="*/ 0 h 100"/>
                <a:gd name="T6" fmla="*/ 89 w 89"/>
                <a:gd name="T7" fmla="*/ 48 h 100"/>
                <a:gd name="T8" fmla="*/ 89 w 89"/>
                <a:gd name="T9" fmla="*/ 76 h 100"/>
                <a:gd name="T10" fmla="*/ 76 w 89"/>
                <a:gd name="T11" fmla="*/ 100 h 100"/>
                <a:gd name="T12" fmla="*/ 53 w 89"/>
                <a:gd name="T13" fmla="*/ 100 h 100"/>
                <a:gd name="T14" fmla="*/ 32 w 89"/>
                <a:gd name="T15" fmla="*/ 87 h 100"/>
                <a:gd name="T16" fmla="*/ 24 w 89"/>
                <a:gd name="T17" fmla="*/ 64 h 100"/>
                <a:gd name="T18" fmla="*/ 0 w 89"/>
                <a:gd name="T19" fmla="*/ 2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0">
                  <a:moveTo>
                    <a:pt x="0" y="26"/>
                  </a:moveTo>
                  <a:lnTo>
                    <a:pt x="9" y="0"/>
                  </a:lnTo>
                  <a:lnTo>
                    <a:pt x="32" y="0"/>
                  </a:lnTo>
                  <a:lnTo>
                    <a:pt x="89" y="48"/>
                  </a:lnTo>
                  <a:lnTo>
                    <a:pt x="89" y="76"/>
                  </a:lnTo>
                  <a:lnTo>
                    <a:pt x="76" y="100"/>
                  </a:lnTo>
                  <a:lnTo>
                    <a:pt x="53" y="100"/>
                  </a:lnTo>
                  <a:lnTo>
                    <a:pt x="32" y="87"/>
                  </a:lnTo>
                  <a:lnTo>
                    <a:pt x="24" y="64"/>
                  </a:lnTo>
                  <a:lnTo>
                    <a:pt x="0" y="26"/>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33" name="Freeform 265"/>
            <p:cNvSpPr>
              <a:spLocks/>
            </p:cNvSpPr>
            <p:nvPr/>
          </p:nvSpPr>
          <p:spPr bwMode="ltGray">
            <a:xfrm>
              <a:off x="1584" y="2122"/>
              <a:ext cx="15" cy="8"/>
            </a:xfrm>
            <a:custGeom>
              <a:avLst/>
              <a:gdLst>
                <a:gd name="T0" fmla="*/ 0 w 35"/>
                <a:gd name="T1" fmla="*/ 23 h 35"/>
                <a:gd name="T2" fmla="*/ 0 w 35"/>
                <a:gd name="T3" fmla="*/ 0 h 35"/>
                <a:gd name="T4" fmla="*/ 35 w 35"/>
                <a:gd name="T5" fmla="*/ 0 h 35"/>
                <a:gd name="T6" fmla="*/ 35 w 35"/>
                <a:gd name="T7" fmla="*/ 9 h 35"/>
                <a:gd name="T8" fmla="*/ 13 w 35"/>
                <a:gd name="T9" fmla="*/ 35 h 35"/>
                <a:gd name="T10" fmla="*/ 0 w 35"/>
                <a:gd name="T11" fmla="*/ 23 h 35"/>
              </a:gdLst>
              <a:ahLst/>
              <a:cxnLst>
                <a:cxn ang="0">
                  <a:pos x="T0" y="T1"/>
                </a:cxn>
                <a:cxn ang="0">
                  <a:pos x="T2" y="T3"/>
                </a:cxn>
                <a:cxn ang="0">
                  <a:pos x="T4" y="T5"/>
                </a:cxn>
                <a:cxn ang="0">
                  <a:pos x="T6" y="T7"/>
                </a:cxn>
                <a:cxn ang="0">
                  <a:pos x="T8" y="T9"/>
                </a:cxn>
                <a:cxn ang="0">
                  <a:pos x="T10" y="T11"/>
                </a:cxn>
              </a:cxnLst>
              <a:rect l="0" t="0" r="r" b="b"/>
              <a:pathLst>
                <a:path w="35" h="35">
                  <a:moveTo>
                    <a:pt x="0" y="23"/>
                  </a:moveTo>
                  <a:lnTo>
                    <a:pt x="0" y="0"/>
                  </a:lnTo>
                  <a:lnTo>
                    <a:pt x="35" y="0"/>
                  </a:lnTo>
                  <a:lnTo>
                    <a:pt x="35" y="9"/>
                  </a:lnTo>
                  <a:lnTo>
                    <a:pt x="13" y="35"/>
                  </a:lnTo>
                  <a:lnTo>
                    <a:pt x="0" y="23"/>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34" name="Freeform 266"/>
            <p:cNvSpPr>
              <a:spLocks/>
            </p:cNvSpPr>
            <p:nvPr/>
          </p:nvSpPr>
          <p:spPr bwMode="ltGray">
            <a:xfrm>
              <a:off x="1588" y="1337"/>
              <a:ext cx="27" cy="23"/>
            </a:xfrm>
            <a:custGeom>
              <a:avLst/>
              <a:gdLst>
                <a:gd name="T0" fmla="*/ 0 w 75"/>
                <a:gd name="T1" fmla="*/ 47 h 70"/>
                <a:gd name="T2" fmla="*/ 10 w 75"/>
                <a:gd name="T3" fmla="*/ 24 h 70"/>
                <a:gd name="T4" fmla="*/ 41 w 75"/>
                <a:gd name="T5" fmla="*/ 0 h 70"/>
                <a:gd name="T6" fmla="*/ 55 w 75"/>
                <a:gd name="T7" fmla="*/ 0 h 70"/>
                <a:gd name="T8" fmla="*/ 63 w 75"/>
                <a:gd name="T9" fmla="*/ 8 h 70"/>
                <a:gd name="T10" fmla="*/ 75 w 75"/>
                <a:gd name="T11" fmla="*/ 33 h 70"/>
                <a:gd name="T12" fmla="*/ 63 w 75"/>
                <a:gd name="T13" fmla="*/ 33 h 70"/>
                <a:gd name="T14" fmla="*/ 55 w 75"/>
                <a:gd name="T15" fmla="*/ 47 h 70"/>
                <a:gd name="T16" fmla="*/ 23 w 75"/>
                <a:gd name="T17" fmla="*/ 70 h 70"/>
                <a:gd name="T18" fmla="*/ 0 w 75"/>
                <a:gd name="T19" fmla="*/ 4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0">
                  <a:moveTo>
                    <a:pt x="0" y="47"/>
                  </a:moveTo>
                  <a:lnTo>
                    <a:pt x="10" y="24"/>
                  </a:lnTo>
                  <a:lnTo>
                    <a:pt x="41" y="0"/>
                  </a:lnTo>
                  <a:lnTo>
                    <a:pt x="55" y="0"/>
                  </a:lnTo>
                  <a:lnTo>
                    <a:pt x="63" y="8"/>
                  </a:lnTo>
                  <a:lnTo>
                    <a:pt x="75" y="33"/>
                  </a:lnTo>
                  <a:lnTo>
                    <a:pt x="63" y="33"/>
                  </a:lnTo>
                  <a:lnTo>
                    <a:pt x="55" y="47"/>
                  </a:lnTo>
                  <a:lnTo>
                    <a:pt x="23" y="70"/>
                  </a:lnTo>
                  <a:lnTo>
                    <a:pt x="0" y="4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35" name="Freeform 267"/>
            <p:cNvSpPr>
              <a:spLocks/>
            </p:cNvSpPr>
            <p:nvPr/>
          </p:nvSpPr>
          <p:spPr bwMode="ltGray">
            <a:xfrm>
              <a:off x="1596" y="2149"/>
              <a:ext cx="17" cy="14"/>
            </a:xfrm>
            <a:custGeom>
              <a:avLst/>
              <a:gdLst>
                <a:gd name="T0" fmla="*/ 0 w 52"/>
                <a:gd name="T1" fmla="*/ 28 h 42"/>
                <a:gd name="T2" fmla="*/ 8 w 52"/>
                <a:gd name="T3" fmla="*/ 0 h 42"/>
                <a:gd name="T4" fmla="*/ 52 w 52"/>
                <a:gd name="T5" fmla="*/ 0 h 42"/>
                <a:gd name="T6" fmla="*/ 52 w 52"/>
                <a:gd name="T7" fmla="*/ 28 h 42"/>
                <a:gd name="T8" fmla="*/ 42 w 52"/>
                <a:gd name="T9" fmla="*/ 42 h 42"/>
                <a:gd name="T10" fmla="*/ 18 w 52"/>
                <a:gd name="T11" fmla="*/ 42 h 42"/>
                <a:gd name="T12" fmla="*/ 0 w 52"/>
                <a:gd name="T13" fmla="*/ 28 h 42"/>
              </a:gdLst>
              <a:ahLst/>
              <a:cxnLst>
                <a:cxn ang="0">
                  <a:pos x="T0" y="T1"/>
                </a:cxn>
                <a:cxn ang="0">
                  <a:pos x="T2" y="T3"/>
                </a:cxn>
                <a:cxn ang="0">
                  <a:pos x="T4" y="T5"/>
                </a:cxn>
                <a:cxn ang="0">
                  <a:pos x="T6" y="T7"/>
                </a:cxn>
                <a:cxn ang="0">
                  <a:pos x="T8" y="T9"/>
                </a:cxn>
                <a:cxn ang="0">
                  <a:pos x="T10" y="T11"/>
                </a:cxn>
                <a:cxn ang="0">
                  <a:pos x="T12" y="T13"/>
                </a:cxn>
              </a:cxnLst>
              <a:rect l="0" t="0" r="r" b="b"/>
              <a:pathLst>
                <a:path w="52" h="42">
                  <a:moveTo>
                    <a:pt x="0" y="28"/>
                  </a:moveTo>
                  <a:lnTo>
                    <a:pt x="8" y="0"/>
                  </a:lnTo>
                  <a:lnTo>
                    <a:pt x="52" y="0"/>
                  </a:lnTo>
                  <a:lnTo>
                    <a:pt x="52" y="28"/>
                  </a:lnTo>
                  <a:lnTo>
                    <a:pt x="42" y="42"/>
                  </a:lnTo>
                  <a:lnTo>
                    <a:pt x="18" y="42"/>
                  </a:lnTo>
                  <a:lnTo>
                    <a:pt x="0" y="28"/>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36" name="Freeform 268"/>
            <p:cNvSpPr>
              <a:spLocks/>
            </p:cNvSpPr>
            <p:nvPr/>
          </p:nvSpPr>
          <p:spPr bwMode="ltGray">
            <a:xfrm>
              <a:off x="1554" y="1155"/>
              <a:ext cx="29" cy="34"/>
            </a:xfrm>
            <a:custGeom>
              <a:avLst/>
              <a:gdLst>
                <a:gd name="T0" fmla="*/ 0 w 85"/>
                <a:gd name="T1" fmla="*/ 78 h 100"/>
                <a:gd name="T2" fmla="*/ 17 w 85"/>
                <a:gd name="T3" fmla="*/ 14 h 100"/>
                <a:gd name="T4" fmla="*/ 38 w 85"/>
                <a:gd name="T5" fmla="*/ 5 h 100"/>
                <a:gd name="T6" fmla="*/ 38 w 85"/>
                <a:gd name="T7" fmla="*/ 0 h 100"/>
                <a:gd name="T8" fmla="*/ 85 w 85"/>
                <a:gd name="T9" fmla="*/ 28 h 100"/>
                <a:gd name="T10" fmla="*/ 80 w 85"/>
                <a:gd name="T11" fmla="*/ 69 h 100"/>
                <a:gd name="T12" fmla="*/ 52 w 85"/>
                <a:gd name="T13" fmla="*/ 93 h 100"/>
                <a:gd name="T14" fmla="*/ 4 w 85"/>
                <a:gd name="T15" fmla="*/ 100 h 100"/>
                <a:gd name="T16" fmla="*/ 0 w 85"/>
                <a:gd name="T17"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00">
                  <a:moveTo>
                    <a:pt x="0" y="78"/>
                  </a:moveTo>
                  <a:lnTo>
                    <a:pt x="17" y="14"/>
                  </a:lnTo>
                  <a:lnTo>
                    <a:pt x="38" y="5"/>
                  </a:lnTo>
                  <a:lnTo>
                    <a:pt x="38" y="0"/>
                  </a:lnTo>
                  <a:lnTo>
                    <a:pt x="85" y="28"/>
                  </a:lnTo>
                  <a:lnTo>
                    <a:pt x="80" y="69"/>
                  </a:lnTo>
                  <a:lnTo>
                    <a:pt x="52" y="93"/>
                  </a:lnTo>
                  <a:lnTo>
                    <a:pt x="4" y="100"/>
                  </a:lnTo>
                  <a:lnTo>
                    <a:pt x="0" y="78"/>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37" name="Freeform 269"/>
            <p:cNvSpPr>
              <a:spLocks/>
            </p:cNvSpPr>
            <p:nvPr/>
          </p:nvSpPr>
          <p:spPr bwMode="ltGray">
            <a:xfrm>
              <a:off x="1607" y="2116"/>
              <a:ext cx="18" cy="21"/>
            </a:xfrm>
            <a:custGeom>
              <a:avLst/>
              <a:gdLst>
                <a:gd name="T0" fmla="*/ 0 w 54"/>
                <a:gd name="T1" fmla="*/ 36 h 59"/>
                <a:gd name="T2" fmla="*/ 0 w 54"/>
                <a:gd name="T3" fmla="*/ 0 h 59"/>
                <a:gd name="T4" fmla="*/ 41 w 54"/>
                <a:gd name="T5" fmla="*/ 0 h 59"/>
                <a:gd name="T6" fmla="*/ 54 w 54"/>
                <a:gd name="T7" fmla="*/ 36 h 59"/>
                <a:gd name="T8" fmla="*/ 31 w 54"/>
                <a:gd name="T9" fmla="*/ 59 h 59"/>
                <a:gd name="T10" fmla="*/ 18 w 54"/>
                <a:gd name="T11" fmla="*/ 59 h 59"/>
                <a:gd name="T12" fmla="*/ 0 w 54"/>
                <a:gd name="T13" fmla="*/ 36 h 59"/>
              </a:gdLst>
              <a:ahLst/>
              <a:cxnLst>
                <a:cxn ang="0">
                  <a:pos x="T0" y="T1"/>
                </a:cxn>
                <a:cxn ang="0">
                  <a:pos x="T2" y="T3"/>
                </a:cxn>
                <a:cxn ang="0">
                  <a:pos x="T4" y="T5"/>
                </a:cxn>
                <a:cxn ang="0">
                  <a:pos x="T6" y="T7"/>
                </a:cxn>
                <a:cxn ang="0">
                  <a:pos x="T8" y="T9"/>
                </a:cxn>
                <a:cxn ang="0">
                  <a:pos x="T10" y="T11"/>
                </a:cxn>
                <a:cxn ang="0">
                  <a:pos x="T12" y="T13"/>
                </a:cxn>
              </a:cxnLst>
              <a:rect l="0" t="0" r="r" b="b"/>
              <a:pathLst>
                <a:path w="54" h="59">
                  <a:moveTo>
                    <a:pt x="0" y="36"/>
                  </a:moveTo>
                  <a:lnTo>
                    <a:pt x="0" y="0"/>
                  </a:lnTo>
                  <a:lnTo>
                    <a:pt x="41" y="0"/>
                  </a:lnTo>
                  <a:lnTo>
                    <a:pt x="54" y="36"/>
                  </a:lnTo>
                  <a:lnTo>
                    <a:pt x="31" y="59"/>
                  </a:lnTo>
                  <a:lnTo>
                    <a:pt x="18" y="59"/>
                  </a:lnTo>
                  <a:lnTo>
                    <a:pt x="0" y="36"/>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38" name="Freeform 270"/>
            <p:cNvSpPr>
              <a:spLocks/>
            </p:cNvSpPr>
            <p:nvPr/>
          </p:nvSpPr>
          <p:spPr bwMode="ltGray">
            <a:xfrm>
              <a:off x="1628" y="2133"/>
              <a:ext cx="18" cy="16"/>
            </a:xfrm>
            <a:custGeom>
              <a:avLst/>
              <a:gdLst>
                <a:gd name="T0" fmla="*/ 0 w 70"/>
                <a:gd name="T1" fmla="*/ 25 h 48"/>
                <a:gd name="T2" fmla="*/ 15 w 70"/>
                <a:gd name="T3" fmla="*/ 0 h 48"/>
                <a:gd name="T4" fmla="*/ 34 w 70"/>
                <a:gd name="T5" fmla="*/ 0 h 48"/>
                <a:gd name="T6" fmla="*/ 70 w 70"/>
                <a:gd name="T7" fmla="*/ 25 h 48"/>
                <a:gd name="T8" fmla="*/ 70 w 70"/>
                <a:gd name="T9" fmla="*/ 48 h 48"/>
                <a:gd name="T10" fmla="*/ 15 w 70"/>
                <a:gd name="T11" fmla="*/ 48 h 48"/>
                <a:gd name="T12" fmla="*/ 0 w 70"/>
                <a:gd name="T13" fmla="*/ 25 h 48"/>
              </a:gdLst>
              <a:ahLst/>
              <a:cxnLst>
                <a:cxn ang="0">
                  <a:pos x="T0" y="T1"/>
                </a:cxn>
                <a:cxn ang="0">
                  <a:pos x="T2" y="T3"/>
                </a:cxn>
                <a:cxn ang="0">
                  <a:pos x="T4" y="T5"/>
                </a:cxn>
                <a:cxn ang="0">
                  <a:pos x="T6" y="T7"/>
                </a:cxn>
                <a:cxn ang="0">
                  <a:pos x="T8" y="T9"/>
                </a:cxn>
                <a:cxn ang="0">
                  <a:pos x="T10" y="T11"/>
                </a:cxn>
                <a:cxn ang="0">
                  <a:pos x="T12" y="T13"/>
                </a:cxn>
              </a:cxnLst>
              <a:rect l="0" t="0" r="r" b="b"/>
              <a:pathLst>
                <a:path w="70" h="48">
                  <a:moveTo>
                    <a:pt x="0" y="25"/>
                  </a:moveTo>
                  <a:lnTo>
                    <a:pt x="15" y="0"/>
                  </a:lnTo>
                  <a:lnTo>
                    <a:pt x="34" y="0"/>
                  </a:lnTo>
                  <a:lnTo>
                    <a:pt x="70" y="25"/>
                  </a:lnTo>
                  <a:lnTo>
                    <a:pt x="70" y="48"/>
                  </a:lnTo>
                  <a:lnTo>
                    <a:pt x="15" y="48"/>
                  </a:lnTo>
                  <a:lnTo>
                    <a:pt x="0" y="25"/>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39" name="Freeform 271"/>
            <p:cNvSpPr>
              <a:spLocks/>
            </p:cNvSpPr>
            <p:nvPr/>
          </p:nvSpPr>
          <p:spPr bwMode="ltGray">
            <a:xfrm>
              <a:off x="1637" y="1136"/>
              <a:ext cx="14" cy="12"/>
            </a:xfrm>
            <a:custGeom>
              <a:avLst/>
              <a:gdLst>
                <a:gd name="T0" fmla="*/ 0 w 44"/>
                <a:gd name="T1" fmla="*/ 12 h 37"/>
                <a:gd name="T2" fmla="*/ 8 w 44"/>
                <a:gd name="T3" fmla="*/ 0 h 37"/>
                <a:gd name="T4" fmla="*/ 38 w 44"/>
                <a:gd name="T5" fmla="*/ 5 h 37"/>
                <a:gd name="T6" fmla="*/ 44 w 44"/>
                <a:gd name="T7" fmla="*/ 12 h 37"/>
                <a:gd name="T8" fmla="*/ 31 w 44"/>
                <a:gd name="T9" fmla="*/ 37 h 37"/>
                <a:gd name="T10" fmla="*/ 8 w 44"/>
                <a:gd name="T11" fmla="*/ 37 h 37"/>
                <a:gd name="T12" fmla="*/ 0 w 44"/>
                <a:gd name="T13" fmla="*/ 12 h 37"/>
              </a:gdLst>
              <a:ahLst/>
              <a:cxnLst>
                <a:cxn ang="0">
                  <a:pos x="T0" y="T1"/>
                </a:cxn>
                <a:cxn ang="0">
                  <a:pos x="T2" y="T3"/>
                </a:cxn>
                <a:cxn ang="0">
                  <a:pos x="T4" y="T5"/>
                </a:cxn>
                <a:cxn ang="0">
                  <a:pos x="T6" y="T7"/>
                </a:cxn>
                <a:cxn ang="0">
                  <a:pos x="T8" y="T9"/>
                </a:cxn>
                <a:cxn ang="0">
                  <a:pos x="T10" y="T11"/>
                </a:cxn>
                <a:cxn ang="0">
                  <a:pos x="T12" y="T13"/>
                </a:cxn>
              </a:cxnLst>
              <a:rect l="0" t="0" r="r" b="b"/>
              <a:pathLst>
                <a:path w="44" h="37">
                  <a:moveTo>
                    <a:pt x="0" y="12"/>
                  </a:moveTo>
                  <a:lnTo>
                    <a:pt x="8" y="0"/>
                  </a:lnTo>
                  <a:lnTo>
                    <a:pt x="38" y="5"/>
                  </a:lnTo>
                  <a:lnTo>
                    <a:pt x="44" y="12"/>
                  </a:lnTo>
                  <a:lnTo>
                    <a:pt x="31" y="37"/>
                  </a:lnTo>
                  <a:lnTo>
                    <a:pt x="8" y="37"/>
                  </a:lnTo>
                  <a:lnTo>
                    <a:pt x="0" y="12"/>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40" name="Freeform 272"/>
            <p:cNvSpPr>
              <a:spLocks/>
            </p:cNvSpPr>
            <p:nvPr/>
          </p:nvSpPr>
          <p:spPr bwMode="ltGray">
            <a:xfrm>
              <a:off x="1783" y="2327"/>
              <a:ext cx="7" cy="6"/>
            </a:xfrm>
            <a:custGeom>
              <a:avLst/>
              <a:gdLst>
                <a:gd name="T0" fmla="*/ 0 w 21"/>
                <a:gd name="T1" fmla="*/ 0 h 16"/>
                <a:gd name="T2" fmla="*/ 16 w 21"/>
                <a:gd name="T3" fmla="*/ 2 h 16"/>
                <a:gd name="T4" fmla="*/ 21 w 21"/>
                <a:gd name="T5" fmla="*/ 5 h 16"/>
                <a:gd name="T6" fmla="*/ 15 w 21"/>
                <a:gd name="T7" fmla="*/ 14 h 16"/>
                <a:gd name="T8" fmla="*/ 8 w 21"/>
                <a:gd name="T9" fmla="*/ 16 h 16"/>
                <a:gd name="T10" fmla="*/ 0 w 21"/>
                <a:gd name="T11" fmla="*/ 14 h 16"/>
                <a:gd name="T12" fmla="*/ 0 w 2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1" h="16">
                  <a:moveTo>
                    <a:pt x="0" y="0"/>
                  </a:moveTo>
                  <a:lnTo>
                    <a:pt x="16" y="2"/>
                  </a:lnTo>
                  <a:lnTo>
                    <a:pt x="21" y="5"/>
                  </a:lnTo>
                  <a:lnTo>
                    <a:pt x="15" y="14"/>
                  </a:lnTo>
                  <a:lnTo>
                    <a:pt x="8" y="16"/>
                  </a:lnTo>
                  <a:lnTo>
                    <a:pt x="0" y="14"/>
                  </a:lnTo>
                  <a:lnTo>
                    <a:pt x="0" y="0"/>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41" name="Freeform 273"/>
            <p:cNvSpPr>
              <a:spLocks/>
            </p:cNvSpPr>
            <p:nvPr/>
          </p:nvSpPr>
          <p:spPr bwMode="ltGray">
            <a:xfrm>
              <a:off x="1795" y="2302"/>
              <a:ext cx="7" cy="8"/>
            </a:xfrm>
            <a:custGeom>
              <a:avLst/>
              <a:gdLst>
                <a:gd name="T0" fmla="*/ 0 w 20"/>
                <a:gd name="T1" fmla="*/ 19 h 32"/>
                <a:gd name="T2" fmla="*/ 8 w 20"/>
                <a:gd name="T3" fmla="*/ 0 h 32"/>
                <a:gd name="T4" fmla="*/ 20 w 20"/>
                <a:gd name="T5" fmla="*/ 12 h 32"/>
                <a:gd name="T6" fmla="*/ 20 w 20"/>
                <a:gd name="T7" fmla="*/ 19 h 32"/>
                <a:gd name="T8" fmla="*/ 12 w 20"/>
                <a:gd name="T9" fmla="*/ 25 h 32"/>
                <a:gd name="T10" fmla="*/ 0 w 20"/>
                <a:gd name="T11" fmla="*/ 32 h 32"/>
                <a:gd name="T12" fmla="*/ 0 w 20"/>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20" h="32">
                  <a:moveTo>
                    <a:pt x="0" y="19"/>
                  </a:moveTo>
                  <a:lnTo>
                    <a:pt x="8" y="0"/>
                  </a:lnTo>
                  <a:lnTo>
                    <a:pt x="20" y="12"/>
                  </a:lnTo>
                  <a:lnTo>
                    <a:pt x="20" y="19"/>
                  </a:lnTo>
                  <a:lnTo>
                    <a:pt x="12" y="25"/>
                  </a:lnTo>
                  <a:lnTo>
                    <a:pt x="0" y="32"/>
                  </a:lnTo>
                  <a:lnTo>
                    <a:pt x="0" y="19"/>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42" name="Freeform 274"/>
            <p:cNvSpPr>
              <a:spLocks/>
            </p:cNvSpPr>
            <p:nvPr/>
          </p:nvSpPr>
          <p:spPr bwMode="ltGray">
            <a:xfrm>
              <a:off x="2186" y="2386"/>
              <a:ext cx="17" cy="21"/>
            </a:xfrm>
            <a:custGeom>
              <a:avLst/>
              <a:gdLst>
                <a:gd name="T0" fmla="*/ 0 w 49"/>
                <a:gd name="T1" fmla="*/ 50 h 62"/>
                <a:gd name="T2" fmla="*/ 13 w 49"/>
                <a:gd name="T3" fmla="*/ 0 h 62"/>
                <a:gd name="T4" fmla="*/ 26 w 49"/>
                <a:gd name="T5" fmla="*/ 0 h 62"/>
                <a:gd name="T6" fmla="*/ 49 w 49"/>
                <a:gd name="T7" fmla="*/ 13 h 62"/>
                <a:gd name="T8" fmla="*/ 34 w 49"/>
                <a:gd name="T9" fmla="*/ 25 h 62"/>
                <a:gd name="T10" fmla="*/ 13 w 49"/>
                <a:gd name="T11" fmla="*/ 62 h 62"/>
                <a:gd name="T12" fmla="*/ 0 w 49"/>
                <a:gd name="T13" fmla="*/ 50 h 62"/>
              </a:gdLst>
              <a:ahLst/>
              <a:cxnLst>
                <a:cxn ang="0">
                  <a:pos x="T0" y="T1"/>
                </a:cxn>
                <a:cxn ang="0">
                  <a:pos x="T2" y="T3"/>
                </a:cxn>
                <a:cxn ang="0">
                  <a:pos x="T4" y="T5"/>
                </a:cxn>
                <a:cxn ang="0">
                  <a:pos x="T6" y="T7"/>
                </a:cxn>
                <a:cxn ang="0">
                  <a:pos x="T8" y="T9"/>
                </a:cxn>
                <a:cxn ang="0">
                  <a:pos x="T10" y="T11"/>
                </a:cxn>
                <a:cxn ang="0">
                  <a:pos x="T12" y="T13"/>
                </a:cxn>
              </a:cxnLst>
              <a:rect l="0" t="0" r="r" b="b"/>
              <a:pathLst>
                <a:path w="49" h="62">
                  <a:moveTo>
                    <a:pt x="0" y="50"/>
                  </a:moveTo>
                  <a:lnTo>
                    <a:pt x="13" y="0"/>
                  </a:lnTo>
                  <a:lnTo>
                    <a:pt x="26" y="0"/>
                  </a:lnTo>
                  <a:lnTo>
                    <a:pt x="49" y="13"/>
                  </a:lnTo>
                  <a:lnTo>
                    <a:pt x="34" y="25"/>
                  </a:lnTo>
                  <a:lnTo>
                    <a:pt x="13" y="62"/>
                  </a:lnTo>
                  <a:lnTo>
                    <a:pt x="0" y="50"/>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43" name="Freeform 275"/>
            <p:cNvSpPr>
              <a:spLocks/>
            </p:cNvSpPr>
            <p:nvPr/>
          </p:nvSpPr>
          <p:spPr bwMode="ltGray">
            <a:xfrm>
              <a:off x="2287" y="3000"/>
              <a:ext cx="14" cy="20"/>
            </a:xfrm>
            <a:custGeom>
              <a:avLst/>
              <a:gdLst>
                <a:gd name="T0" fmla="*/ 0 w 44"/>
                <a:gd name="T1" fmla="*/ 33 h 59"/>
                <a:gd name="T2" fmla="*/ 0 w 44"/>
                <a:gd name="T3" fmla="*/ 0 h 59"/>
                <a:gd name="T4" fmla="*/ 19 w 44"/>
                <a:gd name="T5" fmla="*/ 0 h 59"/>
                <a:gd name="T6" fmla="*/ 34 w 44"/>
                <a:gd name="T7" fmla="*/ 10 h 59"/>
                <a:gd name="T8" fmla="*/ 44 w 44"/>
                <a:gd name="T9" fmla="*/ 33 h 59"/>
                <a:gd name="T10" fmla="*/ 19 w 44"/>
                <a:gd name="T11" fmla="*/ 59 h 59"/>
                <a:gd name="T12" fmla="*/ 0 w 44"/>
                <a:gd name="T13" fmla="*/ 33 h 59"/>
              </a:gdLst>
              <a:ahLst/>
              <a:cxnLst>
                <a:cxn ang="0">
                  <a:pos x="T0" y="T1"/>
                </a:cxn>
                <a:cxn ang="0">
                  <a:pos x="T2" y="T3"/>
                </a:cxn>
                <a:cxn ang="0">
                  <a:pos x="T4" y="T5"/>
                </a:cxn>
                <a:cxn ang="0">
                  <a:pos x="T6" y="T7"/>
                </a:cxn>
                <a:cxn ang="0">
                  <a:pos x="T8" y="T9"/>
                </a:cxn>
                <a:cxn ang="0">
                  <a:pos x="T10" y="T11"/>
                </a:cxn>
                <a:cxn ang="0">
                  <a:pos x="T12" y="T13"/>
                </a:cxn>
              </a:cxnLst>
              <a:rect l="0" t="0" r="r" b="b"/>
              <a:pathLst>
                <a:path w="44" h="59">
                  <a:moveTo>
                    <a:pt x="0" y="33"/>
                  </a:moveTo>
                  <a:lnTo>
                    <a:pt x="0" y="0"/>
                  </a:lnTo>
                  <a:lnTo>
                    <a:pt x="19" y="0"/>
                  </a:lnTo>
                  <a:lnTo>
                    <a:pt x="34" y="10"/>
                  </a:lnTo>
                  <a:lnTo>
                    <a:pt x="44" y="33"/>
                  </a:lnTo>
                  <a:lnTo>
                    <a:pt x="19" y="59"/>
                  </a:lnTo>
                  <a:lnTo>
                    <a:pt x="0" y="33"/>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44" name="Freeform 276"/>
            <p:cNvSpPr>
              <a:spLocks/>
            </p:cNvSpPr>
            <p:nvPr/>
          </p:nvSpPr>
          <p:spPr bwMode="ltGray">
            <a:xfrm>
              <a:off x="2309" y="2988"/>
              <a:ext cx="18" cy="14"/>
            </a:xfrm>
            <a:custGeom>
              <a:avLst/>
              <a:gdLst>
                <a:gd name="T0" fmla="*/ 0 w 55"/>
                <a:gd name="T1" fmla="*/ 28 h 40"/>
                <a:gd name="T2" fmla="*/ 24 w 55"/>
                <a:gd name="T3" fmla="*/ 0 h 40"/>
                <a:gd name="T4" fmla="*/ 45 w 55"/>
                <a:gd name="T5" fmla="*/ 0 h 40"/>
                <a:gd name="T6" fmla="*/ 55 w 55"/>
                <a:gd name="T7" fmla="*/ 10 h 40"/>
                <a:gd name="T8" fmla="*/ 55 w 55"/>
                <a:gd name="T9" fmla="*/ 40 h 40"/>
                <a:gd name="T10" fmla="*/ 35 w 55"/>
                <a:gd name="T11" fmla="*/ 40 h 40"/>
                <a:gd name="T12" fmla="*/ 0 w 55"/>
                <a:gd name="T13" fmla="*/ 28 h 40"/>
              </a:gdLst>
              <a:ahLst/>
              <a:cxnLst>
                <a:cxn ang="0">
                  <a:pos x="T0" y="T1"/>
                </a:cxn>
                <a:cxn ang="0">
                  <a:pos x="T2" y="T3"/>
                </a:cxn>
                <a:cxn ang="0">
                  <a:pos x="T4" y="T5"/>
                </a:cxn>
                <a:cxn ang="0">
                  <a:pos x="T6" y="T7"/>
                </a:cxn>
                <a:cxn ang="0">
                  <a:pos x="T8" y="T9"/>
                </a:cxn>
                <a:cxn ang="0">
                  <a:pos x="T10" y="T11"/>
                </a:cxn>
                <a:cxn ang="0">
                  <a:pos x="T12" y="T13"/>
                </a:cxn>
              </a:cxnLst>
              <a:rect l="0" t="0" r="r" b="b"/>
              <a:pathLst>
                <a:path w="55" h="40">
                  <a:moveTo>
                    <a:pt x="0" y="28"/>
                  </a:moveTo>
                  <a:lnTo>
                    <a:pt x="24" y="0"/>
                  </a:lnTo>
                  <a:lnTo>
                    <a:pt x="45" y="0"/>
                  </a:lnTo>
                  <a:lnTo>
                    <a:pt x="55" y="10"/>
                  </a:lnTo>
                  <a:lnTo>
                    <a:pt x="55" y="40"/>
                  </a:lnTo>
                  <a:lnTo>
                    <a:pt x="35" y="40"/>
                  </a:lnTo>
                  <a:lnTo>
                    <a:pt x="0" y="28"/>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45" name="Freeform 277"/>
            <p:cNvSpPr>
              <a:spLocks/>
            </p:cNvSpPr>
            <p:nvPr/>
          </p:nvSpPr>
          <p:spPr bwMode="ltGray">
            <a:xfrm>
              <a:off x="2346" y="2231"/>
              <a:ext cx="15" cy="15"/>
            </a:xfrm>
            <a:custGeom>
              <a:avLst/>
              <a:gdLst>
                <a:gd name="T0" fmla="*/ 0 w 44"/>
                <a:gd name="T1" fmla="*/ 39 h 49"/>
                <a:gd name="T2" fmla="*/ 0 w 44"/>
                <a:gd name="T3" fmla="*/ 11 h 49"/>
                <a:gd name="T4" fmla="*/ 25 w 44"/>
                <a:gd name="T5" fmla="*/ 0 h 49"/>
                <a:gd name="T6" fmla="*/ 44 w 44"/>
                <a:gd name="T7" fmla="*/ 25 h 49"/>
                <a:gd name="T8" fmla="*/ 33 w 44"/>
                <a:gd name="T9" fmla="*/ 49 h 49"/>
                <a:gd name="T10" fmla="*/ 10 w 44"/>
                <a:gd name="T11" fmla="*/ 49 h 49"/>
                <a:gd name="T12" fmla="*/ 0 w 44"/>
                <a:gd name="T13" fmla="*/ 39 h 49"/>
              </a:gdLst>
              <a:ahLst/>
              <a:cxnLst>
                <a:cxn ang="0">
                  <a:pos x="T0" y="T1"/>
                </a:cxn>
                <a:cxn ang="0">
                  <a:pos x="T2" y="T3"/>
                </a:cxn>
                <a:cxn ang="0">
                  <a:pos x="T4" y="T5"/>
                </a:cxn>
                <a:cxn ang="0">
                  <a:pos x="T6" y="T7"/>
                </a:cxn>
                <a:cxn ang="0">
                  <a:pos x="T8" y="T9"/>
                </a:cxn>
                <a:cxn ang="0">
                  <a:pos x="T10" y="T11"/>
                </a:cxn>
                <a:cxn ang="0">
                  <a:pos x="T12" y="T13"/>
                </a:cxn>
              </a:cxnLst>
              <a:rect l="0" t="0" r="r" b="b"/>
              <a:pathLst>
                <a:path w="44" h="49">
                  <a:moveTo>
                    <a:pt x="0" y="39"/>
                  </a:moveTo>
                  <a:lnTo>
                    <a:pt x="0" y="11"/>
                  </a:lnTo>
                  <a:lnTo>
                    <a:pt x="25" y="0"/>
                  </a:lnTo>
                  <a:lnTo>
                    <a:pt x="44" y="25"/>
                  </a:lnTo>
                  <a:lnTo>
                    <a:pt x="33" y="49"/>
                  </a:lnTo>
                  <a:lnTo>
                    <a:pt x="10" y="49"/>
                  </a:lnTo>
                  <a:lnTo>
                    <a:pt x="0" y="39"/>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46" name="Freeform 278"/>
            <p:cNvSpPr>
              <a:spLocks/>
            </p:cNvSpPr>
            <p:nvPr/>
          </p:nvSpPr>
          <p:spPr bwMode="ltGray">
            <a:xfrm>
              <a:off x="2364" y="2271"/>
              <a:ext cx="16" cy="19"/>
            </a:xfrm>
            <a:custGeom>
              <a:avLst/>
              <a:gdLst>
                <a:gd name="T0" fmla="*/ 3 w 47"/>
                <a:gd name="T1" fmla="*/ 39 h 55"/>
                <a:gd name="T2" fmla="*/ 8 w 47"/>
                <a:gd name="T3" fmla="*/ 5 h 55"/>
                <a:gd name="T4" fmla="*/ 28 w 47"/>
                <a:gd name="T5" fmla="*/ 0 h 55"/>
                <a:gd name="T6" fmla="*/ 47 w 47"/>
                <a:gd name="T7" fmla="*/ 39 h 55"/>
                <a:gd name="T8" fmla="*/ 34 w 47"/>
                <a:gd name="T9" fmla="*/ 55 h 55"/>
                <a:gd name="T10" fmla="*/ 0 w 47"/>
                <a:gd name="T11" fmla="*/ 55 h 55"/>
                <a:gd name="T12" fmla="*/ 3 w 47"/>
                <a:gd name="T13" fmla="*/ 39 h 55"/>
              </a:gdLst>
              <a:ahLst/>
              <a:cxnLst>
                <a:cxn ang="0">
                  <a:pos x="T0" y="T1"/>
                </a:cxn>
                <a:cxn ang="0">
                  <a:pos x="T2" y="T3"/>
                </a:cxn>
                <a:cxn ang="0">
                  <a:pos x="T4" y="T5"/>
                </a:cxn>
                <a:cxn ang="0">
                  <a:pos x="T6" y="T7"/>
                </a:cxn>
                <a:cxn ang="0">
                  <a:pos x="T8" y="T9"/>
                </a:cxn>
                <a:cxn ang="0">
                  <a:pos x="T10" y="T11"/>
                </a:cxn>
                <a:cxn ang="0">
                  <a:pos x="T12" y="T13"/>
                </a:cxn>
              </a:cxnLst>
              <a:rect l="0" t="0" r="r" b="b"/>
              <a:pathLst>
                <a:path w="47" h="55">
                  <a:moveTo>
                    <a:pt x="3" y="39"/>
                  </a:moveTo>
                  <a:lnTo>
                    <a:pt x="8" y="5"/>
                  </a:lnTo>
                  <a:lnTo>
                    <a:pt x="28" y="0"/>
                  </a:lnTo>
                  <a:lnTo>
                    <a:pt x="47" y="39"/>
                  </a:lnTo>
                  <a:lnTo>
                    <a:pt x="34" y="55"/>
                  </a:lnTo>
                  <a:lnTo>
                    <a:pt x="0" y="55"/>
                  </a:lnTo>
                  <a:lnTo>
                    <a:pt x="3" y="39"/>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47" name="Freeform 279"/>
            <p:cNvSpPr>
              <a:spLocks/>
            </p:cNvSpPr>
            <p:nvPr/>
          </p:nvSpPr>
          <p:spPr bwMode="ltGray">
            <a:xfrm>
              <a:off x="2373" y="2236"/>
              <a:ext cx="16" cy="20"/>
            </a:xfrm>
            <a:custGeom>
              <a:avLst/>
              <a:gdLst>
                <a:gd name="T0" fmla="*/ 6 w 39"/>
                <a:gd name="T1" fmla="*/ 61 h 61"/>
                <a:gd name="T2" fmla="*/ 0 w 39"/>
                <a:gd name="T3" fmla="*/ 3 h 61"/>
                <a:gd name="T4" fmla="*/ 29 w 39"/>
                <a:gd name="T5" fmla="*/ 0 h 61"/>
                <a:gd name="T6" fmla="*/ 39 w 39"/>
                <a:gd name="T7" fmla="*/ 36 h 61"/>
                <a:gd name="T8" fmla="*/ 18 w 39"/>
                <a:gd name="T9" fmla="*/ 61 h 61"/>
                <a:gd name="T10" fmla="*/ 6 w 39"/>
                <a:gd name="T11" fmla="*/ 61 h 61"/>
              </a:gdLst>
              <a:ahLst/>
              <a:cxnLst>
                <a:cxn ang="0">
                  <a:pos x="T0" y="T1"/>
                </a:cxn>
                <a:cxn ang="0">
                  <a:pos x="T2" y="T3"/>
                </a:cxn>
                <a:cxn ang="0">
                  <a:pos x="T4" y="T5"/>
                </a:cxn>
                <a:cxn ang="0">
                  <a:pos x="T6" y="T7"/>
                </a:cxn>
                <a:cxn ang="0">
                  <a:pos x="T8" y="T9"/>
                </a:cxn>
                <a:cxn ang="0">
                  <a:pos x="T10" y="T11"/>
                </a:cxn>
              </a:cxnLst>
              <a:rect l="0" t="0" r="r" b="b"/>
              <a:pathLst>
                <a:path w="39" h="61">
                  <a:moveTo>
                    <a:pt x="6" y="61"/>
                  </a:moveTo>
                  <a:lnTo>
                    <a:pt x="0" y="3"/>
                  </a:lnTo>
                  <a:lnTo>
                    <a:pt x="29" y="0"/>
                  </a:lnTo>
                  <a:lnTo>
                    <a:pt x="39" y="36"/>
                  </a:lnTo>
                  <a:lnTo>
                    <a:pt x="18" y="61"/>
                  </a:lnTo>
                  <a:lnTo>
                    <a:pt x="6" y="61"/>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48" name="Freeform 280"/>
            <p:cNvSpPr>
              <a:spLocks/>
            </p:cNvSpPr>
            <p:nvPr/>
          </p:nvSpPr>
          <p:spPr bwMode="ltGray">
            <a:xfrm>
              <a:off x="2390" y="2272"/>
              <a:ext cx="15" cy="21"/>
            </a:xfrm>
            <a:custGeom>
              <a:avLst/>
              <a:gdLst>
                <a:gd name="T0" fmla="*/ 0 w 44"/>
                <a:gd name="T1" fmla="*/ 24 h 61"/>
                <a:gd name="T2" fmla="*/ 0 w 44"/>
                <a:gd name="T3" fmla="*/ 12 h 61"/>
                <a:gd name="T4" fmla="*/ 23 w 44"/>
                <a:gd name="T5" fmla="*/ 0 h 61"/>
                <a:gd name="T6" fmla="*/ 31 w 44"/>
                <a:gd name="T7" fmla="*/ 12 h 61"/>
                <a:gd name="T8" fmla="*/ 44 w 44"/>
                <a:gd name="T9" fmla="*/ 52 h 61"/>
                <a:gd name="T10" fmla="*/ 31 w 44"/>
                <a:gd name="T11" fmla="*/ 61 h 61"/>
                <a:gd name="T12" fmla="*/ 23 w 44"/>
                <a:gd name="T13" fmla="*/ 61 h 61"/>
                <a:gd name="T14" fmla="*/ 0 w 44"/>
                <a:gd name="T15" fmla="*/ 24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61">
                  <a:moveTo>
                    <a:pt x="0" y="24"/>
                  </a:moveTo>
                  <a:lnTo>
                    <a:pt x="0" y="12"/>
                  </a:lnTo>
                  <a:lnTo>
                    <a:pt x="23" y="0"/>
                  </a:lnTo>
                  <a:lnTo>
                    <a:pt x="31" y="12"/>
                  </a:lnTo>
                  <a:lnTo>
                    <a:pt x="44" y="52"/>
                  </a:lnTo>
                  <a:lnTo>
                    <a:pt x="31" y="61"/>
                  </a:lnTo>
                  <a:lnTo>
                    <a:pt x="23" y="61"/>
                  </a:lnTo>
                  <a:lnTo>
                    <a:pt x="0" y="24"/>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49" name="Freeform 281"/>
            <p:cNvSpPr>
              <a:spLocks/>
            </p:cNvSpPr>
            <p:nvPr/>
          </p:nvSpPr>
          <p:spPr bwMode="ltGray">
            <a:xfrm>
              <a:off x="2398" y="2245"/>
              <a:ext cx="26" cy="22"/>
            </a:xfrm>
            <a:custGeom>
              <a:avLst/>
              <a:gdLst>
                <a:gd name="T0" fmla="*/ 0 w 77"/>
                <a:gd name="T1" fmla="*/ 48 h 66"/>
                <a:gd name="T2" fmla="*/ 8 w 77"/>
                <a:gd name="T3" fmla="*/ 9 h 66"/>
                <a:gd name="T4" fmla="*/ 45 w 77"/>
                <a:gd name="T5" fmla="*/ 0 h 66"/>
                <a:gd name="T6" fmla="*/ 77 w 77"/>
                <a:gd name="T7" fmla="*/ 34 h 66"/>
                <a:gd name="T8" fmla="*/ 75 w 77"/>
                <a:gd name="T9" fmla="*/ 48 h 66"/>
                <a:gd name="T10" fmla="*/ 36 w 77"/>
                <a:gd name="T11" fmla="*/ 66 h 66"/>
                <a:gd name="T12" fmla="*/ 8 w 77"/>
                <a:gd name="T13" fmla="*/ 60 h 66"/>
                <a:gd name="T14" fmla="*/ 0 w 77"/>
                <a:gd name="T15" fmla="*/ 48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6">
                  <a:moveTo>
                    <a:pt x="0" y="48"/>
                  </a:moveTo>
                  <a:lnTo>
                    <a:pt x="8" y="9"/>
                  </a:lnTo>
                  <a:lnTo>
                    <a:pt x="45" y="0"/>
                  </a:lnTo>
                  <a:lnTo>
                    <a:pt x="77" y="34"/>
                  </a:lnTo>
                  <a:lnTo>
                    <a:pt x="75" y="48"/>
                  </a:lnTo>
                  <a:lnTo>
                    <a:pt x="36" y="66"/>
                  </a:lnTo>
                  <a:lnTo>
                    <a:pt x="8" y="60"/>
                  </a:lnTo>
                  <a:lnTo>
                    <a:pt x="0" y="48"/>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50" name="Freeform 282"/>
            <p:cNvSpPr>
              <a:spLocks/>
            </p:cNvSpPr>
            <p:nvPr/>
          </p:nvSpPr>
          <p:spPr bwMode="ltGray">
            <a:xfrm>
              <a:off x="2449" y="1039"/>
              <a:ext cx="141" cy="118"/>
            </a:xfrm>
            <a:custGeom>
              <a:avLst/>
              <a:gdLst>
                <a:gd name="T0" fmla="*/ 21 w 422"/>
                <a:gd name="T1" fmla="*/ 217 h 353"/>
                <a:gd name="T2" fmla="*/ 72 w 422"/>
                <a:gd name="T3" fmla="*/ 177 h 353"/>
                <a:gd name="T4" fmla="*/ 65 w 422"/>
                <a:gd name="T5" fmla="*/ 169 h 353"/>
                <a:gd name="T6" fmla="*/ 5 w 422"/>
                <a:gd name="T7" fmla="*/ 177 h 353"/>
                <a:gd name="T8" fmla="*/ 0 w 422"/>
                <a:gd name="T9" fmla="*/ 149 h 353"/>
                <a:gd name="T10" fmla="*/ 36 w 422"/>
                <a:gd name="T11" fmla="*/ 82 h 353"/>
                <a:gd name="T12" fmla="*/ 49 w 422"/>
                <a:gd name="T13" fmla="*/ 20 h 353"/>
                <a:gd name="T14" fmla="*/ 80 w 422"/>
                <a:gd name="T15" fmla="*/ 0 h 353"/>
                <a:gd name="T16" fmla="*/ 134 w 422"/>
                <a:gd name="T17" fmla="*/ 37 h 353"/>
                <a:gd name="T18" fmla="*/ 210 w 422"/>
                <a:gd name="T19" fmla="*/ 79 h 353"/>
                <a:gd name="T20" fmla="*/ 324 w 422"/>
                <a:gd name="T21" fmla="*/ 60 h 353"/>
                <a:gd name="T22" fmla="*/ 378 w 422"/>
                <a:gd name="T23" fmla="*/ 71 h 353"/>
                <a:gd name="T24" fmla="*/ 367 w 422"/>
                <a:gd name="T25" fmla="*/ 108 h 353"/>
                <a:gd name="T26" fmla="*/ 422 w 422"/>
                <a:gd name="T27" fmla="*/ 174 h 353"/>
                <a:gd name="T28" fmla="*/ 412 w 422"/>
                <a:gd name="T29" fmla="*/ 253 h 353"/>
                <a:gd name="T30" fmla="*/ 394 w 422"/>
                <a:gd name="T31" fmla="*/ 280 h 353"/>
                <a:gd name="T32" fmla="*/ 300 w 422"/>
                <a:gd name="T33" fmla="*/ 328 h 353"/>
                <a:gd name="T34" fmla="*/ 114 w 422"/>
                <a:gd name="T35" fmla="*/ 353 h 353"/>
                <a:gd name="T36" fmla="*/ 52 w 422"/>
                <a:gd name="T37" fmla="*/ 330 h 353"/>
                <a:gd name="T38" fmla="*/ 46 w 422"/>
                <a:gd name="T39" fmla="*/ 303 h 353"/>
                <a:gd name="T40" fmla="*/ 72 w 422"/>
                <a:gd name="T41" fmla="*/ 287 h 353"/>
                <a:gd name="T42" fmla="*/ 103 w 422"/>
                <a:gd name="T43" fmla="*/ 264 h 353"/>
                <a:gd name="T44" fmla="*/ 36 w 422"/>
                <a:gd name="T45" fmla="*/ 253 h 353"/>
                <a:gd name="T46" fmla="*/ 19 w 422"/>
                <a:gd name="T47" fmla="*/ 237 h 353"/>
                <a:gd name="T48" fmla="*/ 21 w 422"/>
                <a:gd name="T49" fmla="*/ 21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2" h="353">
                  <a:moveTo>
                    <a:pt x="21" y="217"/>
                  </a:moveTo>
                  <a:lnTo>
                    <a:pt x="72" y="177"/>
                  </a:lnTo>
                  <a:lnTo>
                    <a:pt x="65" y="169"/>
                  </a:lnTo>
                  <a:lnTo>
                    <a:pt x="5" y="177"/>
                  </a:lnTo>
                  <a:lnTo>
                    <a:pt x="0" y="149"/>
                  </a:lnTo>
                  <a:lnTo>
                    <a:pt x="36" y="82"/>
                  </a:lnTo>
                  <a:lnTo>
                    <a:pt x="49" y="20"/>
                  </a:lnTo>
                  <a:lnTo>
                    <a:pt x="80" y="0"/>
                  </a:lnTo>
                  <a:lnTo>
                    <a:pt x="134" y="37"/>
                  </a:lnTo>
                  <a:lnTo>
                    <a:pt x="210" y="79"/>
                  </a:lnTo>
                  <a:lnTo>
                    <a:pt x="324" y="60"/>
                  </a:lnTo>
                  <a:lnTo>
                    <a:pt x="378" y="71"/>
                  </a:lnTo>
                  <a:lnTo>
                    <a:pt x="367" y="108"/>
                  </a:lnTo>
                  <a:lnTo>
                    <a:pt x="422" y="174"/>
                  </a:lnTo>
                  <a:lnTo>
                    <a:pt x="412" y="253"/>
                  </a:lnTo>
                  <a:lnTo>
                    <a:pt x="394" y="280"/>
                  </a:lnTo>
                  <a:lnTo>
                    <a:pt x="300" y="328"/>
                  </a:lnTo>
                  <a:lnTo>
                    <a:pt x="114" y="353"/>
                  </a:lnTo>
                  <a:lnTo>
                    <a:pt x="52" y="330"/>
                  </a:lnTo>
                  <a:lnTo>
                    <a:pt x="46" y="303"/>
                  </a:lnTo>
                  <a:lnTo>
                    <a:pt x="72" y="287"/>
                  </a:lnTo>
                  <a:lnTo>
                    <a:pt x="103" y="264"/>
                  </a:lnTo>
                  <a:lnTo>
                    <a:pt x="36" y="253"/>
                  </a:lnTo>
                  <a:lnTo>
                    <a:pt x="19" y="237"/>
                  </a:lnTo>
                  <a:lnTo>
                    <a:pt x="21" y="21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51" name="Freeform 283"/>
            <p:cNvSpPr>
              <a:spLocks/>
            </p:cNvSpPr>
            <p:nvPr/>
          </p:nvSpPr>
          <p:spPr bwMode="ltGray">
            <a:xfrm>
              <a:off x="2684" y="1279"/>
              <a:ext cx="128" cy="232"/>
            </a:xfrm>
            <a:custGeom>
              <a:avLst/>
              <a:gdLst>
                <a:gd name="T0" fmla="*/ 229 w 386"/>
                <a:gd name="T1" fmla="*/ 644 h 697"/>
                <a:gd name="T2" fmla="*/ 176 w 386"/>
                <a:gd name="T3" fmla="*/ 655 h 697"/>
                <a:gd name="T4" fmla="*/ 117 w 386"/>
                <a:gd name="T5" fmla="*/ 660 h 697"/>
                <a:gd name="T6" fmla="*/ 29 w 386"/>
                <a:gd name="T7" fmla="*/ 697 h 697"/>
                <a:gd name="T8" fmla="*/ 0 w 386"/>
                <a:gd name="T9" fmla="*/ 681 h 697"/>
                <a:gd name="T10" fmla="*/ 43 w 386"/>
                <a:gd name="T11" fmla="*/ 641 h 697"/>
                <a:gd name="T12" fmla="*/ 112 w 386"/>
                <a:gd name="T13" fmla="*/ 585 h 697"/>
                <a:gd name="T14" fmla="*/ 51 w 386"/>
                <a:gd name="T15" fmla="*/ 508 h 697"/>
                <a:gd name="T16" fmla="*/ 74 w 386"/>
                <a:gd name="T17" fmla="*/ 442 h 697"/>
                <a:gd name="T18" fmla="*/ 140 w 386"/>
                <a:gd name="T19" fmla="*/ 417 h 697"/>
                <a:gd name="T20" fmla="*/ 186 w 386"/>
                <a:gd name="T21" fmla="*/ 355 h 697"/>
                <a:gd name="T22" fmla="*/ 164 w 386"/>
                <a:gd name="T23" fmla="*/ 309 h 697"/>
                <a:gd name="T24" fmla="*/ 100 w 386"/>
                <a:gd name="T25" fmla="*/ 259 h 697"/>
                <a:gd name="T26" fmla="*/ 51 w 386"/>
                <a:gd name="T27" fmla="*/ 269 h 697"/>
                <a:gd name="T28" fmla="*/ 43 w 386"/>
                <a:gd name="T29" fmla="*/ 245 h 697"/>
                <a:gd name="T30" fmla="*/ 43 w 386"/>
                <a:gd name="T31" fmla="*/ 234 h 697"/>
                <a:gd name="T32" fmla="*/ 83 w 386"/>
                <a:gd name="T33" fmla="*/ 159 h 697"/>
                <a:gd name="T34" fmla="*/ 85 w 386"/>
                <a:gd name="T35" fmla="*/ 62 h 697"/>
                <a:gd name="T36" fmla="*/ 129 w 386"/>
                <a:gd name="T37" fmla="*/ 0 h 697"/>
                <a:gd name="T38" fmla="*/ 157 w 386"/>
                <a:gd name="T39" fmla="*/ 0 h 697"/>
                <a:gd name="T40" fmla="*/ 176 w 386"/>
                <a:gd name="T41" fmla="*/ 53 h 697"/>
                <a:gd name="T42" fmla="*/ 231 w 386"/>
                <a:gd name="T43" fmla="*/ 62 h 697"/>
                <a:gd name="T44" fmla="*/ 246 w 386"/>
                <a:gd name="T45" fmla="*/ 97 h 697"/>
                <a:gd name="T46" fmla="*/ 223 w 386"/>
                <a:gd name="T47" fmla="*/ 163 h 697"/>
                <a:gd name="T48" fmla="*/ 255 w 386"/>
                <a:gd name="T49" fmla="*/ 179 h 697"/>
                <a:gd name="T50" fmla="*/ 312 w 386"/>
                <a:gd name="T51" fmla="*/ 269 h 697"/>
                <a:gd name="T52" fmla="*/ 320 w 386"/>
                <a:gd name="T53" fmla="*/ 369 h 697"/>
                <a:gd name="T54" fmla="*/ 349 w 386"/>
                <a:gd name="T55" fmla="*/ 392 h 697"/>
                <a:gd name="T56" fmla="*/ 386 w 386"/>
                <a:gd name="T57" fmla="*/ 417 h 697"/>
                <a:gd name="T58" fmla="*/ 369 w 386"/>
                <a:gd name="T59" fmla="*/ 468 h 697"/>
                <a:gd name="T60" fmla="*/ 328 w 386"/>
                <a:gd name="T61" fmla="*/ 536 h 697"/>
                <a:gd name="T62" fmla="*/ 337 w 386"/>
                <a:gd name="T63" fmla="*/ 625 h 697"/>
                <a:gd name="T64" fmla="*/ 328 w 386"/>
                <a:gd name="T65" fmla="*/ 641 h 697"/>
                <a:gd name="T66" fmla="*/ 285 w 386"/>
                <a:gd name="T67" fmla="*/ 628 h 697"/>
                <a:gd name="T68" fmla="*/ 231 w 386"/>
                <a:gd name="T69" fmla="*/ 634 h 697"/>
                <a:gd name="T70" fmla="*/ 229 w 386"/>
                <a:gd name="T71" fmla="*/ 644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6" h="697">
                  <a:moveTo>
                    <a:pt x="229" y="644"/>
                  </a:moveTo>
                  <a:lnTo>
                    <a:pt x="176" y="655"/>
                  </a:lnTo>
                  <a:lnTo>
                    <a:pt x="117" y="660"/>
                  </a:lnTo>
                  <a:lnTo>
                    <a:pt x="29" y="697"/>
                  </a:lnTo>
                  <a:lnTo>
                    <a:pt x="0" y="681"/>
                  </a:lnTo>
                  <a:lnTo>
                    <a:pt x="43" y="641"/>
                  </a:lnTo>
                  <a:lnTo>
                    <a:pt x="112" y="585"/>
                  </a:lnTo>
                  <a:lnTo>
                    <a:pt x="51" y="508"/>
                  </a:lnTo>
                  <a:lnTo>
                    <a:pt x="74" y="442"/>
                  </a:lnTo>
                  <a:lnTo>
                    <a:pt x="140" y="417"/>
                  </a:lnTo>
                  <a:lnTo>
                    <a:pt x="186" y="355"/>
                  </a:lnTo>
                  <a:lnTo>
                    <a:pt x="164" y="309"/>
                  </a:lnTo>
                  <a:lnTo>
                    <a:pt x="100" y="259"/>
                  </a:lnTo>
                  <a:lnTo>
                    <a:pt x="51" y="269"/>
                  </a:lnTo>
                  <a:lnTo>
                    <a:pt x="43" y="245"/>
                  </a:lnTo>
                  <a:lnTo>
                    <a:pt x="43" y="234"/>
                  </a:lnTo>
                  <a:lnTo>
                    <a:pt x="83" y="159"/>
                  </a:lnTo>
                  <a:lnTo>
                    <a:pt x="85" y="62"/>
                  </a:lnTo>
                  <a:lnTo>
                    <a:pt x="129" y="0"/>
                  </a:lnTo>
                  <a:lnTo>
                    <a:pt x="157" y="0"/>
                  </a:lnTo>
                  <a:lnTo>
                    <a:pt x="176" y="53"/>
                  </a:lnTo>
                  <a:lnTo>
                    <a:pt x="231" y="62"/>
                  </a:lnTo>
                  <a:lnTo>
                    <a:pt x="246" y="97"/>
                  </a:lnTo>
                  <a:lnTo>
                    <a:pt x="223" y="163"/>
                  </a:lnTo>
                  <a:lnTo>
                    <a:pt x="255" y="179"/>
                  </a:lnTo>
                  <a:lnTo>
                    <a:pt x="312" y="269"/>
                  </a:lnTo>
                  <a:lnTo>
                    <a:pt x="320" y="369"/>
                  </a:lnTo>
                  <a:lnTo>
                    <a:pt x="349" y="392"/>
                  </a:lnTo>
                  <a:lnTo>
                    <a:pt x="386" y="417"/>
                  </a:lnTo>
                  <a:lnTo>
                    <a:pt x="369" y="468"/>
                  </a:lnTo>
                  <a:lnTo>
                    <a:pt x="328" y="536"/>
                  </a:lnTo>
                  <a:lnTo>
                    <a:pt x="337" y="625"/>
                  </a:lnTo>
                  <a:lnTo>
                    <a:pt x="328" y="641"/>
                  </a:lnTo>
                  <a:lnTo>
                    <a:pt x="285" y="628"/>
                  </a:lnTo>
                  <a:lnTo>
                    <a:pt x="231" y="634"/>
                  </a:lnTo>
                  <a:lnTo>
                    <a:pt x="229" y="644"/>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52" name="Freeform 284"/>
            <p:cNvSpPr>
              <a:spLocks/>
            </p:cNvSpPr>
            <p:nvPr/>
          </p:nvSpPr>
          <p:spPr bwMode="ltGray">
            <a:xfrm>
              <a:off x="2631" y="1376"/>
              <a:ext cx="52" cy="79"/>
            </a:xfrm>
            <a:custGeom>
              <a:avLst/>
              <a:gdLst>
                <a:gd name="T0" fmla="*/ 0 w 156"/>
                <a:gd name="T1" fmla="*/ 182 h 229"/>
                <a:gd name="T2" fmla="*/ 24 w 156"/>
                <a:gd name="T3" fmla="*/ 135 h 229"/>
                <a:gd name="T4" fmla="*/ 10 w 156"/>
                <a:gd name="T5" fmla="*/ 85 h 229"/>
                <a:gd name="T6" fmla="*/ 52 w 156"/>
                <a:gd name="T7" fmla="*/ 63 h 229"/>
                <a:gd name="T8" fmla="*/ 58 w 156"/>
                <a:gd name="T9" fmla="*/ 12 h 229"/>
                <a:gd name="T10" fmla="*/ 116 w 156"/>
                <a:gd name="T11" fmla="*/ 0 h 229"/>
                <a:gd name="T12" fmla="*/ 156 w 156"/>
                <a:gd name="T13" fmla="*/ 21 h 229"/>
                <a:gd name="T14" fmla="*/ 131 w 156"/>
                <a:gd name="T15" fmla="*/ 83 h 229"/>
                <a:gd name="T16" fmla="*/ 141 w 156"/>
                <a:gd name="T17" fmla="*/ 156 h 229"/>
                <a:gd name="T18" fmla="*/ 107 w 156"/>
                <a:gd name="T19" fmla="*/ 224 h 229"/>
                <a:gd name="T20" fmla="*/ 62 w 156"/>
                <a:gd name="T21" fmla="*/ 229 h 229"/>
                <a:gd name="T22" fmla="*/ 0 w 156"/>
                <a:gd name="T23" fmla="*/ 18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29">
                  <a:moveTo>
                    <a:pt x="0" y="182"/>
                  </a:moveTo>
                  <a:lnTo>
                    <a:pt x="24" y="135"/>
                  </a:lnTo>
                  <a:lnTo>
                    <a:pt x="10" y="85"/>
                  </a:lnTo>
                  <a:lnTo>
                    <a:pt x="52" y="63"/>
                  </a:lnTo>
                  <a:lnTo>
                    <a:pt x="58" y="12"/>
                  </a:lnTo>
                  <a:lnTo>
                    <a:pt x="116" y="0"/>
                  </a:lnTo>
                  <a:lnTo>
                    <a:pt x="156" y="21"/>
                  </a:lnTo>
                  <a:lnTo>
                    <a:pt x="131" y="83"/>
                  </a:lnTo>
                  <a:lnTo>
                    <a:pt x="141" y="156"/>
                  </a:lnTo>
                  <a:lnTo>
                    <a:pt x="107" y="224"/>
                  </a:lnTo>
                  <a:lnTo>
                    <a:pt x="62" y="229"/>
                  </a:lnTo>
                  <a:lnTo>
                    <a:pt x="0" y="182"/>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53" name="Freeform 285"/>
            <p:cNvSpPr>
              <a:spLocks/>
            </p:cNvSpPr>
            <p:nvPr/>
          </p:nvSpPr>
          <p:spPr bwMode="ltGray">
            <a:xfrm>
              <a:off x="2673" y="1281"/>
              <a:ext cx="20" cy="19"/>
            </a:xfrm>
            <a:custGeom>
              <a:avLst/>
              <a:gdLst>
                <a:gd name="T0" fmla="*/ 0 w 60"/>
                <a:gd name="T1" fmla="*/ 36 h 54"/>
                <a:gd name="T2" fmla="*/ 42 w 60"/>
                <a:gd name="T3" fmla="*/ 0 h 54"/>
                <a:gd name="T4" fmla="*/ 60 w 60"/>
                <a:gd name="T5" fmla="*/ 15 h 54"/>
                <a:gd name="T6" fmla="*/ 60 w 60"/>
                <a:gd name="T7" fmla="*/ 31 h 54"/>
                <a:gd name="T8" fmla="*/ 39 w 60"/>
                <a:gd name="T9" fmla="*/ 54 h 54"/>
                <a:gd name="T10" fmla="*/ 5 w 60"/>
                <a:gd name="T11" fmla="*/ 47 h 54"/>
                <a:gd name="T12" fmla="*/ 0 w 60"/>
                <a:gd name="T13" fmla="*/ 36 h 54"/>
              </a:gdLst>
              <a:ahLst/>
              <a:cxnLst>
                <a:cxn ang="0">
                  <a:pos x="T0" y="T1"/>
                </a:cxn>
                <a:cxn ang="0">
                  <a:pos x="T2" y="T3"/>
                </a:cxn>
                <a:cxn ang="0">
                  <a:pos x="T4" y="T5"/>
                </a:cxn>
                <a:cxn ang="0">
                  <a:pos x="T6" y="T7"/>
                </a:cxn>
                <a:cxn ang="0">
                  <a:pos x="T8" y="T9"/>
                </a:cxn>
                <a:cxn ang="0">
                  <a:pos x="T10" y="T11"/>
                </a:cxn>
                <a:cxn ang="0">
                  <a:pos x="T12" y="T13"/>
                </a:cxn>
              </a:cxnLst>
              <a:rect l="0" t="0" r="r" b="b"/>
              <a:pathLst>
                <a:path w="60" h="54">
                  <a:moveTo>
                    <a:pt x="0" y="36"/>
                  </a:moveTo>
                  <a:lnTo>
                    <a:pt x="42" y="0"/>
                  </a:lnTo>
                  <a:lnTo>
                    <a:pt x="60" y="15"/>
                  </a:lnTo>
                  <a:lnTo>
                    <a:pt x="60" y="31"/>
                  </a:lnTo>
                  <a:lnTo>
                    <a:pt x="39" y="54"/>
                  </a:lnTo>
                  <a:lnTo>
                    <a:pt x="5" y="47"/>
                  </a:lnTo>
                  <a:lnTo>
                    <a:pt x="0" y="36"/>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54" name="Freeform 286"/>
            <p:cNvSpPr>
              <a:spLocks/>
            </p:cNvSpPr>
            <p:nvPr/>
          </p:nvSpPr>
          <p:spPr bwMode="ltGray">
            <a:xfrm>
              <a:off x="2686" y="1169"/>
              <a:ext cx="11" cy="20"/>
            </a:xfrm>
            <a:custGeom>
              <a:avLst/>
              <a:gdLst>
                <a:gd name="T0" fmla="*/ 0 w 33"/>
                <a:gd name="T1" fmla="*/ 50 h 59"/>
                <a:gd name="T2" fmla="*/ 13 w 33"/>
                <a:gd name="T3" fmla="*/ 0 h 59"/>
                <a:gd name="T4" fmla="*/ 21 w 33"/>
                <a:gd name="T5" fmla="*/ 0 h 59"/>
                <a:gd name="T6" fmla="*/ 33 w 33"/>
                <a:gd name="T7" fmla="*/ 10 h 59"/>
                <a:gd name="T8" fmla="*/ 33 w 33"/>
                <a:gd name="T9" fmla="*/ 24 h 59"/>
                <a:gd name="T10" fmla="*/ 21 w 33"/>
                <a:gd name="T11" fmla="*/ 59 h 59"/>
                <a:gd name="T12" fmla="*/ 13 w 33"/>
                <a:gd name="T13" fmla="*/ 59 h 59"/>
                <a:gd name="T14" fmla="*/ 0 w 33"/>
                <a:gd name="T15" fmla="*/ 5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9">
                  <a:moveTo>
                    <a:pt x="0" y="50"/>
                  </a:moveTo>
                  <a:lnTo>
                    <a:pt x="13" y="0"/>
                  </a:lnTo>
                  <a:lnTo>
                    <a:pt x="21" y="0"/>
                  </a:lnTo>
                  <a:lnTo>
                    <a:pt x="33" y="10"/>
                  </a:lnTo>
                  <a:lnTo>
                    <a:pt x="33" y="24"/>
                  </a:lnTo>
                  <a:lnTo>
                    <a:pt x="21" y="59"/>
                  </a:lnTo>
                  <a:lnTo>
                    <a:pt x="13" y="59"/>
                  </a:lnTo>
                  <a:lnTo>
                    <a:pt x="0" y="50"/>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55" name="Freeform 287"/>
            <p:cNvSpPr>
              <a:spLocks/>
            </p:cNvSpPr>
            <p:nvPr/>
          </p:nvSpPr>
          <p:spPr bwMode="ltGray">
            <a:xfrm>
              <a:off x="2831" y="1745"/>
              <a:ext cx="15" cy="16"/>
            </a:xfrm>
            <a:custGeom>
              <a:avLst/>
              <a:gdLst>
                <a:gd name="T0" fmla="*/ 0 w 44"/>
                <a:gd name="T1" fmla="*/ 37 h 46"/>
                <a:gd name="T2" fmla="*/ 0 w 44"/>
                <a:gd name="T3" fmla="*/ 9 h 46"/>
                <a:gd name="T4" fmla="*/ 18 w 44"/>
                <a:gd name="T5" fmla="*/ 0 h 46"/>
                <a:gd name="T6" fmla="*/ 44 w 44"/>
                <a:gd name="T7" fmla="*/ 9 h 46"/>
                <a:gd name="T8" fmla="*/ 44 w 44"/>
                <a:gd name="T9" fmla="*/ 23 h 46"/>
                <a:gd name="T10" fmla="*/ 31 w 44"/>
                <a:gd name="T11" fmla="*/ 37 h 46"/>
                <a:gd name="T12" fmla="*/ 10 w 44"/>
                <a:gd name="T13" fmla="*/ 46 h 46"/>
                <a:gd name="T14" fmla="*/ 0 w 44"/>
                <a:gd name="T15" fmla="*/ 37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6">
                  <a:moveTo>
                    <a:pt x="0" y="37"/>
                  </a:moveTo>
                  <a:lnTo>
                    <a:pt x="0" y="9"/>
                  </a:lnTo>
                  <a:lnTo>
                    <a:pt x="18" y="0"/>
                  </a:lnTo>
                  <a:lnTo>
                    <a:pt x="44" y="9"/>
                  </a:lnTo>
                  <a:lnTo>
                    <a:pt x="44" y="23"/>
                  </a:lnTo>
                  <a:lnTo>
                    <a:pt x="31" y="37"/>
                  </a:lnTo>
                  <a:lnTo>
                    <a:pt x="10" y="46"/>
                  </a:lnTo>
                  <a:lnTo>
                    <a:pt x="0" y="3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56" name="Freeform 288"/>
            <p:cNvSpPr>
              <a:spLocks/>
            </p:cNvSpPr>
            <p:nvPr/>
          </p:nvSpPr>
          <p:spPr bwMode="ltGray">
            <a:xfrm>
              <a:off x="1851" y="3706"/>
              <a:ext cx="30" cy="22"/>
            </a:xfrm>
            <a:custGeom>
              <a:avLst/>
              <a:gdLst>
                <a:gd name="T0" fmla="*/ 89 w 89"/>
                <a:gd name="T1" fmla="*/ 22 h 66"/>
                <a:gd name="T2" fmla="*/ 81 w 89"/>
                <a:gd name="T3" fmla="*/ 40 h 66"/>
                <a:gd name="T4" fmla="*/ 40 w 89"/>
                <a:gd name="T5" fmla="*/ 40 h 66"/>
                <a:gd name="T6" fmla="*/ 32 w 89"/>
                <a:gd name="T7" fmla="*/ 40 h 66"/>
                <a:gd name="T8" fmla="*/ 0 w 89"/>
                <a:gd name="T9" fmla="*/ 66 h 66"/>
                <a:gd name="T10" fmla="*/ 16 w 89"/>
                <a:gd name="T11" fmla="*/ 14 h 66"/>
                <a:gd name="T12" fmla="*/ 24 w 89"/>
                <a:gd name="T13" fmla="*/ 14 h 66"/>
                <a:gd name="T14" fmla="*/ 32 w 89"/>
                <a:gd name="T15" fmla="*/ 1 h 66"/>
                <a:gd name="T16" fmla="*/ 69 w 89"/>
                <a:gd name="T17" fmla="*/ 0 h 66"/>
                <a:gd name="T18" fmla="*/ 89 w 89"/>
                <a:gd name="T19" fmla="*/ 4 h 66"/>
                <a:gd name="T20" fmla="*/ 89 w 89"/>
                <a:gd name="T21" fmla="*/ 2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66">
                  <a:moveTo>
                    <a:pt x="89" y="22"/>
                  </a:moveTo>
                  <a:lnTo>
                    <a:pt x="81" y="40"/>
                  </a:lnTo>
                  <a:lnTo>
                    <a:pt x="40" y="40"/>
                  </a:lnTo>
                  <a:lnTo>
                    <a:pt x="32" y="40"/>
                  </a:lnTo>
                  <a:lnTo>
                    <a:pt x="0" y="66"/>
                  </a:lnTo>
                  <a:lnTo>
                    <a:pt x="16" y="14"/>
                  </a:lnTo>
                  <a:lnTo>
                    <a:pt x="24" y="14"/>
                  </a:lnTo>
                  <a:lnTo>
                    <a:pt x="32" y="1"/>
                  </a:lnTo>
                  <a:lnTo>
                    <a:pt x="69" y="0"/>
                  </a:lnTo>
                  <a:lnTo>
                    <a:pt x="89" y="4"/>
                  </a:lnTo>
                  <a:lnTo>
                    <a:pt x="89" y="22"/>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57" name="Freeform 289"/>
            <p:cNvSpPr>
              <a:spLocks/>
            </p:cNvSpPr>
            <p:nvPr/>
          </p:nvSpPr>
          <p:spPr bwMode="ltGray">
            <a:xfrm>
              <a:off x="1891" y="3706"/>
              <a:ext cx="30" cy="19"/>
            </a:xfrm>
            <a:custGeom>
              <a:avLst/>
              <a:gdLst>
                <a:gd name="T0" fmla="*/ 10 w 76"/>
                <a:gd name="T1" fmla="*/ 24 h 57"/>
                <a:gd name="T2" fmla="*/ 27 w 76"/>
                <a:gd name="T3" fmla="*/ 1 h 57"/>
                <a:gd name="T4" fmla="*/ 56 w 76"/>
                <a:gd name="T5" fmla="*/ 0 h 57"/>
                <a:gd name="T6" fmla="*/ 73 w 76"/>
                <a:gd name="T7" fmla="*/ 10 h 57"/>
                <a:gd name="T8" fmla="*/ 76 w 76"/>
                <a:gd name="T9" fmla="*/ 24 h 57"/>
                <a:gd name="T10" fmla="*/ 76 w 76"/>
                <a:gd name="T11" fmla="*/ 38 h 57"/>
                <a:gd name="T12" fmla="*/ 52 w 76"/>
                <a:gd name="T13" fmla="*/ 57 h 57"/>
                <a:gd name="T14" fmla="*/ 23 w 76"/>
                <a:gd name="T15" fmla="*/ 50 h 57"/>
                <a:gd name="T16" fmla="*/ 0 w 76"/>
                <a:gd name="T17" fmla="*/ 47 h 57"/>
                <a:gd name="T18" fmla="*/ 0 w 76"/>
                <a:gd name="T19" fmla="*/ 33 h 57"/>
                <a:gd name="T20" fmla="*/ 10 w 76"/>
                <a:gd name="T21"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57">
                  <a:moveTo>
                    <a:pt x="10" y="24"/>
                  </a:moveTo>
                  <a:lnTo>
                    <a:pt x="27" y="1"/>
                  </a:lnTo>
                  <a:lnTo>
                    <a:pt x="56" y="0"/>
                  </a:lnTo>
                  <a:lnTo>
                    <a:pt x="73" y="10"/>
                  </a:lnTo>
                  <a:lnTo>
                    <a:pt x="76" y="24"/>
                  </a:lnTo>
                  <a:lnTo>
                    <a:pt x="76" y="38"/>
                  </a:lnTo>
                  <a:lnTo>
                    <a:pt x="52" y="57"/>
                  </a:lnTo>
                  <a:lnTo>
                    <a:pt x="23" y="50"/>
                  </a:lnTo>
                  <a:lnTo>
                    <a:pt x="0" y="47"/>
                  </a:lnTo>
                  <a:lnTo>
                    <a:pt x="0" y="33"/>
                  </a:lnTo>
                  <a:lnTo>
                    <a:pt x="10" y="24"/>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58" name="Freeform 290"/>
            <p:cNvSpPr>
              <a:spLocks/>
            </p:cNvSpPr>
            <p:nvPr/>
          </p:nvSpPr>
          <p:spPr bwMode="ltGray">
            <a:xfrm>
              <a:off x="1425" y="2116"/>
              <a:ext cx="164" cy="79"/>
            </a:xfrm>
            <a:custGeom>
              <a:avLst/>
              <a:gdLst>
                <a:gd name="T0" fmla="*/ 474 w 492"/>
                <a:gd name="T1" fmla="*/ 193 h 233"/>
                <a:gd name="T2" fmla="*/ 492 w 492"/>
                <a:gd name="T3" fmla="*/ 184 h 233"/>
                <a:gd name="T4" fmla="*/ 492 w 492"/>
                <a:gd name="T5" fmla="*/ 139 h 233"/>
                <a:gd name="T6" fmla="*/ 489 w 492"/>
                <a:gd name="T7" fmla="*/ 125 h 233"/>
                <a:gd name="T8" fmla="*/ 437 w 492"/>
                <a:gd name="T9" fmla="*/ 113 h 233"/>
                <a:gd name="T10" fmla="*/ 393 w 492"/>
                <a:gd name="T11" fmla="*/ 74 h 233"/>
                <a:gd name="T12" fmla="*/ 363 w 492"/>
                <a:gd name="T13" fmla="*/ 63 h 233"/>
                <a:gd name="T14" fmla="*/ 321 w 492"/>
                <a:gd name="T15" fmla="*/ 29 h 233"/>
                <a:gd name="T16" fmla="*/ 238 w 492"/>
                <a:gd name="T17" fmla="*/ 14 h 233"/>
                <a:gd name="T18" fmla="*/ 163 w 492"/>
                <a:gd name="T19" fmla="*/ 0 h 233"/>
                <a:gd name="T20" fmla="*/ 101 w 492"/>
                <a:gd name="T21" fmla="*/ 7 h 233"/>
                <a:gd name="T22" fmla="*/ 49 w 492"/>
                <a:gd name="T23" fmla="*/ 14 h 233"/>
                <a:gd name="T24" fmla="*/ 5 w 492"/>
                <a:gd name="T25" fmla="*/ 47 h 233"/>
                <a:gd name="T26" fmla="*/ 0 w 492"/>
                <a:gd name="T27" fmla="*/ 99 h 233"/>
                <a:gd name="T28" fmla="*/ 49 w 492"/>
                <a:gd name="T29" fmla="*/ 103 h 233"/>
                <a:gd name="T30" fmla="*/ 85 w 492"/>
                <a:gd name="T31" fmla="*/ 81 h 233"/>
                <a:gd name="T32" fmla="*/ 85 w 492"/>
                <a:gd name="T33" fmla="*/ 58 h 233"/>
                <a:gd name="T34" fmla="*/ 124 w 492"/>
                <a:gd name="T35" fmla="*/ 63 h 233"/>
                <a:gd name="T36" fmla="*/ 269 w 492"/>
                <a:gd name="T37" fmla="*/ 137 h 233"/>
                <a:gd name="T38" fmla="*/ 302 w 492"/>
                <a:gd name="T39" fmla="*/ 173 h 233"/>
                <a:gd name="T40" fmla="*/ 306 w 492"/>
                <a:gd name="T41" fmla="*/ 228 h 233"/>
                <a:gd name="T42" fmla="*/ 339 w 492"/>
                <a:gd name="T43" fmla="*/ 233 h 233"/>
                <a:gd name="T44" fmla="*/ 380 w 492"/>
                <a:gd name="T45" fmla="*/ 219 h 233"/>
                <a:gd name="T46" fmla="*/ 407 w 492"/>
                <a:gd name="T47" fmla="*/ 193 h 233"/>
                <a:gd name="T48" fmla="*/ 455 w 492"/>
                <a:gd name="T49" fmla="*/ 197 h 233"/>
                <a:gd name="T50" fmla="*/ 474 w 492"/>
                <a:gd name="T51" fmla="*/ 19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2" h="233">
                  <a:moveTo>
                    <a:pt x="474" y="193"/>
                  </a:moveTo>
                  <a:lnTo>
                    <a:pt x="492" y="184"/>
                  </a:lnTo>
                  <a:lnTo>
                    <a:pt x="492" y="139"/>
                  </a:lnTo>
                  <a:lnTo>
                    <a:pt x="489" y="125"/>
                  </a:lnTo>
                  <a:lnTo>
                    <a:pt x="437" y="113"/>
                  </a:lnTo>
                  <a:lnTo>
                    <a:pt x="393" y="74"/>
                  </a:lnTo>
                  <a:lnTo>
                    <a:pt x="363" y="63"/>
                  </a:lnTo>
                  <a:lnTo>
                    <a:pt x="321" y="29"/>
                  </a:lnTo>
                  <a:lnTo>
                    <a:pt x="238" y="14"/>
                  </a:lnTo>
                  <a:lnTo>
                    <a:pt x="163" y="0"/>
                  </a:lnTo>
                  <a:lnTo>
                    <a:pt x="101" y="7"/>
                  </a:lnTo>
                  <a:lnTo>
                    <a:pt x="49" y="14"/>
                  </a:lnTo>
                  <a:lnTo>
                    <a:pt x="5" y="47"/>
                  </a:lnTo>
                  <a:lnTo>
                    <a:pt x="0" y="99"/>
                  </a:lnTo>
                  <a:lnTo>
                    <a:pt x="49" y="103"/>
                  </a:lnTo>
                  <a:lnTo>
                    <a:pt x="85" y="81"/>
                  </a:lnTo>
                  <a:lnTo>
                    <a:pt x="85" y="58"/>
                  </a:lnTo>
                  <a:lnTo>
                    <a:pt x="124" y="63"/>
                  </a:lnTo>
                  <a:lnTo>
                    <a:pt x="269" y="137"/>
                  </a:lnTo>
                  <a:lnTo>
                    <a:pt x="302" y="173"/>
                  </a:lnTo>
                  <a:lnTo>
                    <a:pt x="306" y="228"/>
                  </a:lnTo>
                  <a:lnTo>
                    <a:pt x="339" y="233"/>
                  </a:lnTo>
                  <a:lnTo>
                    <a:pt x="380" y="219"/>
                  </a:lnTo>
                  <a:lnTo>
                    <a:pt x="407" y="193"/>
                  </a:lnTo>
                  <a:lnTo>
                    <a:pt x="455" y="197"/>
                  </a:lnTo>
                  <a:lnTo>
                    <a:pt x="474" y="193"/>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59" name="Freeform 291"/>
            <p:cNvSpPr>
              <a:spLocks/>
            </p:cNvSpPr>
            <p:nvPr/>
          </p:nvSpPr>
          <p:spPr bwMode="ltGray">
            <a:xfrm>
              <a:off x="1654" y="984"/>
              <a:ext cx="21" cy="20"/>
            </a:xfrm>
            <a:custGeom>
              <a:avLst/>
              <a:gdLst>
                <a:gd name="T0" fmla="*/ 44 w 65"/>
                <a:gd name="T1" fmla="*/ 0 h 61"/>
                <a:gd name="T2" fmla="*/ 65 w 65"/>
                <a:gd name="T3" fmla="*/ 15 h 61"/>
                <a:gd name="T4" fmla="*/ 54 w 65"/>
                <a:gd name="T5" fmla="*/ 36 h 61"/>
                <a:gd name="T6" fmla="*/ 36 w 65"/>
                <a:gd name="T7" fmla="*/ 57 h 61"/>
                <a:gd name="T8" fmla="*/ 0 w 65"/>
                <a:gd name="T9" fmla="*/ 61 h 61"/>
                <a:gd name="T10" fmla="*/ 8 w 65"/>
                <a:gd name="T11" fmla="*/ 1 h 61"/>
                <a:gd name="T12" fmla="*/ 30 w 65"/>
                <a:gd name="T13" fmla="*/ 0 h 61"/>
                <a:gd name="T14" fmla="*/ 44 w 6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1">
                  <a:moveTo>
                    <a:pt x="44" y="0"/>
                  </a:moveTo>
                  <a:lnTo>
                    <a:pt x="65" y="15"/>
                  </a:lnTo>
                  <a:lnTo>
                    <a:pt x="54" y="36"/>
                  </a:lnTo>
                  <a:lnTo>
                    <a:pt x="36" y="57"/>
                  </a:lnTo>
                  <a:lnTo>
                    <a:pt x="0" y="61"/>
                  </a:lnTo>
                  <a:lnTo>
                    <a:pt x="8" y="1"/>
                  </a:lnTo>
                  <a:lnTo>
                    <a:pt x="30" y="0"/>
                  </a:lnTo>
                  <a:lnTo>
                    <a:pt x="44" y="0"/>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60" name="Freeform 292"/>
            <p:cNvSpPr>
              <a:spLocks/>
            </p:cNvSpPr>
            <p:nvPr/>
          </p:nvSpPr>
          <p:spPr bwMode="ltGray">
            <a:xfrm>
              <a:off x="1462" y="834"/>
              <a:ext cx="55" cy="59"/>
            </a:xfrm>
            <a:custGeom>
              <a:avLst/>
              <a:gdLst>
                <a:gd name="T0" fmla="*/ 88 w 167"/>
                <a:gd name="T1" fmla="*/ 0 h 182"/>
                <a:gd name="T2" fmla="*/ 124 w 167"/>
                <a:gd name="T3" fmla="*/ 10 h 182"/>
                <a:gd name="T4" fmla="*/ 140 w 167"/>
                <a:gd name="T5" fmla="*/ 22 h 182"/>
                <a:gd name="T6" fmla="*/ 167 w 167"/>
                <a:gd name="T7" fmla="*/ 70 h 182"/>
                <a:gd name="T8" fmla="*/ 154 w 167"/>
                <a:gd name="T9" fmla="*/ 129 h 182"/>
                <a:gd name="T10" fmla="*/ 75 w 167"/>
                <a:gd name="T11" fmla="*/ 139 h 182"/>
                <a:gd name="T12" fmla="*/ 43 w 167"/>
                <a:gd name="T13" fmla="*/ 182 h 182"/>
                <a:gd name="T14" fmla="*/ 49 w 167"/>
                <a:gd name="T15" fmla="*/ 129 h 182"/>
                <a:gd name="T16" fmla="*/ 0 w 167"/>
                <a:gd name="T17" fmla="*/ 66 h 182"/>
                <a:gd name="T18" fmla="*/ 6 w 167"/>
                <a:gd name="T19" fmla="*/ 10 h 182"/>
                <a:gd name="T20" fmla="*/ 88 w 167"/>
                <a:gd name="T2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82">
                  <a:moveTo>
                    <a:pt x="88" y="0"/>
                  </a:moveTo>
                  <a:lnTo>
                    <a:pt x="124" y="10"/>
                  </a:lnTo>
                  <a:lnTo>
                    <a:pt x="140" y="22"/>
                  </a:lnTo>
                  <a:lnTo>
                    <a:pt x="167" y="70"/>
                  </a:lnTo>
                  <a:lnTo>
                    <a:pt x="154" y="129"/>
                  </a:lnTo>
                  <a:lnTo>
                    <a:pt x="75" y="139"/>
                  </a:lnTo>
                  <a:lnTo>
                    <a:pt x="43" y="182"/>
                  </a:lnTo>
                  <a:lnTo>
                    <a:pt x="49" y="129"/>
                  </a:lnTo>
                  <a:lnTo>
                    <a:pt x="0" y="66"/>
                  </a:lnTo>
                  <a:lnTo>
                    <a:pt x="6" y="10"/>
                  </a:lnTo>
                  <a:lnTo>
                    <a:pt x="88" y="0"/>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61" name="Freeform 293"/>
            <p:cNvSpPr>
              <a:spLocks/>
            </p:cNvSpPr>
            <p:nvPr/>
          </p:nvSpPr>
          <p:spPr bwMode="ltGray">
            <a:xfrm>
              <a:off x="1367" y="659"/>
              <a:ext cx="80" cy="57"/>
            </a:xfrm>
            <a:custGeom>
              <a:avLst/>
              <a:gdLst>
                <a:gd name="T0" fmla="*/ 100 w 240"/>
                <a:gd name="T1" fmla="*/ 161 h 170"/>
                <a:gd name="T2" fmla="*/ 94 w 240"/>
                <a:gd name="T3" fmla="*/ 159 h 170"/>
                <a:gd name="T4" fmla="*/ 86 w 240"/>
                <a:gd name="T5" fmla="*/ 145 h 170"/>
                <a:gd name="T6" fmla="*/ 76 w 240"/>
                <a:gd name="T7" fmla="*/ 145 h 170"/>
                <a:gd name="T8" fmla="*/ 11 w 240"/>
                <a:gd name="T9" fmla="*/ 159 h 170"/>
                <a:gd name="T10" fmla="*/ 0 w 240"/>
                <a:gd name="T11" fmla="*/ 117 h 170"/>
                <a:gd name="T12" fmla="*/ 36 w 240"/>
                <a:gd name="T13" fmla="*/ 106 h 170"/>
                <a:gd name="T14" fmla="*/ 21 w 240"/>
                <a:gd name="T15" fmla="*/ 81 h 170"/>
                <a:gd name="T16" fmla="*/ 40 w 240"/>
                <a:gd name="T17" fmla="*/ 25 h 170"/>
                <a:gd name="T18" fmla="*/ 76 w 240"/>
                <a:gd name="T19" fmla="*/ 0 h 170"/>
                <a:gd name="T20" fmla="*/ 86 w 240"/>
                <a:gd name="T21" fmla="*/ 0 h 170"/>
                <a:gd name="T22" fmla="*/ 150 w 240"/>
                <a:gd name="T23" fmla="*/ 36 h 170"/>
                <a:gd name="T24" fmla="*/ 232 w 240"/>
                <a:gd name="T25" fmla="*/ 45 h 170"/>
                <a:gd name="T26" fmla="*/ 215 w 240"/>
                <a:gd name="T27" fmla="*/ 73 h 170"/>
                <a:gd name="T28" fmla="*/ 215 w 240"/>
                <a:gd name="T29" fmla="*/ 106 h 170"/>
                <a:gd name="T30" fmla="*/ 240 w 240"/>
                <a:gd name="T31" fmla="*/ 141 h 170"/>
                <a:gd name="T32" fmla="*/ 237 w 240"/>
                <a:gd name="T33" fmla="*/ 155 h 170"/>
                <a:gd name="T34" fmla="*/ 129 w 240"/>
                <a:gd name="T35" fmla="*/ 170 h 170"/>
                <a:gd name="T36" fmla="*/ 109 w 240"/>
                <a:gd name="T37" fmla="*/ 166 h 170"/>
                <a:gd name="T38" fmla="*/ 100 w 240"/>
                <a:gd name="T39"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70">
                  <a:moveTo>
                    <a:pt x="100" y="161"/>
                  </a:moveTo>
                  <a:lnTo>
                    <a:pt x="94" y="159"/>
                  </a:lnTo>
                  <a:lnTo>
                    <a:pt x="86" y="145"/>
                  </a:lnTo>
                  <a:lnTo>
                    <a:pt x="76" y="145"/>
                  </a:lnTo>
                  <a:lnTo>
                    <a:pt x="11" y="159"/>
                  </a:lnTo>
                  <a:lnTo>
                    <a:pt x="0" y="117"/>
                  </a:lnTo>
                  <a:lnTo>
                    <a:pt x="36" y="106"/>
                  </a:lnTo>
                  <a:lnTo>
                    <a:pt x="21" y="81"/>
                  </a:lnTo>
                  <a:lnTo>
                    <a:pt x="40" y="25"/>
                  </a:lnTo>
                  <a:lnTo>
                    <a:pt x="76" y="0"/>
                  </a:lnTo>
                  <a:lnTo>
                    <a:pt x="86" y="0"/>
                  </a:lnTo>
                  <a:lnTo>
                    <a:pt x="150" y="36"/>
                  </a:lnTo>
                  <a:lnTo>
                    <a:pt x="232" y="45"/>
                  </a:lnTo>
                  <a:lnTo>
                    <a:pt x="215" y="73"/>
                  </a:lnTo>
                  <a:lnTo>
                    <a:pt x="215" y="106"/>
                  </a:lnTo>
                  <a:lnTo>
                    <a:pt x="240" y="141"/>
                  </a:lnTo>
                  <a:lnTo>
                    <a:pt x="237" y="155"/>
                  </a:lnTo>
                  <a:lnTo>
                    <a:pt x="129" y="170"/>
                  </a:lnTo>
                  <a:lnTo>
                    <a:pt x="109" y="166"/>
                  </a:lnTo>
                  <a:lnTo>
                    <a:pt x="100" y="161"/>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62" name="Freeform 294"/>
            <p:cNvSpPr>
              <a:spLocks/>
            </p:cNvSpPr>
            <p:nvPr/>
          </p:nvSpPr>
          <p:spPr bwMode="ltGray">
            <a:xfrm>
              <a:off x="1263" y="681"/>
              <a:ext cx="62" cy="27"/>
            </a:xfrm>
            <a:custGeom>
              <a:avLst/>
              <a:gdLst>
                <a:gd name="T0" fmla="*/ 75 w 185"/>
                <a:gd name="T1" fmla="*/ 47 h 80"/>
                <a:gd name="T2" fmla="*/ 0 w 185"/>
                <a:gd name="T3" fmla="*/ 40 h 80"/>
                <a:gd name="T4" fmla="*/ 10 w 185"/>
                <a:gd name="T5" fmla="*/ 31 h 80"/>
                <a:gd name="T6" fmla="*/ 106 w 185"/>
                <a:gd name="T7" fmla="*/ 0 h 80"/>
                <a:gd name="T8" fmla="*/ 174 w 185"/>
                <a:gd name="T9" fmla="*/ 18 h 80"/>
                <a:gd name="T10" fmla="*/ 185 w 185"/>
                <a:gd name="T11" fmla="*/ 31 h 80"/>
                <a:gd name="T12" fmla="*/ 185 w 185"/>
                <a:gd name="T13" fmla="*/ 40 h 80"/>
                <a:gd name="T14" fmla="*/ 174 w 185"/>
                <a:gd name="T15" fmla="*/ 80 h 80"/>
                <a:gd name="T16" fmla="*/ 114 w 185"/>
                <a:gd name="T17" fmla="*/ 47 h 80"/>
                <a:gd name="T18" fmla="*/ 75 w 185"/>
                <a:gd name="T19" fmla="*/ 4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80">
                  <a:moveTo>
                    <a:pt x="75" y="47"/>
                  </a:moveTo>
                  <a:lnTo>
                    <a:pt x="0" y="40"/>
                  </a:lnTo>
                  <a:lnTo>
                    <a:pt x="10" y="31"/>
                  </a:lnTo>
                  <a:lnTo>
                    <a:pt x="106" y="0"/>
                  </a:lnTo>
                  <a:lnTo>
                    <a:pt x="174" y="18"/>
                  </a:lnTo>
                  <a:lnTo>
                    <a:pt x="185" y="31"/>
                  </a:lnTo>
                  <a:lnTo>
                    <a:pt x="185" y="40"/>
                  </a:lnTo>
                  <a:lnTo>
                    <a:pt x="174" y="80"/>
                  </a:lnTo>
                  <a:lnTo>
                    <a:pt x="114" y="47"/>
                  </a:lnTo>
                  <a:lnTo>
                    <a:pt x="75" y="4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63" name="Freeform 295"/>
            <p:cNvSpPr>
              <a:spLocks/>
            </p:cNvSpPr>
            <p:nvPr/>
          </p:nvSpPr>
          <p:spPr bwMode="ltGray">
            <a:xfrm>
              <a:off x="1376" y="721"/>
              <a:ext cx="30" cy="31"/>
            </a:xfrm>
            <a:custGeom>
              <a:avLst/>
              <a:gdLst>
                <a:gd name="T0" fmla="*/ 8 w 79"/>
                <a:gd name="T1" fmla="*/ 94 h 97"/>
                <a:gd name="T2" fmla="*/ 13 w 79"/>
                <a:gd name="T3" fmla="*/ 73 h 97"/>
                <a:gd name="T4" fmla="*/ 0 w 79"/>
                <a:gd name="T5" fmla="*/ 28 h 97"/>
                <a:gd name="T6" fmla="*/ 6 w 79"/>
                <a:gd name="T7" fmla="*/ 32 h 97"/>
                <a:gd name="T8" fmla="*/ 23 w 79"/>
                <a:gd name="T9" fmla="*/ 0 h 97"/>
                <a:gd name="T10" fmla="*/ 66 w 79"/>
                <a:gd name="T11" fmla="*/ 0 h 97"/>
                <a:gd name="T12" fmla="*/ 71 w 79"/>
                <a:gd name="T13" fmla="*/ 11 h 97"/>
                <a:gd name="T14" fmla="*/ 79 w 79"/>
                <a:gd name="T15" fmla="*/ 86 h 97"/>
                <a:gd name="T16" fmla="*/ 56 w 79"/>
                <a:gd name="T17" fmla="*/ 97 h 97"/>
                <a:gd name="T18" fmla="*/ 13 w 79"/>
                <a:gd name="T19" fmla="*/ 89 h 97"/>
                <a:gd name="T20" fmla="*/ 8 w 79"/>
                <a:gd name="T21" fmla="*/ 9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97">
                  <a:moveTo>
                    <a:pt x="8" y="94"/>
                  </a:moveTo>
                  <a:lnTo>
                    <a:pt x="13" y="73"/>
                  </a:lnTo>
                  <a:lnTo>
                    <a:pt x="0" y="28"/>
                  </a:lnTo>
                  <a:lnTo>
                    <a:pt x="6" y="32"/>
                  </a:lnTo>
                  <a:lnTo>
                    <a:pt x="23" y="0"/>
                  </a:lnTo>
                  <a:lnTo>
                    <a:pt x="66" y="0"/>
                  </a:lnTo>
                  <a:lnTo>
                    <a:pt x="71" y="11"/>
                  </a:lnTo>
                  <a:lnTo>
                    <a:pt x="79" y="86"/>
                  </a:lnTo>
                  <a:lnTo>
                    <a:pt x="56" y="97"/>
                  </a:lnTo>
                  <a:lnTo>
                    <a:pt x="13" y="89"/>
                  </a:lnTo>
                  <a:lnTo>
                    <a:pt x="8" y="94"/>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64" name="Freeform 296"/>
            <p:cNvSpPr>
              <a:spLocks/>
            </p:cNvSpPr>
            <p:nvPr/>
          </p:nvSpPr>
          <p:spPr bwMode="ltGray">
            <a:xfrm>
              <a:off x="1226" y="710"/>
              <a:ext cx="28" cy="19"/>
            </a:xfrm>
            <a:custGeom>
              <a:avLst/>
              <a:gdLst>
                <a:gd name="T0" fmla="*/ 63 w 84"/>
                <a:gd name="T1" fmla="*/ 7 h 57"/>
                <a:gd name="T2" fmla="*/ 11 w 84"/>
                <a:gd name="T3" fmla="*/ 0 h 57"/>
                <a:gd name="T4" fmla="*/ 0 w 84"/>
                <a:gd name="T5" fmla="*/ 15 h 57"/>
                <a:gd name="T6" fmla="*/ 11 w 84"/>
                <a:gd name="T7" fmla="*/ 40 h 57"/>
                <a:gd name="T8" fmla="*/ 44 w 84"/>
                <a:gd name="T9" fmla="*/ 57 h 57"/>
                <a:gd name="T10" fmla="*/ 84 w 84"/>
                <a:gd name="T11" fmla="*/ 26 h 57"/>
                <a:gd name="T12" fmla="*/ 63 w 84"/>
                <a:gd name="T13" fmla="*/ 7 h 57"/>
              </a:gdLst>
              <a:ahLst/>
              <a:cxnLst>
                <a:cxn ang="0">
                  <a:pos x="T0" y="T1"/>
                </a:cxn>
                <a:cxn ang="0">
                  <a:pos x="T2" y="T3"/>
                </a:cxn>
                <a:cxn ang="0">
                  <a:pos x="T4" y="T5"/>
                </a:cxn>
                <a:cxn ang="0">
                  <a:pos x="T6" y="T7"/>
                </a:cxn>
                <a:cxn ang="0">
                  <a:pos x="T8" y="T9"/>
                </a:cxn>
                <a:cxn ang="0">
                  <a:pos x="T10" y="T11"/>
                </a:cxn>
                <a:cxn ang="0">
                  <a:pos x="T12" y="T13"/>
                </a:cxn>
              </a:cxnLst>
              <a:rect l="0" t="0" r="r" b="b"/>
              <a:pathLst>
                <a:path w="84" h="57">
                  <a:moveTo>
                    <a:pt x="63" y="7"/>
                  </a:moveTo>
                  <a:lnTo>
                    <a:pt x="11" y="0"/>
                  </a:lnTo>
                  <a:lnTo>
                    <a:pt x="0" y="15"/>
                  </a:lnTo>
                  <a:lnTo>
                    <a:pt x="11" y="40"/>
                  </a:lnTo>
                  <a:lnTo>
                    <a:pt x="44" y="57"/>
                  </a:lnTo>
                  <a:lnTo>
                    <a:pt x="84" y="26"/>
                  </a:lnTo>
                  <a:lnTo>
                    <a:pt x="63" y="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65" name="Freeform 297"/>
            <p:cNvSpPr>
              <a:spLocks/>
            </p:cNvSpPr>
            <p:nvPr/>
          </p:nvSpPr>
          <p:spPr bwMode="ltGray">
            <a:xfrm>
              <a:off x="1272" y="711"/>
              <a:ext cx="34" cy="20"/>
            </a:xfrm>
            <a:custGeom>
              <a:avLst/>
              <a:gdLst>
                <a:gd name="T0" fmla="*/ 0 w 104"/>
                <a:gd name="T1" fmla="*/ 62 h 62"/>
                <a:gd name="T2" fmla="*/ 46 w 104"/>
                <a:gd name="T3" fmla="*/ 36 h 62"/>
                <a:gd name="T4" fmla="*/ 104 w 104"/>
                <a:gd name="T5" fmla="*/ 20 h 62"/>
                <a:gd name="T6" fmla="*/ 71 w 104"/>
                <a:gd name="T7" fmla="*/ 0 h 62"/>
                <a:gd name="T8" fmla="*/ 30 w 104"/>
                <a:gd name="T9" fmla="*/ 15 h 62"/>
                <a:gd name="T10" fmla="*/ 8 w 104"/>
                <a:gd name="T11" fmla="*/ 15 h 62"/>
                <a:gd name="T12" fmla="*/ 0 w 104"/>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104" h="62">
                  <a:moveTo>
                    <a:pt x="0" y="62"/>
                  </a:moveTo>
                  <a:lnTo>
                    <a:pt x="46" y="36"/>
                  </a:lnTo>
                  <a:lnTo>
                    <a:pt x="104" y="20"/>
                  </a:lnTo>
                  <a:lnTo>
                    <a:pt x="71" y="0"/>
                  </a:lnTo>
                  <a:lnTo>
                    <a:pt x="30" y="15"/>
                  </a:lnTo>
                  <a:lnTo>
                    <a:pt x="8" y="15"/>
                  </a:lnTo>
                  <a:lnTo>
                    <a:pt x="0" y="62"/>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66" name="Freeform 298"/>
            <p:cNvSpPr>
              <a:spLocks/>
            </p:cNvSpPr>
            <p:nvPr/>
          </p:nvSpPr>
          <p:spPr bwMode="ltGray">
            <a:xfrm>
              <a:off x="1193" y="725"/>
              <a:ext cx="179" cy="101"/>
            </a:xfrm>
            <a:custGeom>
              <a:avLst/>
              <a:gdLst>
                <a:gd name="T0" fmla="*/ 3 w 540"/>
                <a:gd name="T1" fmla="*/ 245 h 304"/>
                <a:gd name="T2" fmla="*/ 75 w 540"/>
                <a:gd name="T3" fmla="*/ 303 h 304"/>
                <a:gd name="T4" fmla="*/ 146 w 540"/>
                <a:gd name="T5" fmla="*/ 304 h 304"/>
                <a:gd name="T6" fmla="*/ 210 w 540"/>
                <a:gd name="T7" fmla="*/ 285 h 304"/>
                <a:gd name="T8" fmla="*/ 340 w 540"/>
                <a:gd name="T9" fmla="*/ 245 h 304"/>
                <a:gd name="T10" fmla="*/ 482 w 540"/>
                <a:gd name="T11" fmla="*/ 266 h 304"/>
                <a:gd name="T12" fmla="*/ 506 w 540"/>
                <a:gd name="T13" fmla="*/ 230 h 304"/>
                <a:gd name="T14" fmla="*/ 471 w 540"/>
                <a:gd name="T15" fmla="*/ 184 h 304"/>
                <a:gd name="T16" fmla="*/ 475 w 540"/>
                <a:gd name="T17" fmla="*/ 153 h 304"/>
                <a:gd name="T18" fmla="*/ 540 w 540"/>
                <a:gd name="T19" fmla="*/ 114 h 304"/>
                <a:gd name="T20" fmla="*/ 515 w 540"/>
                <a:gd name="T21" fmla="*/ 61 h 304"/>
                <a:gd name="T22" fmla="*/ 464 w 540"/>
                <a:gd name="T23" fmla="*/ 66 h 304"/>
                <a:gd name="T24" fmla="*/ 448 w 540"/>
                <a:gd name="T25" fmla="*/ 57 h 304"/>
                <a:gd name="T26" fmla="*/ 417 w 540"/>
                <a:gd name="T27" fmla="*/ 1 h 304"/>
                <a:gd name="T28" fmla="*/ 379 w 540"/>
                <a:gd name="T29" fmla="*/ 0 h 304"/>
                <a:gd name="T30" fmla="*/ 343 w 540"/>
                <a:gd name="T31" fmla="*/ 64 h 304"/>
                <a:gd name="T32" fmla="*/ 293 w 540"/>
                <a:gd name="T33" fmla="*/ 98 h 304"/>
                <a:gd name="T34" fmla="*/ 267 w 540"/>
                <a:gd name="T35" fmla="*/ 179 h 304"/>
                <a:gd name="T36" fmla="*/ 242 w 540"/>
                <a:gd name="T37" fmla="*/ 189 h 304"/>
                <a:gd name="T38" fmla="*/ 190 w 540"/>
                <a:gd name="T39" fmla="*/ 179 h 304"/>
                <a:gd name="T40" fmla="*/ 123 w 540"/>
                <a:gd name="T41" fmla="*/ 139 h 304"/>
                <a:gd name="T42" fmla="*/ 52 w 540"/>
                <a:gd name="T43" fmla="*/ 147 h 304"/>
                <a:gd name="T44" fmla="*/ 0 w 540"/>
                <a:gd name="T45" fmla="*/ 216 h 304"/>
                <a:gd name="T46" fmla="*/ 3 w 540"/>
                <a:gd name="T4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304">
                  <a:moveTo>
                    <a:pt x="3" y="245"/>
                  </a:moveTo>
                  <a:lnTo>
                    <a:pt x="75" y="303"/>
                  </a:lnTo>
                  <a:lnTo>
                    <a:pt x="146" y="304"/>
                  </a:lnTo>
                  <a:lnTo>
                    <a:pt x="210" y="285"/>
                  </a:lnTo>
                  <a:lnTo>
                    <a:pt x="340" y="245"/>
                  </a:lnTo>
                  <a:lnTo>
                    <a:pt x="482" y="266"/>
                  </a:lnTo>
                  <a:lnTo>
                    <a:pt x="506" y="230"/>
                  </a:lnTo>
                  <a:lnTo>
                    <a:pt x="471" y="184"/>
                  </a:lnTo>
                  <a:lnTo>
                    <a:pt x="475" y="153"/>
                  </a:lnTo>
                  <a:lnTo>
                    <a:pt x="540" y="114"/>
                  </a:lnTo>
                  <a:lnTo>
                    <a:pt x="515" y="61"/>
                  </a:lnTo>
                  <a:lnTo>
                    <a:pt x="464" y="66"/>
                  </a:lnTo>
                  <a:lnTo>
                    <a:pt x="448" y="57"/>
                  </a:lnTo>
                  <a:lnTo>
                    <a:pt x="417" y="1"/>
                  </a:lnTo>
                  <a:lnTo>
                    <a:pt x="379" y="0"/>
                  </a:lnTo>
                  <a:lnTo>
                    <a:pt x="343" y="64"/>
                  </a:lnTo>
                  <a:lnTo>
                    <a:pt x="293" y="98"/>
                  </a:lnTo>
                  <a:lnTo>
                    <a:pt x="267" y="179"/>
                  </a:lnTo>
                  <a:lnTo>
                    <a:pt x="242" y="189"/>
                  </a:lnTo>
                  <a:lnTo>
                    <a:pt x="190" y="179"/>
                  </a:lnTo>
                  <a:lnTo>
                    <a:pt x="123" y="139"/>
                  </a:lnTo>
                  <a:lnTo>
                    <a:pt x="52" y="147"/>
                  </a:lnTo>
                  <a:lnTo>
                    <a:pt x="0" y="216"/>
                  </a:lnTo>
                  <a:lnTo>
                    <a:pt x="3" y="245"/>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67" name="Freeform 299"/>
            <p:cNvSpPr>
              <a:spLocks/>
            </p:cNvSpPr>
            <p:nvPr/>
          </p:nvSpPr>
          <p:spPr bwMode="ltGray">
            <a:xfrm>
              <a:off x="1111" y="725"/>
              <a:ext cx="116" cy="60"/>
            </a:xfrm>
            <a:custGeom>
              <a:avLst/>
              <a:gdLst>
                <a:gd name="T0" fmla="*/ 101 w 349"/>
                <a:gd name="T1" fmla="*/ 84 h 182"/>
                <a:gd name="T2" fmla="*/ 79 w 349"/>
                <a:gd name="T3" fmla="*/ 84 h 182"/>
                <a:gd name="T4" fmla="*/ 64 w 349"/>
                <a:gd name="T5" fmla="*/ 109 h 182"/>
                <a:gd name="T6" fmla="*/ 36 w 349"/>
                <a:gd name="T7" fmla="*/ 118 h 182"/>
                <a:gd name="T8" fmla="*/ 0 w 349"/>
                <a:gd name="T9" fmla="*/ 154 h 182"/>
                <a:gd name="T10" fmla="*/ 21 w 349"/>
                <a:gd name="T11" fmla="*/ 182 h 182"/>
                <a:gd name="T12" fmla="*/ 101 w 349"/>
                <a:gd name="T13" fmla="*/ 168 h 182"/>
                <a:gd name="T14" fmla="*/ 111 w 349"/>
                <a:gd name="T15" fmla="*/ 162 h 182"/>
                <a:gd name="T16" fmla="*/ 143 w 349"/>
                <a:gd name="T17" fmla="*/ 130 h 182"/>
                <a:gd name="T18" fmla="*/ 349 w 349"/>
                <a:gd name="T19" fmla="*/ 84 h 182"/>
                <a:gd name="T20" fmla="*/ 314 w 349"/>
                <a:gd name="T21" fmla="*/ 50 h 182"/>
                <a:gd name="T22" fmla="*/ 318 w 349"/>
                <a:gd name="T23" fmla="*/ 22 h 182"/>
                <a:gd name="T24" fmla="*/ 288 w 349"/>
                <a:gd name="T25" fmla="*/ 0 h 182"/>
                <a:gd name="T26" fmla="*/ 182 w 349"/>
                <a:gd name="T27" fmla="*/ 19 h 182"/>
                <a:gd name="T28" fmla="*/ 111 w 349"/>
                <a:gd name="T29" fmla="*/ 59 h 182"/>
                <a:gd name="T30" fmla="*/ 101 w 349"/>
                <a:gd name="T31" fmla="*/ 8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9" h="182">
                  <a:moveTo>
                    <a:pt x="101" y="84"/>
                  </a:moveTo>
                  <a:lnTo>
                    <a:pt x="79" y="84"/>
                  </a:lnTo>
                  <a:lnTo>
                    <a:pt x="64" y="109"/>
                  </a:lnTo>
                  <a:lnTo>
                    <a:pt x="36" y="118"/>
                  </a:lnTo>
                  <a:lnTo>
                    <a:pt x="0" y="154"/>
                  </a:lnTo>
                  <a:lnTo>
                    <a:pt x="21" y="182"/>
                  </a:lnTo>
                  <a:lnTo>
                    <a:pt x="101" y="168"/>
                  </a:lnTo>
                  <a:lnTo>
                    <a:pt x="111" y="162"/>
                  </a:lnTo>
                  <a:lnTo>
                    <a:pt x="143" y="130"/>
                  </a:lnTo>
                  <a:lnTo>
                    <a:pt x="349" y="84"/>
                  </a:lnTo>
                  <a:lnTo>
                    <a:pt x="314" y="50"/>
                  </a:lnTo>
                  <a:lnTo>
                    <a:pt x="318" y="22"/>
                  </a:lnTo>
                  <a:lnTo>
                    <a:pt x="288" y="0"/>
                  </a:lnTo>
                  <a:lnTo>
                    <a:pt x="182" y="19"/>
                  </a:lnTo>
                  <a:lnTo>
                    <a:pt x="111" y="59"/>
                  </a:lnTo>
                  <a:lnTo>
                    <a:pt x="101" y="84"/>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68" name="Freeform 300"/>
            <p:cNvSpPr>
              <a:spLocks/>
            </p:cNvSpPr>
            <p:nvPr/>
          </p:nvSpPr>
          <p:spPr bwMode="ltGray">
            <a:xfrm>
              <a:off x="1469" y="527"/>
              <a:ext cx="510" cy="302"/>
            </a:xfrm>
            <a:custGeom>
              <a:avLst/>
              <a:gdLst>
                <a:gd name="T0" fmla="*/ 282 w 1531"/>
                <a:gd name="T1" fmla="*/ 178 h 903"/>
                <a:gd name="T2" fmla="*/ 234 w 1531"/>
                <a:gd name="T3" fmla="*/ 173 h 903"/>
                <a:gd name="T4" fmla="*/ 103 w 1531"/>
                <a:gd name="T5" fmla="*/ 310 h 903"/>
                <a:gd name="T6" fmla="*/ 111 w 1531"/>
                <a:gd name="T7" fmla="*/ 391 h 903"/>
                <a:gd name="T8" fmla="*/ 179 w 1531"/>
                <a:gd name="T9" fmla="*/ 511 h 903"/>
                <a:gd name="T10" fmla="*/ 316 w 1531"/>
                <a:gd name="T11" fmla="*/ 544 h 903"/>
                <a:gd name="T12" fmla="*/ 318 w 1531"/>
                <a:gd name="T13" fmla="*/ 459 h 903"/>
                <a:gd name="T14" fmla="*/ 347 w 1531"/>
                <a:gd name="T15" fmla="*/ 415 h 903"/>
                <a:gd name="T16" fmla="*/ 419 w 1531"/>
                <a:gd name="T17" fmla="*/ 471 h 903"/>
                <a:gd name="T18" fmla="*/ 419 w 1531"/>
                <a:gd name="T19" fmla="*/ 511 h 903"/>
                <a:gd name="T20" fmla="*/ 345 w 1531"/>
                <a:gd name="T21" fmla="*/ 569 h 903"/>
                <a:gd name="T22" fmla="*/ 262 w 1531"/>
                <a:gd name="T23" fmla="*/ 659 h 903"/>
                <a:gd name="T24" fmla="*/ 189 w 1531"/>
                <a:gd name="T25" fmla="*/ 696 h 903"/>
                <a:gd name="T26" fmla="*/ 125 w 1531"/>
                <a:gd name="T27" fmla="*/ 668 h 903"/>
                <a:gd name="T28" fmla="*/ 0 w 1531"/>
                <a:gd name="T29" fmla="*/ 642 h 903"/>
                <a:gd name="T30" fmla="*/ 67 w 1531"/>
                <a:gd name="T31" fmla="*/ 686 h 903"/>
                <a:gd name="T32" fmla="*/ 96 w 1531"/>
                <a:gd name="T33" fmla="*/ 775 h 903"/>
                <a:gd name="T34" fmla="*/ 145 w 1531"/>
                <a:gd name="T35" fmla="*/ 825 h 903"/>
                <a:gd name="T36" fmla="*/ 342 w 1531"/>
                <a:gd name="T37" fmla="*/ 874 h 903"/>
                <a:gd name="T38" fmla="*/ 599 w 1531"/>
                <a:gd name="T39" fmla="*/ 895 h 903"/>
                <a:gd name="T40" fmla="*/ 591 w 1531"/>
                <a:gd name="T41" fmla="*/ 832 h 903"/>
                <a:gd name="T42" fmla="*/ 448 w 1531"/>
                <a:gd name="T43" fmla="*/ 821 h 903"/>
                <a:gd name="T44" fmla="*/ 375 w 1531"/>
                <a:gd name="T45" fmla="*/ 802 h 903"/>
                <a:gd name="T46" fmla="*/ 482 w 1531"/>
                <a:gd name="T47" fmla="*/ 796 h 903"/>
                <a:gd name="T48" fmla="*/ 609 w 1531"/>
                <a:gd name="T49" fmla="*/ 814 h 903"/>
                <a:gd name="T50" fmla="*/ 645 w 1531"/>
                <a:gd name="T51" fmla="*/ 766 h 903"/>
                <a:gd name="T52" fmla="*/ 637 w 1531"/>
                <a:gd name="T53" fmla="*/ 720 h 903"/>
                <a:gd name="T54" fmla="*/ 762 w 1531"/>
                <a:gd name="T55" fmla="*/ 713 h 903"/>
                <a:gd name="T56" fmla="*/ 777 w 1531"/>
                <a:gd name="T57" fmla="*/ 668 h 903"/>
                <a:gd name="T58" fmla="*/ 733 w 1531"/>
                <a:gd name="T59" fmla="*/ 628 h 903"/>
                <a:gd name="T60" fmla="*/ 821 w 1531"/>
                <a:gd name="T61" fmla="*/ 592 h 903"/>
                <a:gd name="T62" fmla="*/ 911 w 1531"/>
                <a:gd name="T63" fmla="*/ 528 h 903"/>
                <a:gd name="T64" fmla="*/ 959 w 1531"/>
                <a:gd name="T65" fmla="*/ 408 h 903"/>
                <a:gd name="T66" fmla="*/ 1135 w 1531"/>
                <a:gd name="T67" fmla="*/ 347 h 903"/>
                <a:gd name="T68" fmla="*/ 1267 w 1531"/>
                <a:gd name="T69" fmla="*/ 262 h 903"/>
                <a:gd name="T70" fmla="*/ 1378 w 1531"/>
                <a:gd name="T71" fmla="*/ 136 h 903"/>
                <a:gd name="T72" fmla="*/ 1524 w 1531"/>
                <a:gd name="T73" fmla="*/ 106 h 903"/>
                <a:gd name="T74" fmla="*/ 1513 w 1531"/>
                <a:gd name="T75" fmla="*/ 54 h 903"/>
                <a:gd name="T76" fmla="*/ 1311 w 1531"/>
                <a:gd name="T77" fmla="*/ 26 h 903"/>
                <a:gd name="T78" fmla="*/ 1112 w 1531"/>
                <a:gd name="T79" fmla="*/ 0 h 903"/>
                <a:gd name="T80" fmla="*/ 1034 w 1531"/>
                <a:gd name="T81" fmla="*/ 26 h 903"/>
                <a:gd name="T82" fmla="*/ 923 w 1531"/>
                <a:gd name="T83" fmla="*/ 49 h 903"/>
                <a:gd name="T84" fmla="*/ 790 w 1531"/>
                <a:gd name="T85" fmla="*/ 26 h 903"/>
                <a:gd name="T86" fmla="*/ 668 w 1531"/>
                <a:gd name="T87" fmla="*/ 54 h 903"/>
                <a:gd name="T88" fmla="*/ 536 w 1531"/>
                <a:gd name="T89" fmla="*/ 54 h 903"/>
                <a:gd name="T90" fmla="*/ 345 w 1531"/>
                <a:gd name="T91" fmla="*/ 101 h 903"/>
                <a:gd name="T92" fmla="*/ 352 w 1531"/>
                <a:gd name="T93" fmla="*/ 201 h 903"/>
                <a:gd name="T94" fmla="*/ 415 w 1531"/>
                <a:gd name="T95" fmla="*/ 267 h 903"/>
                <a:gd name="T96" fmla="*/ 563 w 1531"/>
                <a:gd name="T97" fmla="*/ 322 h 903"/>
                <a:gd name="T98" fmla="*/ 482 w 1531"/>
                <a:gd name="T99" fmla="*/ 299 h 903"/>
                <a:gd name="T100" fmla="*/ 326 w 1531"/>
                <a:gd name="T101" fmla="*/ 24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31" h="903">
                  <a:moveTo>
                    <a:pt x="326" y="244"/>
                  </a:moveTo>
                  <a:lnTo>
                    <a:pt x="282" y="178"/>
                  </a:lnTo>
                  <a:lnTo>
                    <a:pt x="272" y="178"/>
                  </a:lnTo>
                  <a:lnTo>
                    <a:pt x="234" y="173"/>
                  </a:lnTo>
                  <a:lnTo>
                    <a:pt x="168" y="225"/>
                  </a:lnTo>
                  <a:lnTo>
                    <a:pt x="103" y="310"/>
                  </a:lnTo>
                  <a:lnTo>
                    <a:pt x="96" y="359"/>
                  </a:lnTo>
                  <a:lnTo>
                    <a:pt x="111" y="391"/>
                  </a:lnTo>
                  <a:lnTo>
                    <a:pt x="150" y="434"/>
                  </a:lnTo>
                  <a:lnTo>
                    <a:pt x="179" y="511"/>
                  </a:lnTo>
                  <a:lnTo>
                    <a:pt x="228" y="553"/>
                  </a:lnTo>
                  <a:lnTo>
                    <a:pt x="316" y="544"/>
                  </a:lnTo>
                  <a:lnTo>
                    <a:pt x="342" y="489"/>
                  </a:lnTo>
                  <a:lnTo>
                    <a:pt x="318" y="459"/>
                  </a:lnTo>
                  <a:lnTo>
                    <a:pt x="318" y="434"/>
                  </a:lnTo>
                  <a:lnTo>
                    <a:pt x="347" y="415"/>
                  </a:lnTo>
                  <a:lnTo>
                    <a:pt x="383" y="450"/>
                  </a:lnTo>
                  <a:lnTo>
                    <a:pt x="419" y="471"/>
                  </a:lnTo>
                  <a:lnTo>
                    <a:pt x="433" y="496"/>
                  </a:lnTo>
                  <a:lnTo>
                    <a:pt x="419" y="511"/>
                  </a:lnTo>
                  <a:lnTo>
                    <a:pt x="375" y="516"/>
                  </a:lnTo>
                  <a:lnTo>
                    <a:pt x="345" y="569"/>
                  </a:lnTo>
                  <a:lnTo>
                    <a:pt x="318" y="670"/>
                  </a:lnTo>
                  <a:lnTo>
                    <a:pt x="262" y="659"/>
                  </a:lnTo>
                  <a:lnTo>
                    <a:pt x="209" y="675"/>
                  </a:lnTo>
                  <a:lnTo>
                    <a:pt x="189" y="696"/>
                  </a:lnTo>
                  <a:lnTo>
                    <a:pt x="161" y="665"/>
                  </a:lnTo>
                  <a:lnTo>
                    <a:pt x="125" y="668"/>
                  </a:lnTo>
                  <a:lnTo>
                    <a:pt x="92" y="659"/>
                  </a:lnTo>
                  <a:lnTo>
                    <a:pt x="0" y="642"/>
                  </a:lnTo>
                  <a:lnTo>
                    <a:pt x="10" y="668"/>
                  </a:lnTo>
                  <a:lnTo>
                    <a:pt x="67" y="686"/>
                  </a:lnTo>
                  <a:lnTo>
                    <a:pt x="130" y="741"/>
                  </a:lnTo>
                  <a:lnTo>
                    <a:pt x="96" y="775"/>
                  </a:lnTo>
                  <a:lnTo>
                    <a:pt x="103" y="794"/>
                  </a:lnTo>
                  <a:lnTo>
                    <a:pt x="145" y="825"/>
                  </a:lnTo>
                  <a:lnTo>
                    <a:pt x="272" y="867"/>
                  </a:lnTo>
                  <a:lnTo>
                    <a:pt x="342" y="874"/>
                  </a:lnTo>
                  <a:lnTo>
                    <a:pt x="487" y="903"/>
                  </a:lnTo>
                  <a:lnTo>
                    <a:pt x="599" y="895"/>
                  </a:lnTo>
                  <a:lnTo>
                    <a:pt x="620" y="858"/>
                  </a:lnTo>
                  <a:lnTo>
                    <a:pt x="591" y="832"/>
                  </a:lnTo>
                  <a:lnTo>
                    <a:pt x="521" y="828"/>
                  </a:lnTo>
                  <a:lnTo>
                    <a:pt x="448" y="821"/>
                  </a:lnTo>
                  <a:lnTo>
                    <a:pt x="396" y="802"/>
                  </a:lnTo>
                  <a:lnTo>
                    <a:pt x="375" y="802"/>
                  </a:lnTo>
                  <a:lnTo>
                    <a:pt x="415" y="780"/>
                  </a:lnTo>
                  <a:lnTo>
                    <a:pt x="482" y="796"/>
                  </a:lnTo>
                  <a:lnTo>
                    <a:pt x="513" y="787"/>
                  </a:lnTo>
                  <a:lnTo>
                    <a:pt x="609" y="814"/>
                  </a:lnTo>
                  <a:lnTo>
                    <a:pt x="687" y="802"/>
                  </a:lnTo>
                  <a:lnTo>
                    <a:pt x="645" y="766"/>
                  </a:lnTo>
                  <a:lnTo>
                    <a:pt x="620" y="741"/>
                  </a:lnTo>
                  <a:lnTo>
                    <a:pt x="637" y="720"/>
                  </a:lnTo>
                  <a:lnTo>
                    <a:pt x="712" y="701"/>
                  </a:lnTo>
                  <a:lnTo>
                    <a:pt x="762" y="713"/>
                  </a:lnTo>
                  <a:lnTo>
                    <a:pt x="777" y="704"/>
                  </a:lnTo>
                  <a:lnTo>
                    <a:pt x="777" y="668"/>
                  </a:lnTo>
                  <a:lnTo>
                    <a:pt x="767" y="654"/>
                  </a:lnTo>
                  <a:lnTo>
                    <a:pt x="733" y="628"/>
                  </a:lnTo>
                  <a:lnTo>
                    <a:pt x="759" y="603"/>
                  </a:lnTo>
                  <a:lnTo>
                    <a:pt x="821" y="592"/>
                  </a:lnTo>
                  <a:lnTo>
                    <a:pt x="844" y="581"/>
                  </a:lnTo>
                  <a:lnTo>
                    <a:pt x="911" y="528"/>
                  </a:lnTo>
                  <a:lnTo>
                    <a:pt x="955" y="450"/>
                  </a:lnTo>
                  <a:lnTo>
                    <a:pt x="959" y="408"/>
                  </a:lnTo>
                  <a:lnTo>
                    <a:pt x="1034" y="372"/>
                  </a:lnTo>
                  <a:lnTo>
                    <a:pt x="1135" y="347"/>
                  </a:lnTo>
                  <a:lnTo>
                    <a:pt x="1202" y="297"/>
                  </a:lnTo>
                  <a:lnTo>
                    <a:pt x="1267" y="262"/>
                  </a:lnTo>
                  <a:lnTo>
                    <a:pt x="1414" y="157"/>
                  </a:lnTo>
                  <a:lnTo>
                    <a:pt x="1378" y="136"/>
                  </a:lnTo>
                  <a:lnTo>
                    <a:pt x="1490" y="111"/>
                  </a:lnTo>
                  <a:lnTo>
                    <a:pt x="1524" y="106"/>
                  </a:lnTo>
                  <a:lnTo>
                    <a:pt x="1531" y="73"/>
                  </a:lnTo>
                  <a:lnTo>
                    <a:pt x="1513" y="54"/>
                  </a:lnTo>
                  <a:lnTo>
                    <a:pt x="1378" y="26"/>
                  </a:lnTo>
                  <a:lnTo>
                    <a:pt x="1311" y="26"/>
                  </a:lnTo>
                  <a:lnTo>
                    <a:pt x="1210" y="17"/>
                  </a:lnTo>
                  <a:lnTo>
                    <a:pt x="1112" y="0"/>
                  </a:lnTo>
                  <a:lnTo>
                    <a:pt x="1045" y="26"/>
                  </a:lnTo>
                  <a:lnTo>
                    <a:pt x="1034" y="26"/>
                  </a:lnTo>
                  <a:lnTo>
                    <a:pt x="969" y="38"/>
                  </a:lnTo>
                  <a:lnTo>
                    <a:pt x="923" y="49"/>
                  </a:lnTo>
                  <a:lnTo>
                    <a:pt x="857" y="54"/>
                  </a:lnTo>
                  <a:lnTo>
                    <a:pt x="790" y="26"/>
                  </a:lnTo>
                  <a:lnTo>
                    <a:pt x="759" y="26"/>
                  </a:lnTo>
                  <a:lnTo>
                    <a:pt x="668" y="54"/>
                  </a:lnTo>
                  <a:lnTo>
                    <a:pt x="603" y="66"/>
                  </a:lnTo>
                  <a:lnTo>
                    <a:pt x="536" y="54"/>
                  </a:lnTo>
                  <a:lnTo>
                    <a:pt x="399" y="77"/>
                  </a:lnTo>
                  <a:lnTo>
                    <a:pt x="345" y="101"/>
                  </a:lnTo>
                  <a:lnTo>
                    <a:pt x="324" y="136"/>
                  </a:lnTo>
                  <a:lnTo>
                    <a:pt x="352" y="201"/>
                  </a:lnTo>
                  <a:lnTo>
                    <a:pt x="409" y="253"/>
                  </a:lnTo>
                  <a:lnTo>
                    <a:pt x="415" y="267"/>
                  </a:lnTo>
                  <a:lnTo>
                    <a:pt x="542" y="297"/>
                  </a:lnTo>
                  <a:lnTo>
                    <a:pt x="563" y="322"/>
                  </a:lnTo>
                  <a:lnTo>
                    <a:pt x="538" y="342"/>
                  </a:lnTo>
                  <a:lnTo>
                    <a:pt x="482" y="299"/>
                  </a:lnTo>
                  <a:lnTo>
                    <a:pt x="396" y="290"/>
                  </a:lnTo>
                  <a:lnTo>
                    <a:pt x="326" y="244"/>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69" name="Freeform 301"/>
            <p:cNvSpPr>
              <a:spLocks/>
            </p:cNvSpPr>
            <p:nvPr/>
          </p:nvSpPr>
          <p:spPr bwMode="ltGray">
            <a:xfrm>
              <a:off x="1801" y="488"/>
              <a:ext cx="827" cy="771"/>
            </a:xfrm>
            <a:custGeom>
              <a:avLst/>
              <a:gdLst>
                <a:gd name="T0" fmla="*/ 47 w 2479"/>
                <a:gd name="T1" fmla="*/ 619 h 2314"/>
                <a:gd name="T2" fmla="*/ 304 w 2479"/>
                <a:gd name="T3" fmla="*/ 549 h 2314"/>
                <a:gd name="T4" fmla="*/ 280 w 2479"/>
                <a:gd name="T5" fmla="*/ 448 h 2314"/>
                <a:gd name="T6" fmla="*/ 388 w 2479"/>
                <a:gd name="T7" fmla="*/ 387 h 2314"/>
                <a:gd name="T8" fmla="*/ 568 w 2479"/>
                <a:gd name="T9" fmla="*/ 277 h 2314"/>
                <a:gd name="T10" fmla="*/ 798 w 2479"/>
                <a:gd name="T11" fmla="*/ 300 h 2314"/>
                <a:gd name="T12" fmla="*/ 1046 w 2479"/>
                <a:gd name="T13" fmla="*/ 221 h 2314"/>
                <a:gd name="T14" fmla="*/ 1224 w 2479"/>
                <a:gd name="T15" fmla="*/ 228 h 2314"/>
                <a:gd name="T16" fmla="*/ 1090 w 2479"/>
                <a:gd name="T17" fmla="*/ 130 h 2314"/>
                <a:gd name="T18" fmla="*/ 1159 w 2479"/>
                <a:gd name="T19" fmla="*/ 84 h 2314"/>
                <a:gd name="T20" fmla="*/ 1518 w 2479"/>
                <a:gd name="T21" fmla="*/ 10 h 2314"/>
                <a:gd name="T22" fmla="*/ 1677 w 2479"/>
                <a:gd name="T23" fmla="*/ 20 h 2314"/>
                <a:gd name="T24" fmla="*/ 1773 w 2479"/>
                <a:gd name="T25" fmla="*/ 36 h 2314"/>
                <a:gd name="T26" fmla="*/ 2194 w 2479"/>
                <a:gd name="T27" fmla="*/ 52 h 2314"/>
                <a:gd name="T28" fmla="*/ 2226 w 2479"/>
                <a:gd name="T29" fmla="*/ 134 h 2314"/>
                <a:gd name="T30" fmla="*/ 2085 w 2479"/>
                <a:gd name="T31" fmla="*/ 157 h 2314"/>
                <a:gd name="T32" fmla="*/ 1821 w 2479"/>
                <a:gd name="T33" fmla="*/ 164 h 2314"/>
                <a:gd name="T34" fmla="*/ 1681 w 2479"/>
                <a:gd name="T35" fmla="*/ 237 h 2314"/>
                <a:gd name="T36" fmla="*/ 1798 w 2479"/>
                <a:gd name="T37" fmla="*/ 242 h 2314"/>
                <a:gd name="T38" fmla="*/ 1951 w 2479"/>
                <a:gd name="T39" fmla="*/ 277 h 2314"/>
                <a:gd name="T40" fmla="*/ 2011 w 2479"/>
                <a:gd name="T41" fmla="*/ 267 h 2314"/>
                <a:gd name="T42" fmla="*/ 2045 w 2479"/>
                <a:gd name="T43" fmla="*/ 352 h 2314"/>
                <a:gd name="T44" fmla="*/ 2167 w 2479"/>
                <a:gd name="T45" fmla="*/ 251 h 2314"/>
                <a:gd name="T46" fmla="*/ 2381 w 2479"/>
                <a:gd name="T47" fmla="*/ 300 h 2314"/>
                <a:gd name="T48" fmla="*/ 2467 w 2479"/>
                <a:gd name="T49" fmla="*/ 364 h 2314"/>
                <a:gd name="T50" fmla="*/ 2229 w 2479"/>
                <a:gd name="T51" fmla="*/ 523 h 2314"/>
                <a:gd name="T52" fmla="*/ 2211 w 2479"/>
                <a:gd name="T53" fmla="*/ 574 h 2314"/>
                <a:gd name="T54" fmla="*/ 2068 w 2479"/>
                <a:gd name="T55" fmla="*/ 673 h 2314"/>
                <a:gd name="T56" fmla="*/ 2154 w 2479"/>
                <a:gd name="T57" fmla="*/ 659 h 2314"/>
                <a:gd name="T58" fmla="*/ 2267 w 2479"/>
                <a:gd name="T59" fmla="*/ 633 h 2314"/>
                <a:gd name="T60" fmla="*/ 2131 w 2479"/>
                <a:gd name="T61" fmla="*/ 783 h 2314"/>
                <a:gd name="T62" fmla="*/ 2099 w 2479"/>
                <a:gd name="T63" fmla="*/ 1043 h 2314"/>
                <a:gd name="T64" fmla="*/ 1962 w 2479"/>
                <a:gd name="T65" fmla="*/ 1128 h 2314"/>
                <a:gd name="T66" fmla="*/ 1936 w 2479"/>
                <a:gd name="T67" fmla="*/ 1277 h 2314"/>
                <a:gd name="T68" fmla="*/ 1946 w 2479"/>
                <a:gd name="T69" fmla="*/ 1383 h 2314"/>
                <a:gd name="T70" fmla="*/ 1879 w 2479"/>
                <a:gd name="T71" fmla="*/ 1303 h 2314"/>
                <a:gd name="T72" fmla="*/ 1780 w 2479"/>
                <a:gd name="T73" fmla="*/ 1313 h 2314"/>
                <a:gd name="T74" fmla="*/ 1913 w 2479"/>
                <a:gd name="T75" fmla="*/ 1412 h 2314"/>
                <a:gd name="T76" fmla="*/ 1677 w 2479"/>
                <a:gd name="T77" fmla="*/ 1529 h 2314"/>
                <a:gd name="T78" fmla="*/ 1456 w 2479"/>
                <a:gd name="T79" fmla="*/ 1723 h 2314"/>
                <a:gd name="T80" fmla="*/ 1255 w 2479"/>
                <a:gd name="T81" fmla="*/ 1810 h 2314"/>
                <a:gd name="T82" fmla="*/ 1146 w 2479"/>
                <a:gd name="T83" fmla="*/ 1971 h 2314"/>
                <a:gd name="T84" fmla="*/ 1080 w 2479"/>
                <a:gd name="T85" fmla="*/ 2103 h 2314"/>
                <a:gd name="T86" fmla="*/ 1013 w 2479"/>
                <a:gd name="T87" fmla="*/ 2252 h 2314"/>
                <a:gd name="T88" fmla="*/ 935 w 2479"/>
                <a:gd name="T89" fmla="*/ 2278 h 2314"/>
                <a:gd name="T90" fmla="*/ 790 w 2479"/>
                <a:gd name="T91" fmla="*/ 2225 h 2314"/>
                <a:gd name="T92" fmla="*/ 757 w 2479"/>
                <a:gd name="T93" fmla="*/ 2103 h 2314"/>
                <a:gd name="T94" fmla="*/ 635 w 2479"/>
                <a:gd name="T95" fmla="*/ 1749 h 2314"/>
                <a:gd name="T96" fmla="*/ 734 w 2479"/>
                <a:gd name="T97" fmla="*/ 1554 h 2314"/>
                <a:gd name="T98" fmla="*/ 767 w 2479"/>
                <a:gd name="T99" fmla="*/ 1442 h 2314"/>
                <a:gd name="T100" fmla="*/ 635 w 2479"/>
                <a:gd name="T101" fmla="*/ 1360 h 2314"/>
                <a:gd name="T102" fmla="*/ 746 w 2479"/>
                <a:gd name="T103" fmla="*/ 1322 h 2314"/>
                <a:gd name="T104" fmla="*/ 612 w 2479"/>
                <a:gd name="T105" fmla="*/ 1332 h 2314"/>
                <a:gd name="T106" fmla="*/ 602 w 2479"/>
                <a:gd name="T107" fmla="*/ 1200 h 2314"/>
                <a:gd name="T108" fmla="*/ 516 w 2479"/>
                <a:gd name="T109" fmla="*/ 922 h 2314"/>
                <a:gd name="T110" fmla="*/ 290 w 2479"/>
                <a:gd name="T111" fmla="*/ 867 h 2314"/>
                <a:gd name="T112" fmla="*/ 101 w 2479"/>
                <a:gd name="T113" fmla="*/ 856 h 2314"/>
                <a:gd name="T114" fmla="*/ 68 w 2479"/>
                <a:gd name="T115" fmla="*/ 769 h 2314"/>
                <a:gd name="T116" fmla="*/ 191 w 2479"/>
                <a:gd name="T117" fmla="*/ 743 h 2314"/>
                <a:gd name="T118" fmla="*/ 313 w 2479"/>
                <a:gd name="T119" fmla="*/ 734 h 2314"/>
                <a:gd name="T120" fmla="*/ 280 w 2479"/>
                <a:gd name="T121" fmla="*/ 696 h 2314"/>
                <a:gd name="T122" fmla="*/ 195 w 2479"/>
                <a:gd name="T123" fmla="*/ 718 h 2314"/>
                <a:gd name="T124" fmla="*/ 78 w 2479"/>
                <a:gd name="T125" fmla="*/ 696 h 2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9" h="2314">
                  <a:moveTo>
                    <a:pt x="0" y="684"/>
                  </a:moveTo>
                  <a:lnTo>
                    <a:pt x="0" y="659"/>
                  </a:lnTo>
                  <a:lnTo>
                    <a:pt x="47" y="619"/>
                  </a:lnTo>
                  <a:lnTo>
                    <a:pt x="150" y="610"/>
                  </a:lnTo>
                  <a:lnTo>
                    <a:pt x="212" y="558"/>
                  </a:lnTo>
                  <a:lnTo>
                    <a:pt x="304" y="549"/>
                  </a:lnTo>
                  <a:lnTo>
                    <a:pt x="347" y="499"/>
                  </a:lnTo>
                  <a:lnTo>
                    <a:pt x="324" y="474"/>
                  </a:lnTo>
                  <a:lnTo>
                    <a:pt x="280" y="448"/>
                  </a:lnTo>
                  <a:lnTo>
                    <a:pt x="290" y="425"/>
                  </a:lnTo>
                  <a:lnTo>
                    <a:pt x="313" y="411"/>
                  </a:lnTo>
                  <a:lnTo>
                    <a:pt x="388" y="387"/>
                  </a:lnTo>
                  <a:lnTo>
                    <a:pt x="469" y="377"/>
                  </a:lnTo>
                  <a:lnTo>
                    <a:pt x="541" y="322"/>
                  </a:lnTo>
                  <a:lnTo>
                    <a:pt x="568" y="277"/>
                  </a:lnTo>
                  <a:lnTo>
                    <a:pt x="790" y="221"/>
                  </a:lnTo>
                  <a:lnTo>
                    <a:pt x="803" y="233"/>
                  </a:lnTo>
                  <a:lnTo>
                    <a:pt x="798" y="300"/>
                  </a:lnTo>
                  <a:lnTo>
                    <a:pt x="937" y="288"/>
                  </a:lnTo>
                  <a:lnTo>
                    <a:pt x="933" y="242"/>
                  </a:lnTo>
                  <a:lnTo>
                    <a:pt x="1046" y="221"/>
                  </a:lnTo>
                  <a:lnTo>
                    <a:pt x="1063" y="204"/>
                  </a:lnTo>
                  <a:lnTo>
                    <a:pt x="1146" y="288"/>
                  </a:lnTo>
                  <a:lnTo>
                    <a:pt x="1224" y="228"/>
                  </a:lnTo>
                  <a:lnTo>
                    <a:pt x="1213" y="214"/>
                  </a:lnTo>
                  <a:lnTo>
                    <a:pt x="1112" y="153"/>
                  </a:lnTo>
                  <a:lnTo>
                    <a:pt x="1090" y="130"/>
                  </a:lnTo>
                  <a:lnTo>
                    <a:pt x="1088" y="108"/>
                  </a:lnTo>
                  <a:lnTo>
                    <a:pt x="1101" y="94"/>
                  </a:lnTo>
                  <a:lnTo>
                    <a:pt x="1159" y="84"/>
                  </a:lnTo>
                  <a:lnTo>
                    <a:pt x="1213" y="52"/>
                  </a:lnTo>
                  <a:lnTo>
                    <a:pt x="1321" y="43"/>
                  </a:lnTo>
                  <a:lnTo>
                    <a:pt x="1518" y="10"/>
                  </a:lnTo>
                  <a:lnTo>
                    <a:pt x="1572" y="20"/>
                  </a:lnTo>
                  <a:lnTo>
                    <a:pt x="1633" y="15"/>
                  </a:lnTo>
                  <a:lnTo>
                    <a:pt x="1677" y="20"/>
                  </a:lnTo>
                  <a:lnTo>
                    <a:pt x="1783" y="0"/>
                  </a:lnTo>
                  <a:lnTo>
                    <a:pt x="1806" y="15"/>
                  </a:lnTo>
                  <a:lnTo>
                    <a:pt x="1773" y="36"/>
                  </a:lnTo>
                  <a:lnTo>
                    <a:pt x="2052" y="43"/>
                  </a:lnTo>
                  <a:lnTo>
                    <a:pt x="2133" y="36"/>
                  </a:lnTo>
                  <a:lnTo>
                    <a:pt x="2194" y="52"/>
                  </a:lnTo>
                  <a:lnTo>
                    <a:pt x="2177" y="84"/>
                  </a:lnTo>
                  <a:lnTo>
                    <a:pt x="2110" y="125"/>
                  </a:lnTo>
                  <a:lnTo>
                    <a:pt x="2226" y="134"/>
                  </a:lnTo>
                  <a:lnTo>
                    <a:pt x="2206" y="157"/>
                  </a:lnTo>
                  <a:lnTo>
                    <a:pt x="2143" y="169"/>
                  </a:lnTo>
                  <a:lnTo>
                    <a:pt x="2085" y="157"/>
                  </a:lnTo>
                  <a:lnTo>
                    <a:pt x="2022" y="164"/>
                  </a:lnTo>
                  <a:lnTo>
                    <a:pt x="1920" y="150"/>
                  </a:lnTo>
                  <a:lnTo>
                    <a:pt x="1821" y="164"/>
                  </a:lnTo>
                  <a:lnTo>
                    <a:pt x="1703" y="150"/>
                  </a:lnTo>
                  <a:lnTo>
                    <a:pt x="1739" y="214"/>
                  </a:lnTo>
                  <a:lnTo>
                    <a:pt x="1681" y="237"/>
                  </a:lnTo>
                  <a:lnTo>
                    <a:pt x="1638" y="270"/>
                  </a:lnTo>
                  <a:lnTo>
                    <a:pt x="1689" y="274"/>
                  </a:lnTo>
                  <a:lnTo>
                    <a:pt x="1798" y="242"/>
                  </a:lnTo>
                  <a:lnTo>
                    <a:pt x="1811" y="251"/>
                  </a:lnTo>
                  <a:lnTo>
                    <a:pt x="1855" y="242"/>
                  </a:lnTo>
                  <a:lnTo>
                    <a:pt x="1951" y="277"/>
                  </a:lnTo>
                  <a:lnTo>
                    <a:pt x="1978" y="251"/>
                  </a:lnTo>
                  <a:lnTo>
                    <a:pt x="2001" y="251"/>
                  </a:lnTo>
                  <a:lnTo>
                    <a:pt x="2011" y="267"/>
                  </a:lnTo>
                  <a:lnTo>
                    <a:pt x="2011" y="333"/>
                  </a:lnTo>
                  <a:lnTo>
                    <a:pt x="2021" y="352"/>
                  </a:lnTo>
                  <a:lnTo>
                    <a:pt x="2045" y="352"/>
                  </a:lnTo>
                  <a:lnTo>
                    <a:pt x="2068" y="324"/>
                  </a:lnTo>
                  <a:lnTo>
                    <a:pt x="2127" y="260"/>
                  </a:lnTo>
                  <a:lnTo>
                    <a:pt x="2167" y="251"/>
                  </a:lnTo>
                  <a:lnTo>
                    <a:pt x="2192" y="274"/>
                  </a:lnTo>
                  <a:lnTo>
                    <a:pt x="2255" y="288"/>
                  </a:lnTo>
                  <a:lnTo>
                    <a:pt x="2381" y="300"/>
                  </a:lnTo>
                  <a:lnTo>
                    <a:pt x="2469" y="308"/>
                  </a:lnTo>
                  <a:lnTo>
                    <a:pt x="2479" y="352"/>
                  </a:lnTo>
                  <a:lnTo>
                    <a:pt x="2467" y="364"/>
                  </a:lnTo>
                  <a:lnTo>
                    <a:pt x="2399" y="387"/>
                  </a:lnTo>
                  <a:lnTo>
                    <a:pt x="2296" y="457"/>
                  </a:lnTo>
                  <a:lnTo>
                    <a:pt x="2229" y="523"/>
                  </a:lnTo>
                  <a:lnTo>
                    <a:pt x="2293" y="549"/>
                  </a:lnTo>
                  <a:lnTo>
                    <a:pt x="2255" y="558"/>
                  </a:lnTo>
                  <a:lnTo>
                    <a:pt x="2211" y="574"/>
                  </a:lnTo>
                  <a:lnTo>
                    <a:pt x="2120" y="610"/>
                  </a:lnTo>
                  <a:lnTo>
                    <a:pt x="2076" y="645"/>
                  </a:lnTo>
                  <a:lnTo>
                    <a:pt x="2068" y="673"/>
                  </a:lnTo>
                  <a:lnTo>
                    <a:pt x="2076" y="684"/>
                  </a:lnTo>
                  <a:lnTo>
                    <a:pt x="2087" y="684"/>
                  </a:lnTo>
                  <a:lnTo>
                    <a:pt x="2154" y="659"/>
                  </a:lnTo>
                  <a:lnTo>
                    <a:pt x="2234" y="619"/>
                  </a:lnTo>
                  <a:lnTo>
                    <a:pt x="2267" y="619"/>
                  </a:lnTo>
                  <a:lnTo>
                    <a:pt x="2267" y="633"/>
                  </a:lnTo>
                  <a:lnTo>
                    <a:pt x="2255" y="645"/>
                  </a:lnTo>
                  <a:lnTo>
                    <a:pt x="2177" y="707"/>
                  </a:lnTo>
                  <a:lnTo>
                    <a:pt x="2131" y="783"/>
                  </a:lnTo>
                  <a:lnTo>
                    <a:pt x="2076" y="830"/>
                  </a:lnTo>
                  <a:lnTo>
                    <a:pt x="2099" y="907"/>
                  </a:lnTo>
                  <a:lnTo>
                    <a:pt x="2099" y="1043"/>
                  </a:lnTo>
                  <a:lnTo>
                    <a:pt x="2085" y="1078"/>
                  </a:lnTo>
                  <a:lnTo>
                    <a:pt x="2050" y="1116"/>
                  </a:lnTo>
                  <a:lnTo>
                    <a:pt x="1962" y="1128"/>
                  </a:lnTo>
                  <a:lnTo>
                    <a:pt x="1909" y="1160"/>
                  </a:lnTo>
                  <a:lnTo>
                    <a:pt x="1909" y="1172"/>
                  </a:lnTo>
                  <a:lnTo>
                    <a:pt x="1936" y="1277"/>
                  </a:lnTo>
                  <a:lnTo>
                    <a:pt x="1990" y="1289"/>
                  </a:lnTo>
                  <a:lnTo>
                    <a:pt x="1995" y="1318"/>
                  </a:lnTo>
                  <a:lnTo>
                    <a:pt x="1946" y="1383"/>
                  </a:lnTo>
                  <a:lnTo>
                    <a:pt x="1918" y="1364"/>
                  </a:lnTo>
                  <a:lnTo>
                    <a:pt x="1909" y="1309"/>
                  </a:lnTo>
                  <a:lnTo>
                    <a:pt x="1879" y="1303"/>
                  </a:lnTo>
                  <a:lnTo>
                    <a:pt x="1890" y="1364"/>
                  </a:lnTo>
                  <a:lnTo>
                    <a:pt x="1865" y="1373"/>
                  </a:lnTo>
                  <a:lnTo>
                    <a:pt x="1780" y="1313"/>
                  </a:lnTo>
                  <a:lnTo>
                    <a:pt x="1769" y="1334"/>
                  </a:lnTo>
                  <a:lnTo>
                    <a:pt x="1811" y="1373"/>
                  </a:lnTo>
                  <a:lnTo>
                    <a:pt x="1913" y="1412"/>
                  </a:lnTo>
                  <a:lnTo>
                    <a:pt x="1890" y="1426"/>
                  </a:lnTo>
                  <a:lnTo>
                    <a:pt x="1746" y="1479"/>
                  </a:lnTo>
                  <a:lnTo>
                    <a:pt x="1677" y="1529"/>
                  </a:lnTo>
                  <a:lnTo>
                    <a:pt x="1521" y="1676"/>
                  </a:lnTo>
                  <a:lnTo>
                    <a:pt x="1475" y="1723"/>
                  </a:lnTo>
                  <a:lnTo>
                    <a:pt x="1456" y="1723"/>
                  </a:lnTo>
                  <a:lnTo>
                    <a:pt x="1392" y="1774"/>
                  </a:lnTo>
                  <a:lnTo>
                    <a:pt x="1322" y="1800"/>
                  </a:lnTo>
                  <a:lnTo>
                    <a:pt x="1255" y="1810"/>
                  </a:lnTo>
                  <a:lnTo>
                    <a:pt x="1180" y="1886"/>
                  </a:lnTo>
                  <a:lnTo>
                    <a:pt x="1168" y="1908"/>
                  </a:lnTo>
                  <a:lnTo>
                    <a:pt x="1146" y="1971"/>
                  </a:lnTo>
                  <a:lnTo>
                    <a:pt x="1155" y="1996"/>
                  </a:lnTo>
                  <a:lnTo>
                    <a:pt x="1134" y="2007"/>
                  </a:lnTo>
                  <a:lnTo>
                    <a:pt x="1080" y="2103"/>
                  </a:lnTo>
                  <a:lnTo>
                    <a:pt x="1070" y="2203"/>
                  </a:lnTo>
                  <a:lnTo>
                    <a:pt x="1046" y="2225"/>
                  </a:lnTo>
                  <a:lnTo>
                    <a:pt x="1013" y="2252"/>
                  </a:lnTo>
                  <a:lnTo>
                    <a:pt x="982" y="2314"/>
                  </a:lnTo>
                  <a:lnTo>
                    <a:pt x="946" y="2301"/>
                  </a:lnTo>
                  <a:lnTo>
                    <a:pt x="935" y="2278"/>
                  </a:lnTo>
                  <a:lnTo>
                    <a:pt x="868" y="2215"/>
                  </a:lnTo>
                  <a:lnTo>
                    <a:pt x="858" y="2215"/>
                  </a:lnTo>
                  <a:lnTo>
                    <a:pt x="790" y="2225"/>
                  </a:lnTo>
                  <a:lnTo>
                    <a:pt x="767" y="2225"/>
                  </a:lnTo>
                  <a:lnTo>
                    <a:pt x="757" y="2215"/>
                  </a:lnTo>
                  <a:lnTo>
                    <a:pt x="757" y="2103"/>
                  </a:lnTo>
                  <a:lnTo>
                    <a:pt x="713" y="1957"/>
                  </a:lnTo>
                  <a:lnTo>
                    <a:pt x="681" y="1886"/>
                  </a:lnTo>
                  <a:lnTo>
                    <a:pt x="635" y="1749"/>
                  </a:lnTo>
                  <a:lnTo>
                    <a:pt x="635" y="1676"/>
                  </a:lnTo>
                  <a:lnTo>
                    <a:pt x="669" y="1603"/>
                  </a:lnTo>
                  <a:lnTo>
                    <a:pt x="734" y="1554"/>
                  </a:lnTo>
                  <a:lnTo>
                    <a:pt x="767" y="1517"/>
                  </a:lnTo>
                  <a:lnTo>
                    <a:pt x="785" y="1474"/>
                  </a:lnTo>
                  <a:lnTo>
                    <a:pt x="767" y="1442"/>
                  </a:lnTo>
                  <a:lnTo>
                    <a:pt x="692" y="1419"/>
                  </a:lnTo>
                  <a:lnTo>
                    <a:pt x="635" y="1380"/>
                  </a:lnTo>
                  <a:lnTo>
                    <a:pt x="635" y="1360"/>
                  </a:lnTo>
                  <a:lnTo>
                    <a:pt x="742" y="1369"/>
                  </a:lnTo>
                  <a:lnTo>
                    <a:pt x="767" y="1343"/>
                  </a:lnTo>
                  <a:lnTo>
                    <a:pt x="746" y="1322"/>
                  </a:lnTo>
                  <a:lnTo>
                    <a:pt x="702" y="1284"/>
                  </a:lnTo>
                  <a:lnTo>
                    <a:pt x="635" y="1332"/>
                  </a:lnTo>
                  <a:lnTo>
                    <a:pt x="612" y="1332"/>
                  </a:lnTo>
                  <a:lnTo>
                    <a:pt x="591" y="1296"/>
                  </a:lnTo>
                  <a:lnTo>
                    <a:pt x="591" y="1284"/>
                  </a:lnTo>
                  <a:lnTo>
                    <a:pt x="602" y="1200"/>
                  </a:lnTo>
                  <a:lnTo>
                    <a:pt x="625" y="1123"/>
                  </a:lnTo>
                  <a:lnTo>
                    <a:pt x="602" y="1036"/>
                  </a:lnTo>
                  <a:lnTo>
                    <a:pt x="516" y="922"/>
                  </a:lnTo>
                  <a:lnTo>
                    <a:pt x="436" y="907"/>
                  </a:lnTo>
                  <a:lnTo>
                    <a:pt x="365" y="881"/>
                  </a:lnTo>
                  <a:lnTo>
                    <a:pt x="290" y="867"/>
                  </a:lnTo>
                  <a:lnTo>
                    <a:pt x="204" y="881"/>
                  </a:lnTo>
                  <a:lnTo>
                    <a:pt x="114" y="867"/>
                  </a:lnTo>
                  <a:lnTo>
                    <a:pt x="101" y="856"/>
                  </a:lnTo>
                  <a:lnTo>
                    <a:pt x="93" y="830"/>
                  </a:lnTo>
                  <a:lnTo>
                    <a:pt x="47" y="794"/>
                  </a:lnTo>
                  <a:lnTo>
                    <a:pt x="68" y="769"/>
                  </a:lnTo>
                  <a:lnTo>
                    <a:pt x="101" y="755"/>
                  </a:lnTo>
                  <a:lnTo>
                    <a:pt x="166" y="750"/>
                  </a:lnTo>
                  <a:lnTo>
                    <a:pt x="191" y="743"/>
                  </a:lnTo>
                  <a:lnTo>
                    <a:pt x="239" y="755"/>
                  </a:lnTo>
                  <a:lnTo>
                    <a:pt x="304" y="743"/>
                  </a:lnTo>
                  <a:lnTo>
                    <a:pt x="313" y="734"/>
                  </a:lnTo>
                  <a:lnTo>
                    <a:pt x="313" y="718"/>
                  </a:lnTo>
                  <a:lnTo>
                    <a:pt x="304" y="707"/>
                  </a:lnTo>
                  <a:lnTo>
                    <a:pt x="280" y="696"/>
                  </a:lnTo>
                  <a:lnTo>
                    <a:pt x="248" y="696"/>
                  </a:lnTo>
                  <a:lnTo>
                    <a:pt x="223" y="707"/>
                  </a:lnTo>
                  <a:lnTo>
                    <a:pt x="195" y="718"/>
                  </a:lnTo>
                  <a:lnTo>
                    <a:pt x="183" y="723"/>
                  </a:lnTo>
                  <a:lnTo>
                    <a:pt x="150" y="734"/>
                  </a:lnTo>
                  <a:lnTo>
                    <a:pt x="78" y="696"/>
                  </a:lnTo>
                  <a:lnTo>
                    <a:pt x="13" y="696"/>
                  </a:lnTo>
                  <a:lnTo>
                    <a:pt x="0" y="684"/>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70" name="Freeform 302"/>
            <p:cNvSpPr>
              <a:spLocks/>
            </p:cNvSpPr>
            <p:nvPr/>
          </p:nvSpPr>
          <p:spPr bwMode="ltGray">
            <a:xfrm>
              <a:off x="1448" y="794"/>
              <a:ext cx="46" cy="23"/>
            </a:xfrm>
            <a:custGeom>
              <a:avLst/>
              <a:gdLst>
                <a:gd name="T0" fmla="*/ 136 w 139"/>
                <a:gd name="T1" fmla="*/ 71 h 71"/>
                <a:gd name="T2" fmla="*/ 87 w 139"/>
                <a:gd name="T3" fmla="*/ 71 h 71"/>
                <a:gd name="T4" fmla="*/ 34 w 139"/>
                <a:gd name="T5" fmla="*/ 55 h 71"/>
                <a:gd name="T6" fmla="*/ 0 w 139"/>
                <a:gd name="T7" fmla="*/ 55 h 71"/>
                <a:gd name="T8" fmla="*/ 23 w 139"/>
                <a:gd name="T9" fmla="*/ 5 h 71"/>
                <a:gd name="T10" fmla="*/ 58 w 139"/>
                <a:gd name="T11" fmla="*/ 0 h 71"/>
                <a:gd name="T12" fmla="*/ 113 w 139"/>
                <a:gd name="T13" fmla="*/ 0 h 71"/>
                <a:gd name="T14" fmla="*/ 136 w 139"/>
                <a:gd name="T15" fmla="*/ 23 h 71"/>
                <a:gd name="T16" fmla="*/ 139 w 139"/>
                <a:gd name="T17" fmla="*/ 45 h 71"/>
                <a:gd name="T18" fmla="*/ 136 w 139"/>
                <a:gd name="T1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71">
                  <a:moveTo>
                    <a:pt x="136" y="71"/>
                  </a:moveTo>
                  <a:lnTo>
                    <a:pt x="87" y="71"/>
                  </a:lnTo>
                  <a:lnTo>
                    <a:pt x="34" y="55"/>
                  </a:lnTo>
                  <a:lnTo>
                    <a:pt x="0" y="55"/>
                  </a:lnTo>
                  <a:lnTo>
                    <a:pt x="23" y="5"/>
                  </a:lnTo>
                  <a:lnTo>
                    <a:pt x="58" y="0"/>
                  </a:lnTo>
                  <a:lnTo>
                    <a:pt x="113" y="0"/>
                  </a:lnTo>
                  <a:lnTo>
                    <a:pt x="136" y="23"/>
                  </a:lnTo>
                  <a:lnTo>
                    <a:pt x="139" y="45"/>
                  </a:lnTo>
                  <a:lnTo>
                    <a:pt x="136" y="71"/>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71" name="Freeform 303"/>
            <p:cNvSpPr>
              <a:spLocks/>
            </p:cNvSpPr>
            <p:nvPr/>
          </p:nvSpPr>
          <p:spPr bwMode="ltGray">
            <a:xfrm>
              <a:off x="1481" y="717"/>
              <a:ext cx="49" cy="23"/>
            </a:xfrm>
            <a:custGeom>
              <a:avLst/>
              <a:gdLst>
                <a:gd name="T0" fmla="*/ 146 w 146"/>
                <a:gd name="T1" fmla="*/ 36 h 68"/>
                <a:gd name="T2" fmla="*/ 107 w 146"/>
                <a:gd name="T3" fmla="*/ 68 h 68"/>
                <a:gd name="T4" fmla="*/ 30 w 146"/>
                <a:gd name="T5" fmla="*/ 57 h 68"/>
                <a:gd name="T6" fmla="*/ 0 w 146"/>
                <a:gd name="T7" fmla="*/ 19 h 68"/>
                <a:gd name="T8" fmla="*/ 30 w 146"/>
                <a:gd name="T9" fmla="*/ 0 h 68"/>
                <a:gd name="T10" fmla="*/ 57 w 146"/>
                <a:gd name="T11" fmla="*/ 23 h 68"/>
                <a:gd name="T12" fmla="*/ 88 w 146"/>
                <a:gd name="T13" fmla="*/ 14 h 68"/>
                <a:gd name="T14" fmla="*/ 130 w 146"/>
                <a:gd name="T15" fmla="*/ 14 h 68"/>
                <a:gd name="T16" fmla="*/ 146 w 146"/>
                <a:gd name="T17"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8">
                  <a:moveTo>
                    <a:pt x="146" y="36"/>
                  </a:moveTo>
                  <a:lnTo>
                    <a:pt x="107" y="68"/>
                  </a:lnTo>
                  <a:lnTo>
                    <a:pt x="30" y="57"/>
                  </a:lnTo>
                  <a:lnTo>
                    <a:pt x="0" y="19"/>
                  </a:lnTo>
                  <a:lnTo>
                    <a:pt x="30" y="0"/>
                  </a:lnTo>
                  <a:lnTo>
                    <a:pt x="57" y="23"/>
                  </a:lnTo>
                  <a:lnTo>
                    <a:pt x="88" y="14"/>
                  </a:lnTo>
                  <a:lnTo>
                    <a:pt x="130" y="14"/>
                  </a:lnTo>
                  <a:lnTo>
                    <a:pt x="146" y="36"/>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72" name="Freeform 304"/>
            <p:cNvSpPr>
              <a:spLocks/>
            </p:cNvSpPr>
            <p:nvPr/>
          </p:nvSpPr>
          <p:spPr bwMode="ltGray">
            <a:xfrm>
              <a:off x="1564" y="1414"/>
              <a:ext cx="2" cy="13"/>
            </a:xfrm>
            <a:custGeom>
              <a:avLst/>
              <a:gdLst>
                <a:gd name="T0" fmla="*/ 8 w 23"/>
                <a:gd name="T1" fmla="*/ 0 h 40"/>
                <a:gd name="T2" fmla="*/ 23 w 23"/>
                <a:gd name="T3" fmla="*/ 19 h 40"/>
                <a:gd name="T4" fmla="*/ 18 w 23"/>
                <a:gd name="T5" fmla="*/ 40 h 40"/>
                <a:gd name="T6" fmla="*/ 0 w 23"/>
                <a:gd name="T7" fmla="*/ 35 h 40"/>
                <a:gd name="T8" fmla="*/ 8 w 23"/>
                <a:gd name="T9" fmla="*/ 0 h 40"/>
              </a:gdLst>
              <a:ahLst/>
              <a:cxnLst>
                <a:cxn ang="0">
                  <a:pos x="T0" y="T1"/>
                </a:cxn>
                <a:cxn ang="0">
                  <a:pos x="T2" y="T3"/>
                </a:cxn>
                <a:cxn ang="0">
                  <a:pos x="T4" y="T5"/>
                </a:cxn>
                <a:cxn ang="0">
                  <a:pos x="T6" y="T7"/>
                </a:cxn>
                <a:cxn ang="0">
                  <a:pos x="T8" y="T9"/>
                </a:cxn>
              </a:cxnLst>
              <a:rect l="0" t="0" r="r" b="b"/>
              <a:pathLst>
                <a:path w="23" h="40">
                  <a:moveTo>
                    <a:pt x="8" y="0"/>
                  </a:moveTo>
                  <a:lnTo>
                    <a:pt x="23" y="19"/>
                  </a:lnTo>
                  <a:lnTo>
                    <a:pt x="18" y="40"/>
                  </a:lnTo>
                  <a:lnTo>
                    <a:pt x="0" y="35"/>
                  </a:lnTo>
                  <a:lnTo>
                    <a:pt x="8" y="0"/>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73" name="Freeform 305"/>
            <p:cNvSpPr>
              <a:spLocks/>
            </p:cNvSpPr>
            <p:nvPr/>
          </p:nvSpPr>
          <p:spPr bwMode="ltGray">
            <a:xfrm>
              <a:off x="1514" y="1107"/>
              <a:ext cx="97" cy="59"/>
            </a:xfrm>
            <a:custGeom>
              <a:avLst/>
              <a:gdLst>
                <a:gd name="T0" fmla="*/ 139 w 291"/>
                <a:gd name="T1" fmla="*/ 0 h 178"/>
                <a:gd name="T2" fmla="*/ 187 w 291"/>
                <a:gd name="T3" fmla="*/ 34 h 178"/>
                <a:gd name="T4" fmla="*/ 237 w 291"/>
                <a:gd name="T5" fmla="*/ 50 h 178"/>
                <a:gd name="T6" fmla="*/ 245 w 291"/>
                <a:gd name="T7" fmla="*/ 88 h 178"/>
                <a:gd name="T8" fmla="*/ 287 w 291"/>
                <a:gd name="T9" fmla="*/ 114 h 178"/>
                <a:gd name="T10" fmla="*/ 291 w 291"/>
                <a:gd name="T11" fmla="*/ 140 h 178"/>
                <a:gd name="T12" fmla="*/ 247 w 291"/>
                <a:gd name="T13" fmla="*/ 145 h 178"/>
                <a:gd name="T14" fmla="*/ 172 w 291"/>
                <a:gd name="T15" fmla="*/ 95 h 178"/>
                <a:gd name="T16" fmla="*/ 145 w 291"/>
                <a:gd name="T17" fmla="*/ 95 h 178"/>
                <a:gd name="T18" fmla="*/ 122 w 291"/>
                <a:gd name="T19" fmla="*/ 140 h 178"/>
                <a:gd name="T20" fmla="*/ 68 w 291"/>
                <a:gd name="T21" fmla="*/ 178 h 178"/>
                <a:gd name="T22" fmla="*/ 57 w 291"/>
                <a:gd name="T23" fmla="*/ 134 h 178"/>
                <a:gd name="T24" fmla="*/ 13 w 291"/>
                <a:gd name="T25" fmla="*/ 150 h 178"/>
                <a:gd name="T26" fmla="*/ 0 w 291"/>
                <a:gd name="T27" fmla="*/ 125 h 178"/>
                <a:gd name="T28" fmla="*/ 49 w 291"/>
                <a:gd name="T29" fmla="*/ 105 h 178"/>
                <a:gd name="T30" fmla="*/ 93 w 291"/>
                <a:gd name="T31" fmla="*/ 17 h 178"/>
                <a:gd name="T32" fmla="*/ 139 w 291"/>
                <a:gd name="T3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1" h="178">
                  <a:moveTo>
                    <a:pt x="139" y="0"/>
                  </a:moveTo>
                  <a:lnTo>
                    <a:pt x="187" y="34"/>
                  </a:lnTo>
                  <a:lnTo>
                    <a:pt x="237" y="50"/>
                  </a:lnTo>
                  <a:lnTo>
                    <a:pt x="245" y="88"/>
                  </a:lnTo>
                  <a:lnTo>
                    <a:pt x="287" y="114"/>
                  </a:lnTo>
                  <a:lnTo>
                    <a:pt x="291" y="140"/>
                  </a:lnTo>
                  <a:lnTo>
                    <a:pt x="247" y="145"/>
                  </a:lnTo>
                  <a:lnTo>
                    <a:pt x="172" y="95"/>
                  </a:lnTo>
                  <a:lnTo>
                    <a:pt x="145" y="95"/>
                  </a:lnTo>
                  <a:lnTo>
                    <a:pt x="122" y="140"/>
                  </a:lnTo>
                  <a:lnTo>
                    <a:pt x="68" y="178"/>
                  </a:lnTo>
                  <a:lnTo>
                    <a:pt x="57" y="134"/>
                  </a:lnTo>
                  <a:lnTo>
                    <a:pt x="13" y="150"/>
                  </a:lnTo>
                  <a:lnTo>
                    <a:pt x="0" y="125"/>
                  </a:lnTo>
                  <a:lnTo>
                    <a:pt x="49" y="105"/>
                  </a:lnTo>
                  <a:lnTo>
                    <a:pt x="93" y="17"/>
                  </a:lnTo>
                  <a:lnTo>
                    <a:pt x="139" y="0"/>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74" name="Freeform 306"/>
            <p:cNvSpPr>
              <a:spLocks/>
            </p:cNvSpPr>
            <p:nvPr/>
          </p:nvSpPr>
          <p:spPr bwMode="ltGray">
            <a:xfrm>
              <a:off x="1612" y="1163"/>
              <a:ext cx="18" cy="21"/>
            </a:xfrm>
            <a:custGeom>
              <a:avLst/>
              <a:gdLst>
                <a:gd name="T0" fmla="*/ 12 w 62"/>
                <a:gd name="T1" fmla="*/ 4 h 62"/>
                <a:gd name="T2" fmla="*/ 46 w 62"/>
                <a:gd name="T3" fmla="*/ 0 h 62"/>
                <a:gd name="T4" fmla="*/ 62 w 62"/>
                <a:gd name="T5" fmla="*/ 22 h 62"/>
                <a:gd name="T6" fmla="*/ 46 w 62"/>
                <a:gd name="T7" fmla="*/ 62 h 62"/>
                <a:gd name="T8" fmla="*/ 0 w 62"/>
                <a:gd name="T9" fmla="*/ 55 h 62"/>
                <a:gd name="T10" fmla="*/ 12 w 62"/>
                <a:gd name="T11" fmla="*/ 4 h 62"/>
              </a:gdLst>
              <a:ahLst/>
              <a:cxnLst>
                <a:cxn ang="0">
                  <a:pos x="T0" y="T1"/>
                </a:cxn>
                <a:cxn ang="0">
                  <a:pos x="T2" y="T3"/>
                </a:cxn>
                <a:cxn ang="0">
                  <a:pos x="T4" y="T5"/>
                </a:cxn>
                <a:cxn ang="0">
                  <a:pos x="T6" y="T7"/>
                </a:cxn>
                <a:cxn ang="0">
                  <a:pos x="T8" y="T9"/>
                </a:cxn>
                <a:cxn ang="0">
                  <a:pos x="T10" y="T11"/>
                </a:cxn>
              </a:cxnLst>
              <a:rect l="0" t="0" r="r" b="b"/>
              <a:pathLst>
                <a:path w="62" h="62">
                  <a:moveTo>
                    <a:pt x="12" y="4"/>
                  </a:moveTo>
                  <a:lnTo>
                    <a:pt x="46" y="0"/>
                  </a:lnTo>
                  <a:lnTo>
                    <a:pt x="62" y="22"/>
                  </a:lnTo>
                  <a:lnTo>
                    <a:pt x="46" y="62"/>
                  </a:lnTo>
                  <a:lnTo>
                    <a:pt x="0" y="55"/>
                  </a:lnTo>
                  <a:lnTo>
                    <a:pt x="12" y="4"/>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75" name="Freeform 307"/>
            <p:cNvSpPr>
              <a:spLocks/>
            </p:cNvSpPr>
            <p:nvPr/>
          </p:nvSpPr>
          <p:spPr bwMode="ltGray">
            <a:xfrm>
              <a:off x="1527" y="839"/>
              <a:ext cx="373" cy="370"/>
            </a:xfrm>
            <a:custGeom>
              <a:avLst/>
              <a:gdLst>
                <a:gd name="T0" fmla="*/ 437 w 1119"/>
                <a:gd name="T1" fmla="*/ 403 h 1109"/>
                <a:gd name="T2" fmla="*/ 488 w 1119"/>
                <a:gd name="T3" fmla="*/ 411 h 1109"/>
                <a:gd name="T4" fmla="*/ 597 w 1119"/>
                <a:gd name="T5" fmla="*/ 505 h 1109"/>
                <a:gd name="T6" fmla="*/ 670 w 1119"/>
                <a:gd name="T7" fmla="*/ 579 h 1109"/>
                <a:gd name="T8" fmla="*/ 597 w 1119"/>
                <a:gd name="T9" fmla="*/ 684 h 1109"/>
                <a:gd name="T10" fmla="*/ 473 w 1119"/>
                <a:gd name="T11" fmla="*/ 743 h 1109"/>
                <a:gd name="T12" fmla="*/ 425 w 1119"/>
                <a:gd name="T13" fmla="*/ 794 h 1109"/>
                <a:gd name="T14" fmla="*/ 388 w 1119"/>
                <a:gd name="T15" fmla="*/ 853 h 1109"/>
                <a:gd name="T16" fmla="*/ 505 w 1119"/>
                <a:gd name="T17" fmla="*/ 865 h 1109"/>
                <a:gd name="T18" fmla="*/ 611 w 1119"/>
                <a:gd name="T19" fmla="*/ 917 h 1109"/>
                <a:gd name="T20" fmla="*/ 761 w 1119"/>
                <a:gd name="T21" fmla="*/ 1043 h 1109"/>
                <a:gd name="T22" fmla="*/ 875 w 1119"/>
                <a:gd name="T23" fmla="*/ 1109 h 1109"/>
                <a:gd name="T24" fmla="*/ 898 w 1119"/>
                <a:gd name="T25" fmla="*/ 1050 h 1109"/>
                <a:gd name="T26" fmla="*/ 859 w 1119"/>
                <a:gd name="T27" fmla="*/ 993 h 1109"/>
                <a:gd name="T28" fmla="*/ 903 w 1119"/>
                <a:gd name="T29" fmla="*/ 991 h 1109"/>
                <a:gd name="T30" fmla="*/ 934 w 1119"/>
                <a:gd name="T31" fmla="*/ 881 h 1109"/>
                <a:gd name="T32" fmla="*/ 850 w 1119"/>
                <a:gd name="T33" fmla="*/ 732 h 1109"/>
                <a:gd name="T34" fmla="*/ 867 w 1119"/>
                <a:gd name="T35" fmla="*/ 698 h 1109"/>
                <a:gd name="T36" fmla="*/ 917 w 1119"/>
                <a:gd name="T37" fmla="*/ 732 h 1109"/>
                <a:gd name="T38" fmla="*/ 1043 w 1119"/>
                <a:gd name="T39" fmla="*/ 764 h 1109"/>
                <a:gd name="T40" fmla="*/ 1093 w 1119"/>
                <a:gd name="T41" fmla="*/ 715 h 1109"/>
                <a:gd name="T42" fmla="*/ 1119 w 1119"/>
                <a:gd name="T43" fmla="*/ 628 h 1109"/>
                <a:gd name="T44" fmla="*/ 992 w 1119"/>
                <a:gd name="T45" fmla="*/ 511 h 1109"/>
                <a:gd name="T46" fmla="*/ 883 w 1119"/>
                <a:gd name="T47" fmla="*/ 476 h 1109"/>
                <a:gd name="T48" fmla="*/ 893 w 1119"/>
                <a:gd name="T49" fmla="*/ 450 h 1109"/>
                <a:gd name="T50" fmla="*/ 893 w 1119"/>
                <a:gd name="T51" fmla="*/ 305 h 1109"/>
                <a:gd name="T52" fmla="*/ 743 w 1119"/>
                <a:gd name="T53" fmla="*/ 216 h 1109"/>
                <a:gd name="T54" fmla="*/ 642 w 1119"/>
                <a:gd name="T55" fmla="*/ 157 h 1109"/>
                <a:gd name="T56" fmla="*/ 517 w 1119"/>
                <a:gd name="T57" fmla="*/ 118 h 1109"/>
                <a:gd name="T58" fmla="*/ 411 w 1119"/>
                <a:gd name="T59" fmla="*/ 115 h 1109"/>
                <a:gd name="T60" fmla="*/ 335 w 1119"/>
                <a:gd name="T61" fmla="*/ 40 h 1109"/>
                <a:gd name="T62" fmla="*/ 243 w 1119"/>
                <a:gd name="T63" fmla="*/ 134 h 1109"/>
                <a:gd name="T64" fmla="*/ 253 w 1119"/>
                <a:gd name="T65" fmla="*/ 258 h 1109"/>
                <a:gd name="T66" fmla="*/ 217 w 1119"/>
                <a:gd name="T67" fmla="*/ 80 h 1109"/>
                <a:gd name="T68" fmla="*/ 224 w 1119"/>
                <a:gd name="T69" fmla="*/ 29 h 1109"/>
                <a:gd name="T70" fmla="*/ 92 w 1119"/>
                <a:gd name="T71" fmla="*/ 26 h 1109"/>
                <a:gd name="T72" fmla="*/ 18 w 1119"/>
                <a:gd name="T73" fmla="*/ 134 h 1109"/>
                <a:gd name="T74" fmla="*/ 17 w 1119"/>
                <a:gd name="T75" fmla="*/ 352 h 1109"/>
                <a:gd name="T76" fmla="*/ 96 w 1119"/>
                <a:gd name="T77" fmla="*/ 386 h 1109"/>
                <a:gd name="T78" fmla="*/ 222 w 1119"/>
                <a:gd name="T79" fmla="*/ 370 h 1109"/>
                <a:gd name="T80" fmla="*/ 323 w 1119"/>
                <a:gd name="T81" fmla="*/ 370 h 1109"/>
                <a:gd name="T82" fmla="*/ 381 w 1119"/>
                <a:gd name="T83" fmla="*/ 406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9" h="1109">
                  <a:moveTo>
                    <a:pt x="381" y="406"/>
                  </a:moveTo>
                  <a:lnTo>
                    <a:pt x="437" y="403"/>
                  </a:lnTo>
                  <a:lnTo>
                    <a:pt x="466" y="379"/>
                  </a:lnTo>
                  <a:lnTo>
                    <a:pt x="488" y="411"/>
                  </a:lnTo>
                  <a:lnTo>
                    <a:pt x="543" y="422"/>
                  </a:lnTo>
                  <a:lnTo>
                    <a:pt x="597" y="505"/>
                  </a:lnTo>
                  <a:lnTo>
                    <a:pt x="660" y="521"/>
                  </a:lnTo>
                  <a:lnTo>
                    <a:pt x="670" y="579"/>
                  </a:lnTo>
                  <a:lnTo>
                    <a:pt x="626" y="642"/>
                  </a:lnTo>
                  <a:lnTo>
                    <a:pt x="597" y="684"/>
                  </a:lnTo>
                  <a:lnTo>
                    <a:pt x="492" y="722"/>
                  </a:lnTo>
                  <a:lnTo>
                    <a:pt x="473" y="743"/>
                  </a:lnTo>
                  <a:lnTo>
                    <a:pt x="481" y="782"/>
                  </a:lnTo>
                  <a:lnTo>
                    <a:pt x="425" y="794"/>
                  </a:lnTo>
                  <a:lnTo>
                    <a:pt x="381" y="823"/>
                  </a:lnTo>
                  <a:lnTo>
                    <a:pt x="388" y="853"/>
                  </a:lnTo>
                  <a:lnTo>
                    <a:pt x="419" y="869"/>
                  </a:lnTo>
                  <a:lnTo>
                    <a:pt x="505" y="865"/>
                  </a:lnTo>
                  <a:lnTo>
                    <a:pt x="553" y="874"/>
                  </a:lnTo>
                  <a:lnTo>
                    <a:pt x="611" y="917"/>
                  </a:lnTo>
                  <a:lnTo>
                    <a:pt x="686" y="972"/>
                  </a:lnTo>
                  <a:lnTo>
                    <a:pt x="761" y="1043"/>
                  </a:lnTo>
                  <a:lnTo>
                    <a:pt x="823" y="1092"/>
                  </a:lnTo>
                  <a:lnTo>
                    <a:pt x="875" y="1109"/>
                  </a:lnTo>
                  <a:lnTo>
                    <a:pt x="909" y="1109"/>
                  </a:lnTo>
                  <a:lnTo>
                    <a:pt x="898" y="1050"/>
                  </a:lnTo>
                  <a:lnTo>
                    <a:pt x="893" y="1041"/>
                  </a:lnTo>
                  <a:lnTo>
                    <a:pt x="859" y="993"/>
                  </a:lnTo>
                  <a:lnTo>
                    <a:pt x="883" y="991"/>
                  </a:lnTo>
                  <a:lnTo>
                    <a:pt x="903" y="991"/>
                  </a:lnTo>
                  <a:lnTo>
                    <a:pt x="932" y="961"/>
                  </a:lnTo>
                  <a:lnTo>
                    <a:pt x="934" y="881"/>
                  </a:lnTo>
                  <a:lnTo>
                    <a:pt x="909" y="807"/>
                  </a:lnTo>
                  <a:lnTo>
                    <a:pt x="850" y="732"/>
                  </a:lnTo>
                  <a:lnTo>
                    <a:pt x="850" y="720"/>
                  </a:lnTo>
                  <a:lnTo>
                    <a:pt x="867" y="698"/>
                  </a:lnTo>
                  <a:lnTo>
                    <a:pt x="893" y="703"/>
                  </a:lnTo>
                  <a:lnTo>
                    <a:pt x="917" y="732"/>
                  </a:lnTo>
                  <a:lnTo>
                    <a:pt x="1043" y="818"/>
                  </a:lnTo>
                  <a:lnTo>
                    <a:pt x="1043" y="764"/>
                  </a:lnTo>
                  <a:lnTo>
                    <a:pt x="1056" y="736"/>
                  </a:lnTo>
                  <a:lnTo>
                    <a:pt x="1093" y="715"/>
                  </a:lnTo>
                  <a:lnTo>
                    <a:pt x="1090" y="656"/>
                  </a:lnTo>
                  <a:lnTo>
                    <a:pt x="1119" y="628"/>
                  </a:lnTo>
                  <a:lnTo>
                    <a:pt x="1075" y="558"/>
                  </a:lnTo>
                  <a:lnTo>
                    <a:pt x="992" y="511"/>
                  </a:lnTo>
                  <a:lnTo>
                    <a:pt x="917" y="501"/>
                  </a:lnTo>
                  <a:lnTo>
                    <a:pt x="883" y="476"/>
                  </a:lnTo>
                  <a:lnTo>
                    <a:pt x="883" y="464"/>
                  </a:lnTo>
                  <a:lnTo>
                    <a:pt x="893" y="450"/>
                  </a:lnTo>
                  <a:lnTo>
                    <a:pt x="922" y="391"/>
                  </a:lnTo>
                  <a:lnTo>
                    <a:pt x="893" y="305"/>
                  </a:lnTo>
                  <a:lnTo>
                    <a:pt x="842" y="242"/>
                  </a:lnTo>
                  <a:lnTo>
                    <a:pt x="743" y="216"/>
                  </a:lnTo>
                  <a:lnTo>
                    <a:pt x="683" y="228"/>
                  </a:lnTo>
                  <a:lnTo>
                    <a:pt x="642" y="157"/>
                  </a:lnTo>
                  <a:lnTo>
                    <a:pt x="575" y="120"/>
                  </a:lnTo>
                  <a:lnTo>
                    <a:pt x="517" y="118"/>
                  </a:lnTo>
                  <a:lnTo>
                    <a:pt x="450" y="146"/>
                  </a:lnTo>
                  <a:lnTo>
                    <a:pt x="411" y="115"/>
                  </a:lnTo>
                  <a:lnTo>
                    <a:pt x="381" y="49"/>
                  </a:lnTo>
                  <a:lnTo>
                    <a:pt x="335" y="40"/>
                  </a:lnTo>
                  <a:lnTo>
                    <a:pt x="261" y="56"/>
                  </a:lnTo>
                  <a:lnTo>
                    <a:pt x="243" y="134"/>
                  </a:lnTo>
                  <a:lnTo>
                    <a:pt x="269" y="269"/>
                  </a:lnTo>
                  <a:lnTo>
                    <a:pt x="253" y="258"/>
                  </a:lnTo>
                  <a:lnTo>
                    <a:pt x="217" y="141"/>
                  </a:lnTo>
                  <a:lnTo>
                    <a:pt x="217" y="80"/>
                  </a:lnTo>
                  <a:lnTo>
                    <a:pt x="225" y="56"/>
                  </a:lnTo>
                  <a:lnTo>
                    <a:pt x="224" y="29"/>
                  </a:lnTo>
                  <a:lnTo>
                    <a:pt x="157" y="0"/>
                  </a:lnTo>
                  <a:lnTo>
                    <a:pt x="92" y="26"/>
                  </a:lnTo>
                  <a:lnTo>
                    <a:pt x="73" y="47"/>
                  </a:lnTo>
                  <a:lnTo>
                    <a:pt x="18" y="134"/>
                  </a:lnTo>
                  <a:lnTo>
                    <a:pt x="0" y="258"/>
                  </a:lnTo>
                  <a:lnTo>
                    <a:pt x="17" y="352"/>
                  </a:lnTo>
                  <a:lnTo>
                    <a:pt x="44" y="377"/>
                  </a:lnTo>
                  <a:lnTo>
                    <a:pt x="96" y="386"/>
                  </a:lnTo>
                  <a:lnTo>
                    <a:pt x="188" y="400"/>
                  </a:lnTo>
                  <a:lnTo>
                    <a:pt x="222" y="370"/>
                  </a:lnTo>
                  <a:lnTo>
                    <a:pt x="282" y="366"/>
                  </a:lnTo>
                  <a:lnTo>
                    <a:pt x="323" y="370"/>
                  </a:lnTo>
                  <a:lnTo>
                    <a:pt x="383" y="413"/>
                  </a:lnTo>
                  <a:lnTo>
                    <a:pt x="381" y="406"/>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76" name="Freeform 308"/>
            <p:cNvSpPr>
              <a:spLocks/>
            </p:cNvSpPr>
            <p:nvPr/>
          </p:nvSpPr>
          <p:spPr bwMode="ltGray">
            <a:xfrm>
              <a:off x="1170" y="786"/>
              <a:ext cx="16" cy="21"/>
            </a:xfrm>
            <a:custGeom>
              <a:avLst/>
              <a:gdLst>
                <a:gd name="T0" fmla="*/ 50 w 50"/>
                <a:gd name="T1" fmla="*/ 27 h 59"/>
                <a:gd name="T2" fmla="*/ 16 w 50"/>
                <a:gd name="T3" fmla="*/ 0 h 59"/>
                <a:gd name="T4" fmla="*/ 0 w 50"/>
                <a:gd name="T5" fmla="*/ 34 h 59"/>
                <a:gd name="T6" fmla="*/ 1 w 50"/>
                <a:gd name="T7" fmla="*/ 45 h 59"/>
                <a:gd name="T8" fmla="*/ 42 w 50"/>
                <a:gd name="T9" fmla="*/ 59 h 59"/>
                <a:gd name="T10" fmla="*/ 50 w 50"/>
                <a:gd name="T11" fmla="*/ 27 h 59"/>
              </a:gdLst>
              <a:ahLst/>
              <a:cxnLst>
                <a:cxn ang="0">
                  <a:pos x="T0" y="T1"/>
                </a:cxn>
                <a:cxn ang="0">
                  <a:pos x="T2" y="T3"/>
                </a:cxn>
                <a:cxn ang="0">
                  <a:pos x="T4" y="T5"/>
                </a:cxn>
                <a:cxn ang="0">
                  <a:pos x="T6" y="T7"/>
                </a:cxn>
                <a:cxn ang="0">
                  <a:pos x="T8" y="T9"/>
                </a:cxn>
                <a:cxn ang="0">
                  <a:pos x="T10" y="T11"/>
                </a:cxn>
              </a:cxnLst>
              <a:rect l="0" t="0" r="r" b="b"/>
              <a:pathLst>
                <a:path w="50" h="59">
                  <a:moveTo>
                    <a:pt x="50" y="27"/>
                  </a:moveTo>
                  <a:lnTo>
                    <a:pt x="16" y="0"/>
                  </a:lnTo>
                  <a:lnTo>
                    <a:pt x="0" y="34"/>
                  </a:lnTo>
                  <a:lnTo>
                    <a:pt x="1" y="45"/>
                  </a:lnTo>
                  <a:lnTo>
                    <a:pt x="42" y="59"/>
                  </a:lnTo>
                  <a:lnTo>
                    <a:pt x="50" y="2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77" name="Freeform 309"/>
            <p:cNvSpPr>
              <a:spLocks/>
            </p:cNvSpPr>
            <p:nvPr/>
          </p:nvSpPr>
          <p:spPr bwMode="ltGray">
            <a:xfrm>
              <a:off x="4617" y="859"/>
              <a:ext cx="857" cy="603"/>
            </a:xfrm>
            <a:custGeom>
              <a:avLst/>
              <a:gdLst>
                <a:gd name="T0" fmla="*/ 599 w 2572"/>
                <a:gd name="T1" fmla="*/ 1518 h 1804"/>
                <a:gd name="T2" fmla="*/ 698 w 2572"/>
                <a:gd name="T3" fmla="*/ 1357 h 1804"/>
                <a:gd name="T4" fmla="*/ 775 w 2572"/>
                <a:gd name="T5" fmla="*/ 1237 h 1804"/>
                <a:gd name="T6" fmla="*/ 908 w 2572"/>
                <a:gd name="T7" fmla="*/ 1225 h 1804"/>
                <a:gd name="T8" fmla="*/ 1012 w 2572"/>
                <a:gd name="T9" fmla="*/ 1237 h 1804"/>
                <a:gd name="T10" fmla="*/ 1120 w 2572"/>
                <a:gd name="T11" fmla="*/ 1259 h 1804"/>
                <a:gd name="T12" fmla="*/ 1299 w 2572"/>
                <a:gd name="T13" fmla="*/ 1251 h 1804"/>
                <a:gd name="T14" fmla="*/ 1356 w 2572"/>
                <a:gd name="T15" fmla="*/ 1087 h 1804"/>
                <a:gd name="T16" fmla="*/ 1467 w 2572"/>
                <a:gd name="T17" fmla="*/ 1064 h 1804"/>
                <a:gd name="T18" fmla="*/ 1571 w 2572"/>
                <a:gd name="T19" fmla="*/ 1042 h 1804"/>
                <a:gd name="T20" fmla="*/ 1576 w 2572"/>
                <a:gd name="T21" fmla="*/ 1087 h 1804"/>
                <a:gd name="T22" fmla="*/ 1522 w 2572"/>
                <a:gd name="T23" fmla="*/ 1251 h 1804"/>
                <a:gd name="T24" fmla="*/ 1423 w 2572"/>
                <a:gd name="T25" fmla="*/ 1273 h 1804"/>
                <a:gd name="T26" fmla="*/ 1393 w 2572"/>
                <a:gd name="T27" fmla="*/ 1408 h 1804"/>
                <a:gd name="T28" fmla="*/ 1444 w 2572"/>
                <a:gd name="T29" fmla="*/ 1556 h 1804"/>
                <a:gd name="T30" fmla="*/ 1496 w 2572"/>
                <a:gd name="T31" fmla="*/ 1774 h 1804"/>
                <a:gd name="T32" fmla="*/ 1598 w 2572"/>
                <a:gd name="T33" fmla="*/ 1774 h 1804"/>
                <a:gd name="T34" fmla="*/ 1621 w 2572"/>
                <a:gd name="T35" fmla="*/ 1687 h 1804"/>
                <a:gd name="T36" fmla="*/ 1718 w 2572"/>
                <a:gd name="T37" fmla="*/ 1605 h 1804"/>
                <a:gd name="T38" fmla="*/ 1690 w 2572"/>
                <a:gd name="T39" fmla="*/ 1497 h 1804"/>
                <a:gd name="T40" fmla="*/ 1740 w 2572"/>
                <a:gd name="T41" fmla="*/ 1479 h 1804"/>
                <a:gd name="T42" fmla="*/ 1762 w 2572"/>
                <a:gd name="T43" fmla="*/ 1427 h 1804"/>
                <a:gd name="T44" fmla="*/ 1707 w 2572"/>
                <a:gd name="T45" fmla="*/ 1345 h 1804"/>
                <a:gd name="T46" fmla="*/ 1695 w 2572"/>
                <a:gd name="T47" fmla="*/ 1214 h 1804"/>
                <a:gd name="T48" fmla="*/ 1820 w 2572"/>
                <a:gd name="T49" fmla="*/ 1129 h 1804"/>
                <a:gd name="T50" fmla="*/ 2009 w 2572"/>
                <a:gd name="T51" fmla="*/ 1099 h 1804"/>
                <a:gd name="T52" fmla="*/ 2120 w 2572"/>
                <a:gd name="T53" fmla="*/ 1019 h 1804"/>
                <a:gd name="T54" fmla="*/ 2275 w 2572"/>
                <a:gd name="T55" fmla="*/ 951 h 1804"/>
                <a:gd name="T56" fmla="*/ 2317 w 2572"/>
                <a:gd name="T57" fmla="*/ 921 h 1804"/>
                <a:gd name="T58" fmla="*/ 2310 w 2572"/>
                <a:gd name="T59" fmla="*/ 877 h 1804"/>
                <a:gd name="T60" fmla="*/ 2221 w 2572"/>
                <a:gd name="T61" fmla="*/ 776 h 1804"/>
                <a:gd name="T62" fmla="*/ 2307 w 2572"/>
                <a:gd name="T63" fmla="*/ 724 h 1804"/>
                <a:gd name="T64" fmla="*/ 2354 w 2572"/>
                <a:gd name="T65" fmla="*/ 728 h 1804"/>
                <a:gd name="T66" fmla="*/ 2543 w 2572"/>
                <a:gd name="T67" fmla="*/ 808 h 1804"/>
                <a:gd name="T68" fmla="*/ 2572 w 2572"/>
                <a:gd name="T69" fmla="*/ 733 h 1804"/>
                <a:gd name="T70" fmla="*/ 2440 w 2572"/>
                <a:gd name="T71" fmla="*/ 561 h 1804"/>
                <a:gd name="T72" fmla="*/ 2317 w 2572"/>
                <a:gd name="T73" fmla="*/ 464 h 1804"/>
                <a:gd name="T74" fmla="*/ 2164 w 2572"/>
                <a:gd name="T75" fmla="*/ 389 h 1804"/>
                <a:gd name="T76" fmla="*/ 2074 w 2572"/>
                <a:gd name="T77" fmla="*/ 375 h 1804"/>
                <a:gd name="T78" fmla="*/ 1963 w 2572"/>
                <a:gd name="T79" fmla="*/ 342 h 1804"/>
                <a:gd name="T80" fmla="*/ 1828 w 2572"/>
                <a:gd name="T81" fmla="*/ 291 h 1804"/>
                <a:gd name="T82" fmla="*/ 1699 w 2572"/>
                <a:gd name="T83" fmla="*/ 254 h 1804"/>
                <a:gd name="T84" fmla="*/ 1652 w 2572"/>
                <a:gd name="T85" fmla="*/ 279 h 1804"/>
                <a:gd name="T86" fmla="*/ 1620 w 2572"/>
                <a:gd name="T87" fmla="*/ 328 h 1804"/>
                <a:gd name="T88" fmla="*/ 1532 w 2572"/>
                <a:gd name="T89" fmla="*/ 305 h 1804"/>
                <a:gd name="T90" fmla="*/ 1397 w 2572"/>
                <a:gd name="T91" fmla="*/ 305 h 1804"/>
                <a:gd name="T92" fmla="*/ 1320 w 2572"/>
                <a:gd name="T93" fmla="*/ 342 h 1804"/>
                <a:gd name="T94" fmla="*/ 1278 w 2572"/>
                <a:gd name="T95" fmla="*/ 328 h 1804"/>
                <a:gd name="T96" fmla="*/ 1089 w 2572"/>
                <a:gd name="T97" fmla="*/ 169 h 1804"/>
                <a:gd name="T98" fmla="*/ 932 w 2572"/>
                <a:gd name="T99" fmla="*/ 195 h 1804"/>
                <a:gd name="T100" fmla="*/ 752 w 2572"/>
                <a:gd name="T101" fmla="*/ 96 h 1804"/>
                <a:gd name="T102" fmla="*/ 643 w 2572"/>
                <a:gd name="T103" fmla="*/ 85 h 1804"/>
                <a:gd name="T104" fmla="*/ 589 w 2572"/>
                <a:gd name="T105" fmla="*/ 46 h 1804"/>
                <a:gd name="T106" fmla="*/ 387 w 2572"/>
                <a:gd name="T107" fmla="*/ 21 h 1804"/>
                <a:gd name="T108" fmla="*/ 322 w 2572"/>
                <a:gd name="T109" fmla="*/ 37 h 1804"/>
                <a:gd name="T110" fmla="*/ 289 w 2572"/>
                <a:gd name="T111" fmla="*/ 119 h 1804"/>
                <a:gd name="T112" fmla="*/ 55 w 2572"/>
                <a:gd name="T113" fmla="*/ 135 h 1804"/>
                <a:gd name="T114" fmla="*/ 553 w 2572"/>
                <a:gd name="T115" fmla="*/ 155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72" h="1804">
                  <a:moveTo>
                    <a:pt x="553" y="1556"/>
                  </a:moveTo>
                  <a:lnTo>
                    <a:pt x="599" y="1518"/>
                  </a:lnTo>
                  <a:lnTo>
                    <a:pt x="643" y="1443"/>
                  </a:lnTo>
                  <a:lnTo>
                    <a:pt x="698" y="1357"/>
                  </a:lnTo>
                  <a:lnTo>
                    <a:pt x="731" y="1273"/>
                  </a:lnTo>
                  <a:lnTo>
                    <a:pt x="775" y="1237"/>
                  </a:lnTo>
                  <a:lnTo>
                    <a:pt x="842" y="1211"/>
                  </a:lnTo>
                  <a:lnTo>
                    <a:pt x="908" y="1225"/>
                  </a:lnTo>
                  <a:lnTo>
                    <a:pt x="976" y="1225"/>
                  </a:lnTo>
                  <a:lnTo>
                    <a:pt x="1012" y="1237"/>
                  </a:lnTo>
                  <a:lnTo>
                    <a:pt x="1056" y="1211"/>
                  </a:lnTo>
                  <a:lnTo>
                    <a:pt x="1120" y="1259"/>
                  </a:lnTo>
                  <a:lnTo>
                    <a:pt x="1171" y="1241"/>
                  </a:lnTo>
                  <a:lnTo>
                    <a:pt x="1299" y="1251"/>
                  </a:lnTo>
                  <a:lnTo>
                    <a:pt x="1335" y="1232"/>
                  </a:lnTo>
                  <a:lnTo>
                    <a:pt x="1356" y="1087"/>
                  </a:lnTo>
                  <a:lnTo>
                    <a:pt x="1434" y="1010"/>
                  </a:lnTo>
                  <a:lnTo>
                    <a:pt x="1467" y="1064"/>
                  </a:lnTo>
                  <a:lnTo>
                    <a:pt x="1509" y="1087"/>
                  </a:lnTo>
                  <a:lnTo>
                    <a:pt x="1571" y="1042"/>
                  </a:lnTo>
                  <a:lnTo>
                    <a:pt x="1598" y="1019"/>
                  </a:lnTo>
                  <a:lnTo>
                    <a:pt x="1576" y="1087"/>
                  </a:lnTo>
                  <a:lnTo>
                    <a:pt x="1532" y="1163"/>
                  </a:lnTo>
                  <a:lnTo>
                    <a:pt x="1522" y="1251"/>
                  </a:lnTo>
                  <a:lnTo>
                    <a:pt x="1458" y="1280"/>
                  </a:lnTo>
                  <a:lnTo>
                    <a:pt x="1423" y="1273"/>
                  </a:lnTo>
                  <a:lnTo>
                    <a:pt x="1416" y="1331"/>
                  </a:lnTo>
                  <a:lnTo>
                    <a:pt x="1393" y="1408"/>
                  </a:lnTo>
                  <a:lnTo>
                    <a:pt x="1397" y="1481"/>
                  </a:lnTo>
                  <a:lnTo>
                    <a:pt x="1444" y="1556"/>
                  </a:lnTo>
                  <a:lnTo>
                    <a:pt x="1475" y="1628"/>
                  </a:lnTo>
                  <a:lnTo>
                    <a:pt x="1496" y="1774"/>
                  </a:lnTo>
                  <a:lnTo>
                    <a:pt x="1540" y="1804"/>
                  </a:lnTo>
                  <a:lnTo>
                    <a:pt x="1598" y="1774"/>
                  </a:lnTo>
                  <a:lnTo>
                    <a:pt x="1631" y="1734"/>
                  </a:lnTo>
                  <a:lnTo>
                    <a:pt x="1621" y="1687"/>
                  </a:lnTo>
                  <a:lnTo>
                    <a:pt x="1667" y="1650"/>
                  </a:lnTo>
                  <a:lnTo>
                    <a:pt x="1718" y="1605"/>
                  </a:lnTo>
                  <a:lnTo>
                    <a:pt x="1714" y="1551"/>
                  </a:lnTo>
                  <a:lnTo>
                    <a:pt x="1690" y="1497"/>
                  </a:lnTo>
                  <a:lnTo>
                    <a:pt x="1682" y="1458"/>
                  </a:lnTo>
                  <a:lnTo>
                    <a:pt x="1740" y="1479"/>
                  </a:lnTo>
                  <a:lnTo>
                    <a:pt x="1753" y="1451"/>
                  </a:lnTo>
                  <a:lnTo>
                    <a:pt x="1762" y="1427"/>
                  </a:lnTo>
                  <a:lnTo>
                    <a:pt x="1740" y="1397"/>
                  </a:lnTo>
                  <a:lnTo>
                    <a:pt x="1707" y="1345"/>
                  </a:lnTo>
                  <a:lnTo>
                    <a:pt x="1682" y="1294"/>
                  </a:lnTo>
                  <a:lnTo>
                    <a:pt x="1695" y="1214"/>
                  </a:lnTo>
                  <a:lnTo>
                    <a:pt x="1732" y="1156"/>
                  </a:lnTo>
                  <a:lnTo>
                    <a:pt x="1820" y="1129"/>
                  </a:lnTo>
                  <a:lnTo>
                    <a:pt x="1939" y="1145"/>
                  </a:lnTo>
                  <a:lnTo>
                    <a:pt x="2009" y="1099"/>
                  </a:lnTo>
                  <a:lnTo>
                    <a:pt x="2053" y="1038"/>
                  </a:lnTo>
                  <a:lnTo>
                    <a:pt x="2120" y="1019"/>
                  </a:lnTo>
                  <a:lnTo>
                    <a:pt x="2208" y="966"/>
                  </a:lnTo>
                  <a:lnTo>
                    <a:pt x="2275" y="951"/>
                  </a:lnTo>
                  <a:lnTo>
                    <a:pt x="2330" y="930"/>
                  </a:lnTo>
                  <a:lnTo>
                    <a:pt x="2317" y="921"/>
                  </a:lnTo>
                  <a:lnTo>
                    <a:pt x="2317" y="893"/>
                  </a:lnTo>
                  <a:lnTo>
                    <a:pt x="2310" y="877"/>
                  </a:lnTo>
                  <a:lnTo>
                    <a:pt x="2224" y="808"/>
                  </a:lnTo>
                  <a:lnTo>
                    <a:pt x="2221" y="776"/>
                  </a:lnTo>
                  <a:lnTo>
                    <a:pt x="2284" y="767"/>
                  </a:lnTo>
                  <a:lnTo>
                    <a:pt x="2307" y="724"/>
                  </a:lnTo>
                  <a:lnTo>
                    <a:pt x="2317" y="661"/>
                  </a:lnTo>
                  <a:lnTo>
                    <a:pt x="2354" y="728"/>
                  </a:lnTo>
                  <a:lnTo>
                    <a:pt x="2480" y="813"/>
                  </a:lnTo>
                  <a:lnTo>
                    <a:pt x="2543" y="808"/>
                  </a:lnTo>
                  <a:lnTo>
                    <a:pt x="2572" y="771"/>
                  </a:lnTo>
                  <a:lnTo>
                    <a:pt x="2572" y="733"/>
                  </a:lnTo>
                  <a:lnTo>
                    <a:pt x="2486" y="649"/>
                  </a:lnTo>
                  <a:lnTo>
                    <a:pt x="2440" y="561"/>
                  </a:lnTo>
                  <a:lnTo>
                    <a:pt x="2385" y="488"/>
                  </a:lnTo>
                  <a:lnTo>
                    <a:pt x="2317" y="464"/>
                  </a:lnTo>
                  <a:lnTo>
                    <a:pt x="2242" y="415"/>
                  </a:lnTo>
                  <a:lnTo>
                    <a:pt x="2164" y="389"/>
                  </a:lnTo>
                  <a:lnTo>
                    <a:pt x="2141" y="389"/>
                  </a:lnTo>
                  <a:lnTo>
                    <a:pt x="2074" y="375"/>
                  </a:lnTo>
                  <a:lnTo>
                    <a:pt x="1996" y="353"/>
                  </a:lnTo>
                  <a:lnTo>
                    <a:pt x="1963" y="342"/>
                  </a:lnTo>
                  <a:lnTo>
                    <a:pt x="1895" y="305"/>
                  </a:lnTo>
                  <a:lnTo>
                    <a:pt x="1828" y="291"/>
                  </a:lnTo>
                  <a:lnTo>
                    <a:pt x="1763" y="265"/>
                  </a:lnTo>
                  <a:lnTo>
                    <a:pt x="1699" y="254"/>
                  </a:lnTo>
                  <a:lnTo>
                    <a:pt x="1675" y="254"/>
                  </a:lnTo>
                  <a:lnTo>
                    <a:pt x="1652" y="279"/>
                  </a:lnTo>
                  <a:lnTo>
                    <a:pt x="1652" y="353"/>
                  </a:lnTo>
                  <a:lnTo>
                    <a:pt x="1620" y="328"/>
                  </a:lnTo>
                  <a:lnTo>
                    <a:pt x="1598" y="316"/>
                  </a:lnTo>
                  <a:lnTo>
                    <a:pt x="1532" y="305"/>
                  </a:lnTo>
                  <a:lnTo>
                    <a:pt x="1467" y="316"/>
                  </a:lnTo>
                  <a:lnTo>
                    <a:pt x="1397" y="305"/>
                  </a:lnTo>
                  <a:lnTo>
                    <a:pt x="1376" y="291"/>
                  </a:lnTo>
                  <a:lnTo>
                    <a:pt x="1320" y="342"/>
                  </a:lnTo>
                  <a:lnTo>
                    <a:pt x="1299" y="364"/>
                  </a:lnTo>
                  <a:lnTo>
                    <a:pt x="1278" y="328"/>
                  </a:lnTo>
                  <a:lnTo>
                    <a:pt x="1219" y="246"/>
                  </a:lnTo>
                  <a:lnTo>
                    <a:pt x="1089" y="169"/>
                  </a:lnTo>
                  <a:lnTo>
                    <a:pt x="997" y="181"/>
                  </a:lnTo>
                  <a:lnTo>
                    <a:pt x="932" y="195"/>
                  </a:lnTo>
                  <a:lnTo>
                    <a:pt x="866" y="145"/>
                  </a:lnTo>
                  <a:lnTo>
                    <a:pt x="752" y="96"/>
                  </a:lnTo>
                  <a:lnTo>
                    <a:pt x="710" y="71"/>
                  </a:lnTo>
                  <a:lnTo>
                    <a:pt x="643" y="85"/>
                  </a:lnTo>
                  <a:lnTo>
                    <a:pt x="599" y="96"/>
                  </a:lnTo>
                  <a:lnTo>
                    <a:pt x="589" y="46"/>
                  </a:lnTo>
                  <a:lnTo>
                    <a:pt x="553" y="9"/>
                  </a:lnTo>
                  <a:lnTo>
                    <a:pt x="387" y="21"/>
                  </a:lnTo>
                  <a:lnTo>
                    <a:pt x="319" y="0"/>
                  </a:lnTo>
                  <a:lnTo>
                    <a:pt x="322" y="37"/>
                  </a:lnTo>
                  <a:lnTo>
                    <a:pt x="299" y="105"/>
                  </a:lnTo>
                  <a:lnTo>
                    <a:pt x="289" y="119"/>
                  </a:lnTo>
                  <a:lnTo>
                    <a:pt x="132" y="135"/>
                  </a:lnTo>
                  <a:lnTo>
                    <a:pt x="55" y="135"/>
                  </a:lnTo>
                  <a:lnTo>
                    <a:pt x="0" y="195"/>
                  </a:lnTo>
                  <a:lnTo>
                    <a:pt x="553" y="1556"/>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78" name="Freeform 310"/>
            <p:cNvSpPr>
              <a:spLocks/>
            </p:cNvSpPr>
            <p:nvPr/>
          </p:nvSpPr>
          <p:spPr bwMode="ltGray">
            <a:xfrm>
              <a:off x="4051" y="2399"/>
              <a:ext cx="33" cy="74"/>
            </a:xfrm>
            <a:custGeom>
              <a:avLst/>
              <a:gdLst>
                <a:gd name="T0" fmla="*/ 39 w 100"/>
                <a:gd name="T1" fmla="*/ 4 h 221"/>
                <a:gd name="T2" fmla="*/ 63 w 100"/>
                <a:gd name="T3" fmla="*/ 0 h 221"/>
                <a:gd name="T4" fmla="*/ 83 w 100"/>
                <a:gd name="T5" fmla="*/ 130 h 221"/>
                <a:gd name="T6" fmla="*/ 100 w 100"/>
                <a:gd name="T7" fmla="*/ 157 h 221"/>
                <a:gd name="T8" fmla="*/ 88 w 100"/>
                <a:gd name="T9" fmla="*/ 211 h 221"/>
                <a:gd name="T10" fmla="*/ 46 w 100"/>
                <a:gd name="T11" fmla="*/ 221 h 221"/>
                <a:gd name="T12" fmla="*/ 21 w 100"/>
                <a:gd name="T13" fmla="*/ 202 h 221"/>
                <a:gd name="T14" fmla="*/ 0 w 100"/>
                <a:gd name="T15" fmla="*/ 135 h 221"/>
                <a:gd name="T16" fmla="*/ 0 w 100"/>
                <a:gd name="T17" fmla="*/ 122 h 221"/>
                <a:gd name="T18" fmla="*/ 39 w 100"/>
                <a:gd name="T19"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221">
                  <a:moveTo>
                    <a:pt x="39" y="4"/>
                  </a:moveTo>
                  <a:lnTo>
                    <a:pt x="63" y="0"/>
                  </a:lnTo>
                  <a:lnTo>
                    <a:pt x="83" y="130"/>
                  </a:lnTo>
                  <a:lnTo>
                    <a:pt x="100" y="157"/>
                  </a:lnTo>
                  <a:lnTo>
                    <a:pt x="88" y="211"/>
                  </a:lnTo>
                  <a:lnTo>
                    <a:pt x="46" y="221"/>
                  </a:lnTo>
                  <a:lnTo>
                    <a:pt x="21" y="202"/>
                  </a:lnTo>
                  <a:lnTo>
                    <a:pt x="0" y="135"/>
                  </a:lnTo>
                  <a:lnTo>
                    <a:pt x="0" y="122"/>
                  </a:lnTo>
                  <a:lnTo>
                    <a:pt x="39" y="4"/>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79" name="Freeform 311"/>
            <p:cNvSpPr>
              <a:spLocks/>
            </p:cNvSpPr>
            <p:nvPr/>
          </p:nvSpPr>
          <p:spPr bwMode="ltGray">
            <a:xfrm>
              <a:off x="4136" y="651"/>
              <a:ext cx="59" cy="52"/>
            </a:xfrm>
            <a:custGeom>
              <a:avLst/>
              <a:gdLst>
                <a:gd name="T0" fmla="*/ 0 w 177"/>
                <a:gd name="T1" fmla="*/ 95 h 156"/>
                <a:gd name="T2" fmla="*/ 16 w 177"/>
                <a:gd name="T3" fmla="*/ 47 h 156"/>
                <a:gd name="T4" fmla="*/ 25 w 177"/>
                <a:gd name="T5" fmla="*/ 26 h 156"/>
                <a:gd name="T6" fmla="*/ 37 w 177"/>
                <a:gd name="T7" fmla="*/ 5 h 156"/>
                <a:gd name="T8" fmla="*/ 84 w 177"/>
                <a:gd name="T9" fmla="*/ 12 h 156"/>
                <a:gd name="T10" fmla="*/ 117 w 177"/>
                <a:gd name="T11" fmla="*/ 0 h 156"/>
                <a:gd name="T12" fmla="*/ 147 w 177"/>
                <a:gd name="T13" fmla="*/ 42 h 156"/>
                <a:gd name="T14" fmla="*/ 157 w 177"/>
                <a:gd name="T15" fmla="*/ 73 h 156"/>
                <a:gd name="T16" fmla="*/ 171 w 177"/>
                <a:gd name="T17" fmla="*/ 88 h 156"/>
                <a:gd name="T18" fmla="*/ 177 w 177"/>
                <a:gd name="T19" fmla="*/ 121 h 156"/>
                <a:gd name="T20" fmla="*/ 157 w 177"/>
                <a:gd name="T21" fmla="*/ 132 h 156"/>
                <a:gd name="T22" fmla="*/ 89 w 177"/>
                <a:gd name="T23" fmla="*/ 125 h 156"/>
                <a:gd name="T24" fmla="*/ 71 w 177"/>
                <a:gd name="T25" fmla="*/ 146 h 156"/>
                <a:gd name="T26" fmla="*/ 42 w 177"/>
                <a:gd name="T27" fmla="*/ 156 h 156"/>
                <a:gd name="T28" fmla="*/ 16 w 177"/>
                <a:gd name="T29" fmla="*/ 113 h 156"/>
                <a:gd name="T30" fmla="*/ 0 w 177"/>
                <a:gd name="T31" fmla="*/ 9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56">
                  <a:moveTo>
                    <a:pt x="0" y="95"/>
                  </a:moveTo>
                  <a:lnTo>
                    <a:pt x="16" y="47"/>
                  </a:lnTo>
                  <a:lnTo>
                    <a:pt x="25" y="26"/>
                  </a:lnTo>
                  <a:lnTo>
                    <a:pt x="37" y="5"/>
                  </a:lnTo>
                  <a:lnTo>
                    <a:pt x="84" y="12"/>
                  </a:lnTo>
                  <a:lnTo>
                    <a:pt x="117" y="0"/>
                  </a:lnTo>
                  <a:lnTo>
                    <a:pt x="147" y="42"/>
                  </a:lnTo>
                  <a:lnTo>
                    <a:pt x="157" y="73"/>
                  </a:lnTo>
                  <a:lnTo>
                    <a:pt x="171" y="88"/>
                  </a:lnTo>
                  <a:lnTo>
                    <a:pt x="177" y="121"/>
                  </a:lnTo>
                  <a:lnTo>
                    <a:pt x="157" y="132"/>
                  </a:lnTo>
                  <a:lnTo>
                    <a:pt x="89" y="125"/>
                  </a:lnTo>
                  <a:lnTo>
                    <a:pt x="71" y="146"/>
                  </a:lnTo>
                  <a:lnTo>
                    <a:pt x="42" y="156"/>
                  </a:lnTo>
                  <a:lnTo>
                    <a:pt x="16" y="113"/>
                  </a:lnTo>
                  <a:lnTo>
                    <a:pt x="0" y="95"/>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80" name="Freeform 312"/>
            <p:cNvSpPr>
              <a:spLocks/>
            </p:cNvSpPr>
            <p:nvPr/>
          </p:nvSpPr>
          <p:spPr bwMode="ltGray">
            <a:xfrm>
              <a:off x="4213" y="688"/>
              <a:ext cx="22" cy="10"/>
            </a:xfrm>
            <a:custGeom>
              <a:avLst/>
              <a:gdLst>
                <a:gd name="T0" fmla="*/ 0 w 67"/>
                <a:gd name="T1" fmla="*/ 32 h 32"/>
                <a:gd name="T2" fmla="*/ 10 w 67"/>
                <a:gd name="T3" fmla="*/ 0 h 32"/>
                <a:gd name="T4" fmla="*/ 67 w 67"/>
                <a:gd name="T5" fmla="*/ 9 h 32"/>
                <a:gd name="T6" fmla="*/ 56 w 67"/>
                <a:gd name="T7" fmla="*/ 21 h 32"/>
                <a:gd name="T8" fmla="*/ 0 w 67"/>
                <a:gd name="T9" fmla="*/ 32 h 32"/>
              </a:gdLst>
              <a:ahLst/>
              <a:cxnLst>
                <a:cxn ang="0">
                  <a:pos x="T0" y="T1"/>
                </a:cxn>
                <a:cxn ang="0">
                  <a:pos x="T2" y="T3"/>
                </a:cxn>
                <a:cxn ang="0">
                  <a:pos x="T4" y="T5"/>
                </a:cxn>
                <a:cxn ang="0">
                  <a:pos x="T6" y="T7"/>
                </a:cxn>
                <a:cxn ang="0">
                  <a:pos x="T8" y="T9"/>
                </a:cxn>
              </a:cxnLst>
              <a:rect l="0" t="0" r="r" b="b"/>
              <a:pathLst>
                <a:path w="67" h="32">
                  <a:moveTo>
                    <a:pt x="0" y="32"/>
                  </a:moveTo>
                  <a:lnTo>
                    <a:pt x="10" y="0"/>
                  </a:lnTo>
                  <a:lnTo>
                    <a:pt x="67" y="9"/>
                  </a:lnTo>
                  <a:lnTo>
                    <a:pt x="56" y="21"/>
                  </a:lnTo>
                  <a:lnTo>
                    <a:pt x="0" y="32"/>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81" name="Freeform 313"/>
            <p:cNvSpPr>
              <a:spLocks/>
            </p:cNvSpPr>
            <p:nvPr/>
          </p:nvSpPr>
          <p:spPr bwMode="ltGray">
            <a:xfrm>
              <a:off x="4250" y="2358"/>
              <a:ext cx="15" cy="12"/>
            </a:xfrm>
            <a:custGeom>
              <a:avLst/>
              <a:gdLst>
                <a:gd name="T0" fmla="*/ 0 w 44"/>
                <a:gd name="T1" fmla="*/ 21 h 37"/>
                <a:gd name="T2" fmla="*/ 10 w 44"/>
                <a:gd name="T3" fmla="*/ 0 h 37"/>
                <a:gd name="T4" fmla="*/ 31 w 44"/>
                <a:gd name="T5" fmla="*/ 0 h 37"/>
                <a:gd name="T6" fmla="*/ 44 w 44"/>
                <a:gd name="T7" fmla="*/ 21 h 37"/>
                <a:gd name="T8" fmla="*/ 31 w 44"/>
                <a:gd name="T9" fmla="*/ 37 h 37"/>
                <a:gd name="T10" fmla="*/ 0 w 44"/>
                <a:gd name="T11" fmla="*/ 21 h 37"/>
              </a:gdLst>
              <a:ahLst/>
              <a:cxnLst>
                <a:cxn ang="0">
                  <a:pos x="T0" y="T1"/>
                </a:cxn>
                <a:cxn ang="0">
                  <a:pos x="T2" y="T3"/>
                </a:cxn>
                <a:cxn ang="0">
                  <a:pos x="T4" y="T5"/>
                </a:cxn>
                <a:cxn ang="0">
                  <a:pos x="T6" y="T7"/>
                </a:cxn>
                <a:cxn ang="0">
                  <a:pos x="T8" y="T9"/>
                </a:cxn>
                <a:cxn ang="0">
                  <a:pos x="T10" y="T11"/>
                </a:cxn>
              </a:cxnLst>
              <a:rect l="0" t="0" r="r" b="b"/>
              <a:pathLst>
                <a:path w="44" h="37">
                  <a:moveTo>
                    <a:pt x="0" y="21"/>
                  </a:moveTo>
                  <a:lnTo>
                    <a:pt x="10" y="0"/>
                  </a:lnTo>
                  <a:lnTo>
                    <a:pt x="31" y="0"/>
                  </a:lnTo>
                  <a:lnTo>
                    <a:pt x="44" y="21"/>
                  </a:lnTo>
                  <a:lnTo>
                    <a:pt x="31" y="37"/>
                  </a:lnTo>
                  <a:lnTo>
                    <a:pt x="0" y="21"/>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82" name="Freeform 314"/>
            <p:cNvSpPr>
              <a:spLocks/>
            </p:cNvSpPr>
            <p:nvPr/>
          </p:nvSpPr>
          <p:spPr bwMode="ltGray">
            <a:xfrm>
              <a:off x="4261" y="2329"/>
              <a:ext cx="15" cy="12"/>
            </a:xfrm>
            <a:custGeom>
              <a:avLst/>
              <a:gdLst>
                <a:gd name="T0" fmla="*/ 0 w 47"/>
                <a:gd name="T1" fmla="*/ 11 h 37"/>
                <a:gd name="T2" fmla="*/ 0 w 47"/>
                <a:gd name="T3" fmla="*/ 0 h 37"/>
                <a:gd name="T4" fmla="*/ 47 w 47"/>
                <a:gd name="T5" fmla="*/ 0 h 37"/>
                <a:gd name="T6" fmla="*/ 47 w 47"/>
                <a:gd name="T7" fmla="*/ 11 h 37"/>
                <a:gd name="T8" fmla="*/ 23 w 47"/>
                <a:gd name="T9" fmla="*/ 37 h 37"/>
                <a:gd name="T10" fmla="*/ 23 w 47"/>
                <a:gd name="T11" fmla="*/ 25 h 37"/>
                <a:gd name="T12" fmla="*/ 13 w 47"/>
                <a:gd name="T13" fmla="*/ 11 h 37"/>
                <a:gd name="T14" fmla="*/ 0 w 47"/>
                <a:gd name="T15" fmla="*/ 1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7">
                  <a:moveTo>
                    <a:pt x="0" y="11"/>
                  </a:moveTo>
                  <a:lnTo>
                    <a:pt x="0" y="0"/>
                  </a:lnTo>
                  <a:lnTo>
                    <a:pt x="47" y="0"/>
                  </a:lnTo>
                  <a:lnTo>
                    <a:pt x="47" y="11"/>
                  </a:lnTo>
                  <a:lnTo>
                    <a:pt x="23" y="37"/>
                  </a:lnTo>
                  <a:lnTo>
                    <a:pt x="23" y="25"/>
                  </a:lnTo>
                  <a:lnTo>
                    <a:pt x="13" y="11"/>
                  </a:lnTo>
                  <a:lnTo>
                    <a:pt x="0" y="11"/>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83" name="Freeform 315"/>
            <p:cNvSpPr>
              <a:spLocks/>
            </p:cNvSpPr>
            <p:nvPr/>
          </p:nvSpPr>
          <p:spPr bwMode="ltGray">
            <a:xfrm>
              <a:off x="4261" y="2305"/>
              <a:ext cx="7" cy="8"/>
            </a:xfrm>
            <a:custGeom>
              <a:avLst/>
              <a:gdLst>
                <a:gd name="T0" fmla="*/ 0 w 23"/>
                <a:gd name="T1" fmla="*/ 14 h 25"/>
                <a:gd name="T2" fmla="*/ 0 w 23"/>
                <a:gd name="T3" fmla="*/ 0 h 25"/>
                <a:gd name="T4" fmla="*/ 13 w 23"/>
                <a:gd name="T5" fmla="*/ 0 h 25"/>
                <a:gd name="T6" fmla="*/ 23 w 23"/>
                <a:gd name="T7" fmla="*/ 14 h 25"/>
                <a:gd name="T8" fmla="*/ 23 w 23"/>
                <a:gd name="T9" fmla="*/ 25 h 25"/>
                <a:gd name="T10" fmla="*/ 13 w 23"/>
                <a:gd name="T11" fmla="*/ 25 h 25"/>
                <a:gd name="T12" fmla="*/ 0 w 23"/>
                <a:gd name="T13" fmla="*/ 14 h 25"/>
              </a:gdLst>
              <a:ahLst/>
              <a:cxnLst>
                <a:cxn ang="0">
                  <a:pos x="T0" y="T1"/>
                </a:cxn>
                <a:cxn ang="0">
                  <a:pos x="T2" y="T3"/>
                </a:cxn>
                <a:cxn ang="0">
                  <a:pos x="T4" y="T5"/>
                </a:cxn>
                <a:cxn ang="0">
                  <a:pos x="T6" y="T7"/>
                </a:cxn>
                <a:cxn ang="0">
                  <a:pos x="T8" y="T9"/>
                </a:cxn>
                <a:cxn ang="0">
                  <a:pos x="T10" y="T11"/>
                </a:cxn>
                <a:cxn ang="0">
                  <a:pos x="T12" y="T13"/>
                </a:cxn>
              </a:cxnLst>
              <a:rect l="0" t="0" r="r" b="b"/>
              <a:pathLst>
                <a:path w="23" h="25">
                  <a:moveTo>
                    <a:pt x="0" y="14"/>
                  </a:moveTo>
                  <a:lnTo>
                    <a:pt x="0" y="0"/>
                  </a:lnTo>
                  <a:lnTo>
                    <a:pt x="13" y="0"/>
                  </a:lnTo>
                  <a:lnTo>
                    <a:pt x="23" y="14"/>
                  </a:lnTo>
                  <a:lnTo>
                    <a:pt x="23" y="25"/>
                  </a:lnTo>
                  <a:lnTo>
                    <a:pt x="13" y="25"/>
                  </a:lnTo>
                  <a:lnTo>
                    <a:pt x="0" y="14"/>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84" name="Freeform 316"/>
            <p:cNvSpPr>
              <a:spLocks/>
            </p:cNvSpPr>
            <p:nvPr/>
          </p:nvSpPr>
          <p:spPr bwMode="ltGray">
            <a:xfrm>
              <a:off x="4683" y="2765"/>
              <a:ext cx="30" cy="22"/>
            </a:xfrm>
            <a:custGeom>
              <a:avLst/>
              <a:gdLst>
                <a:gd name="T0" fmla="*/ 21 w 90"/>
                <a:gd name="T1" fmla="*/ 0 h 71"/>
                <a:gd name="T2" fmla="*/ 25 w 90"/>
                <a:gd name="T3" fmla="*/ 10 h 71"/>
                <a:gd name="T4" fmla="*/ 59 w 90"/>
                <a:gd name="T5" fmla="*/ 20 h 71"/>
                <a:gd name="T6" fmla="*/ 90 w 90"/>
                <a:gd name="T7" fmla="*/ 57 h 71"/>
                <a:gd name="T8" fmla="*/ 79 w 90"/>
                <a:gd name="T9" fmla="*/ 71 h 71"/>
                <a:gd name="T10" fmla="*/ 46 w 90"/>
                <a:gd name="T11" fmla="*/ 71 h 71"/>
                <a:gd name="T12" fmla="*/ 0 w 90"/>
                <a:gd name="T13" fmla="*/ 45 h 71"/>
                <a:gd name="T14" fmla="*/ 0 w 90"/>
                <a:gd name="T15" fmla="*/ 20 h 71"/>
                <a:gd name="T16" fmla="*/ 10 w 90"/>
                <a:gd name="T17" fmla="*/ 20 h 71"/>
                <a:gd name="T18" fmla="*/ 21 w 90"/>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71">
                  <a:moveTo>
                    <a:pt x="21" y="0"/>
                  </a:moveTo>
                  <a:lnTo>
                    <a:pt x="25" y="10"/>
                  </a:lnTo>
                  <a:lnTo>
                    <a:pt x="59" y="20"/>
                  </a:lnTo>
                  <a:lnTo>
                    <a:pt x="90" y="57"/>
                  </a:lnTo>
                  <a:lnTo>
                    <a:pt x="79" y="71"/>
                  </a:lnTo>
                  <a:lnTo>
                    <a:pt x="46" y="71"/>
                  </a:lnTo>
                  <a:lnTo>
                    <a:pt x="0" y="45"/>
                  </a:lnTo>
                  <a:lnTo>
                    <a:pt x="0" y="20"/>
                  </a:lnTo>
                  <a:lnTo>
                    <a:pt x="10" y="20"/>
                  </a:lnTo>
                  <a:lnTo>
                    <a:pt x="21" y="0"/>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85" name="Freeform 317"/>
            <p:cNvSpPr>
              <a:spLocks/>
            </p:cNvSpPr>
            <p:nvPr/>
          </p:nvSpPr>
          <p:spPr bwMode="ltGray">
            <a:xfrm>
              <a:off x="4479" y="2600"/>
              <a:ext cx="11" cy="24"/>
            </a:xfrm>
            <a:custGeom>
              <a:avLst/>
              <a:gdLst>
                <a:gd name="T0" fmla="*/ 0 w 31"/>
                <a:gd name="T1" fmla="*/ 31 h 71"/>
                <a:gd name="T2" fmla="*/ 0 w 31"/>
                <a:gd name="T3" fmla="*/ 0 h 71"/>
                <a:gd name="T4" fmla="*/ 31 w 31"/>
                <a:gd name="T5" fmla="*/ 31 h 71"/>
                <a:gd name="T6" fmla="*/ 31 w 31"/>
                <a:gd name="T7" fmla="*/ 71 h 71"/>
                <a:gd name="T8" fmla="*/ 0 w 31"/>
                <a:gd name="T9" fmla="*/ 31 h 71"/>
              </a:gdLst>
              <a:ahLst/>
              <a:cxnLst>
                <a:cxn ang="0">
                  <a:pos x="T0" y="T1"/>
                </a:cxn>
                <a:cxn ang="0">
                  <a:pos x="T2" y="T3"/>
                </a:cxn>
                <a:cxn ang="0">
                  <a:pos x="T4" y="T5"/>
                </a:cxn>
                <a:cxn ang="0">
                  <a:pos x="T6" y="T7"/>
                </a:cxn>
                <a:cxn ang="0">
                  <a:pos x="T8" y="T9"/>
                </a:cxn>
              </a:cxnLst>
              <a:rect l="0" t="0" r="r" b="b"/>
              <a:pathLst>
                <a:path w="31" h="71">
                  <a:moveTo>
                    <a:pt x="0" y="31"/>
                  </a:moveTo>
                  <a:lnTo>
                    <a:pt x="0" y="0"/>
                  </a:lnTo>
                  <a:lnTo>
                    <a:pt x="31" y="31"/>
                  </a:lnTo>
                  <a:lnTo>
                    <a:pt x="31" y="71"/>
                  </a:lnTo>
                  <a:lnTo>
                    <a:pt x="0" y="31"/>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86" name="Freeform 318"/>
            <p:cNvSpPr>
              <a:spLocks/>
            </p:cNvSpPr>
            <p:nvPr/>
          </p:nvSpPr>
          <p:spPr bwMode="ltGray">
            <a:xfrm>
              <a:off x="4513" y="2621"/>
              <a:ext cx="10" cy="14"/>
            </a:xfrm>
            <a:custGeom>
              <a:avLst/>
              <a:gdLst>
                <a:gd name="T0" fmla="*/ 0 w 31"/>
                <a:gd name="T1" fmla="*/ 46 h 46"/>
                <a:gd name="T2" fmla="*/ 20 w 31"/>
                <a:gd name="T3" fmla="*/ 0 h 46"/>
                <a:gd name="T4" fmla="*/ 31 w 31"/>
                <a:gd name="T5" fmla="*/ 0 h 46"/>
                <a:gd name="T6" fmla="*/ 31 w 31"/>
                <a:gd name="T7" fmla="*/ 25 h 46"/>
                <a:gd name="T8" fmla="*/ 12 w 31"/>
                <a:gd name="T9" fmla="*/ 46 h 46"/>
                <a:gd name="T10" fmla="*/ 0 w 31"/>
                <a:gd name="T11" fmla="*/ 46 h 46"/>
              </a:gdLst>
              <a:ahLst/>
              <a:cxnLst>
                <a:cxn ang="0">
                  <a:pos x="T0" y="T1"/>
                </a:cxn>
                <a:cxn ang="0">
                  <a:pos x="T2" y="T3"/>
                </a:cxn>
                <a:cxn ang="0">
                  <a:pos x="T4" y="T5"/>
                </a:cxn>
                <a:cxn ang="0">
                  <a:pos x="T6" y="T7"/>
                </a:cxn>
                <a:cxn ang="0">
                  <a:pos x="T8" y="T9"/>
                </a:cxn>
                <a:cxn ang="0">
                  <a:pos x="T10" y="T11"/>
                </a:cxn>
              </a:cxnLst>
              <a:rect l="0" t="0" r="r" b="b"/>
              <a:pathLst>
                <a:path w="31" h="46">
                  <a:moveTo>
                    <a:pt x="0" y="46"/>
                  </a:moveTo>
                  <a:lnTo>
                    <a:pt x="20" y="0"/>
                  </a:lnTo>
                  <a:lnTo>
                    <a:pt x="31" y="0"/>
                  </a:lnTo>
                  <a:lnTo>
                    <a:pt x="31" y="25"/>
                  </a:lnTo>
                  <a:lnTo>
                    <a:pt x="12" y="46"/>
                  </a:lnTo>
                  <a:lnTo>
                    <a:pt x="0" y="46"/>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87" name="Freeform 319"/>
            <p:cNvSpPr>
              <a:spLocks/>
            </p:cNvSpPr>
            <p:nvPr/>
          </p:nvSpPr>
          <p:spPr bwMode="ltGray">
            <a:xfrm>
              <a:off x="4527" y="2454"/>
              <a:ext cx="262" cy="243"/>
            </a:xfrm>
            <a:custGeom>
              <a:avLst/>
              <a:gdLst>
                <a:gd name="T0" fmla="*/ 0 w 797"/>
                <a:gd name="T1" fmla="*/ 364 h 730"/>
                <a:gd name="T2" fmla="*/ 15 w 797"/>
                <a:gd name="T3" fmla="*/ 298 h 730"/>
                <a:gd name="T4" fmla="*/ 68 w 797"/>
                <a:gd name="T5" fmla="*/ 272 h 730"/>
                <a:gd name="T6" fmla="*/ 163 w 797"/>
                <a:gd name="T7" fmla="*/ 226 h 730"/>
                <a:gd name="T8" fmla="*/ 296 w 797"/>
                <a:gd name="T9" fmla="*/ 96 h 730"/>
                <a:gd name="T10" fmla="*/ 311 w 797"/>
                <a:gd name="T11" fmla="*/ 22 h 730"/>
                <a:gd name="T12" fmla="*/ 340 w 797"/>
                <a:gd name="T13" fmla="*/ 7 h 730"/>
                <a:gd name="T14" fmla="*/ 399 w 797"/>
                <a:gd name="T15" fmla="*/ 0 h 730"/>
                <a:gd name="T16" fmla="*/ 428 w 797"/>
                <a:gd name="T17" fmla="*/ 47 h 730"/>
                <a:gd name="T18" fmla="*/ 456 w 797"/>
                <a:gd name="T19" fmla="*/ 38 h 730"/>
                <a:gd name="T20" fmla="*/ 502 w 797"/>
                <a:gd name="T21" fmla="*/ 85 h 730"/>
                <a:gd name="T22" fmla="*/ 493 w 797"/>
                <a:gd name="T23" fmla="*/ 120 h 730"/>
                <a:gd name="T24" fmla="*/ 459 w 797"/>
                <a:gd name="T25" fmla="*/ 132 h 730"/>
                <a:gd name="T26" fmla="*/ 451 w 797"/>
                <a:gd name="T27" fmla="*/ 164 h 730"/>
                <a:gd name="T28" fmla="*/ 479 w 797"/>
                <a:gd name="T29" fmla="*/ 317 h 730"/>
                <a:gd name="T30" fmla="*/ 493 w 797"/>
                <a:gd name="T31" fmla="*/ 317 h 730"/>
                <a:gd name="T32" fmla="*/ 547 w 797"/>
                <a:gd name="T33" fmla="*/ 263 h 730"/>
                <a:gd name="T34" fmla="*/ 568 w 797"/>
                <a:gd name="T35" fmla="*/ 263 h 730"/>
                <a:gd name="T36" fmla="*/ 622 w 797"/>
                <a:gd name="T37" fmla="*/ 314 h 730"/>
                <a:gd name="T38" fmla="*/ 707 w 797"/>
                <a:gd name="T39" fmla="*/ 343 h 730"/>
                <a:gd name="T40" fmla="*/ 761 w 797"/>
                <a:gd name="T41" fmla="*/ 314 h 730"/>
                <a:gd name="T42" fmla="*/ 797 w 797"/>
                <a:gd name="T43" fmla="*/ 305 h 730"/>
                <a:gd name="T44" fmla="*/ 797 w 797"/>
                <a:gd name="T45" fmla="*/ 359 h 730"/>
                <a:gd name="T46" fmla="*/ 755 w 797"/>
                <a:gd name="T47" fmla="*/ 398 h 730"/>
                <a:gd name="T48" fmla="*/ 694 w 797"/>
                <a:gd name="T49" fmla="*/ 398 h 730"/>
                <a:gd name="T50" fmla="*/ 617 w 797"/>
                <a:gd name="T51" fmla="*/ 375 h 730"/>
                <a:gd name="T52" fmla="*/ 612 w 797"/>
                <a:gd name="T53" fmla="*/ 398 h 730"/>
                <a:gd name="T54" fmla="*/ 661 w 797"/>
                <a:gd name="T55" fmla="*/ 416 h 730"/>
                <a:gd name="T56" fmla="*/ 673 w 797"/>
                <a:gd name="T57" fmla="*/ 444 h 730"/>
                <a:gd name="T58" fmla="*/ 627 w 797"/>
                <a:gd name="T59" fmla="*/ 485 h 730"/>
                <a:gd name="T60" fmla="*/ 673 w 797"/>
                <a:gd name="T61" fmla="*/ 565 h 730"/>
                <a:gd name="T62" fmla="*/ 673 w 797"/>
                <a:gd name="T63" fmla="*/ 624 h 730"/>
                <a:gd name="T64" fmla="*/ 715 w 797"/>
                <a:gd name="T65" fmla="*/ 643 h 730"/>
                <a:gd name="T66" fmla="*/ 709 w 797"/>
                <a:gd name="T67" fmla="*/ 661 h 730"/>
                <a:gd name="T68" fmla="*/ 679 w 797"/>
                <a:gd name="T69" fmla="*/ 682 h 730"/>
                <a:gd name="T70" fmla="*/ 646 w 797"/>
                <a:gd name="T71" fmla="*/ 682 h 730"/>
                <a:gd name="T72" fmla="*/ 591 w 797"/>
                <a:gd name="T73" fmla="*/ 643 h 730"/>
                <a:gd name="T74" fmla="*/ 560 w 797"/>
                <a:gd name="T75" fmla="*/ 654 h 730"/>
                <a:gd name="T76" fmla="*/ 541 w 797"/>
                <a:gd name="T77" fmla="*/ 730 h 730"/>
                <a:gd name="T78" fmla="*/ 493 w 797"/>
                <a:gd name="T79" fmla="*/ 716 h 730"/>
                <a:gd name="T80" fmla="*/ 466 w 797"/>
                <a:gd name="T81" fmla="*/ 609 h 730"/>
                <a:gd name="T82" fmla="*/ 477 w 797"/>
                <a:gd name="T83" fmla="*/ 579 h 730"/>
                <a:gd name="T84" fmla="*/ 445 w 797"/>
                <a:gd name="T85" fmla="*/ 549 h 730"/>
                <a:gd name="T86" fmla="*/ 435 w 797"/>
                <a:gd name="T87" fmla="*/ 561 h 730"/>
                <a:gd name="T88" fmla="*/ 393 w 797"/>
                <a:gd name="T89" fmla="*/ 544 h 730"/>
                <a:gd name="T90" fmla="*/ 349 w 797"/>
                <a:gd name="T91" fmla="*/ 577 h 730"/>
                <a:gd name="T92" fmla="*/ 344 w 797"/>
                <a:gd name="T93" fmla="*/ 609 h 730"/>
                <a:gd name="T94" fmla="*/ 373 w 797"/>
                <a:gd name="T95" fmla="*/ 638 h 730"/>
                <a:gd name="T96" fmla="*/ 324 w 797"/>
                <a:gd name="T97" fmla="*/ 657 h 730"/>
                <a:gd name="T98" fmla="*/ 280 w 797"/>
                <a:gd name="T99" fmla="*/ 671 h 730"/>
                <a:gd name="T100" fmla="*/ 236 w 797"/>
                <a:gd name="T101" fmla="*/ 671 h 730"/>
                <a:gd name="T102" fmla="*/ 200 w 797"/>
                <a:gd name="T103" fmla="*/ 624 h 730"/>
                <a:gd name="T104" fmla="*/ 114 w 797"/>
                <a:gd name="T105" fmla="*/ 609 h 730"/>
                <a:gd name="T106" fmla="*/ 103 w 797"/>
                <a:gd name="T107" fmla="*/ 595 h 730"/>
                <a:gd name="T108" fmla="*/ 47 w 797"/>
                <a:gd name="T109" fmla="*/ 511 h 730"/>
                <a:gd name="T110" fmla="*/ 36 w 797"/>
                <a:gd name="T111" fmla="*/ 425 h 730"/>
                <a:gd name="T112" fmla="*/ 3 w 797"/>
                <a:gd name="T113" fmla="*/ 389 h 730"/>
                <a:gd name="T114" fmla="*/ 0 w 797"/>
                <a:gd name="T115" fmla="*/ 364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7" h="730">
                  <a:moveTo>
                    <a:pt x="0" y="364"/>
                  </a:moveTo>
                  <a:lnTo>
                    <a:pt x="15" y="298"/>
                  </a:lnTo>
                  <a:lnTo>
                    <a:pt x="68" y="272"/>
                  </a:lnTo>
                  <a:lnTo>
                    <a:pt x="163" y="226"/>
                  </a:lnTo>
                  <a:lnTo>
                    <a:pt x="296" y="96"/>
                  </a:lnTo>
                  <a:lnTo>
                    <a:pt x="311" y="22"/>
                  </a:lnTo>
                  <a:lnTo>
                    <a:pt x="340" y="7"/>
                  </a:lnTo>
                  <a:lnTo>
                    <a:pt x="399" y="0"/>
                  </a:lnTo>
                  <a:lnTo>
                    <a:pt x="428" y="47"/>
                  </a:lnTo>
                  <a:lnTo>
                    <a:pt x="456" y="38"/>
                  </a:lnTo>
                  <a:lnTo>
                    <a:pt x="502" y="85"/>
                  </a:lnTo>
                  <a:lnTo>
                    <a:pt x="493" y="120"/>
                  </a:lnTo>
                  <a:lnTo>
                    <a:pt x="459" y="132"/>
                  </a:lnTo>
                  <a:lnTo>
                    <a:pt x="451" y="164"/>
                  </a:lnTo>
                  <a:lnTo>
                    <a:pt x="479" y="317"/>
                  </a:lnTo>
                  <a:lnTo>
                    <a:pt x="493" y="317"/>
                  </a:lnTo>
                  <a:lnTo>
                    <a:pt x="547" y="263"/>
                  </a:lnTo>
                  <a:lnTo>
                    <a:pt x="568" y="263"/>
                  </a:lnTo>
                  <a:lnTo>
                    <a:pt x="622" y="314"/>
                  </a:lnTo>
                  <a:lnTo>
                    <a:pt x="707" y="343"/>
                  </a:lnTo>
                  <a:lnTo>
                    <a:pt x="761" y="314"/>
                  </a:lnTo>
                  <a:lnTo>
                    <a:pt x="797" y="305"/>
                  </a:lnTo>
                  <a:lnTo>
                    <a:pt x="797" y="359"/>
                  </a:lnTo>
                  <a:lnTo>
                    <a:pt x="755" y="398"/>
                  </a:lnTo>
                  <a:lnTo>
                    <a:pt x="694" y="398"/>
                  </a:lnTo>
                  <a:lnTo>
                    <a:pt x="617" y="375"/>
                  </a:lnTo>
                  <a:lnTo>
                    <a:pt x="612" y="398"/>
                  </a:lnTo>
                  <a:lnTo>
                    <a:pt x="661" y="416"/>
                  </a:lnTo>
                  <a:lnTo>
                    <a:pt x="673" y="444"/>
                  </a:lnTo>
                  <a:lnTo>
                    <a:pt x="627" y="485"/>
                  </a:lnTo>
                  <a:lnTo>
                    <a:pt x="673" y="565"/>
                  </a:lnTo>
                  <a:lnTo>
                    <a:pt x="673" y="624"/>
                  </a:lnTo>
                  <a:lnTo>
                    <a:pt x="715" y="643"/>
                  </a:lnTo>
                  <a:lnTo>
                    <a:pt x="709" y="661"/>
                  </a:lnTo>
                  <a:lnTo>
                    <a:pt x="679" y="682"/>
                  </a:lnTo>
                  <a:lnTo>
                    <a:pt x="646" y="682"/>
                  </a:lnTo>
                  <a:lnTo>
                    <a:pt x="591" y="643"/>
                  </a:lnTo>
                  <a:lnTo>
                    <a:pt x="560" y="654"/>
                  </a:lnTo>
                  <a:lnTo>
                    <a:pt x="541" y="730"/>
                  </a:lnTo>
                  <a:lnTo>
                    <a:pt x="493" y="716"/>
                  </a:lnTo>
                  <a:lnTo>
                    <a:pt x="466" y="609"/>
                  </a:lnTo>
                  <a:lnTo>
                    <a:pt x="477" y="579"/>
                  </a:lnTo>
                  <a:lnTo>
                    <a:pt x="445" y="549"/>
                  </a:lnTo>
                  <a:lnTo>
                    <a:pt x="435" y="561"/>
                  </a:lnTo>
                  <a:lnTo>
                    <a:pt x="393" y="544"/>
                  </a:lnTo>
                  <a:lnTo>
                    <a:pt x="349" y="577"/>
                  </a:lnTo>
                  <a:lnTo>
                    <a:pt x="344" y="609"/>
                  </a:lnTo>
                  <a:lnTo>
                    <a:pt x="373" y="638"/>
                  </a:lnTo>
                  <a:lnTo>
                    <a:pt x="324" y="657"/>
                  </a:lnTo>
                  <a:lnTo>
                    <a:pt x="280" y="671"/>
                  </a:lnTo>
                  <a:lnTo>
                    <a:pt x="236" y="671"/>
                  </a:lnTo>
                  <a:lnTo>
                    <a:pt x="200" y="624"/>
                  </a:lnTo>
                  <a:lnTo>
                    <a:pt x="114" y="609"/>
                  </a:lnTo>
                  <a:lnTo>
                    <a:pt x="103" y="595"/>
                  </a:lnTo>
                  <a:lnTo>
                    <a:pt x="47" y="511"/>
                  </a:lnTo>
                  <a:lnTo>
                    <a:pt x="36" y="425"/>
                  </a:lnTo>
                  <a:lnTo>
                    <a:pt x="3" y="389"/>
                  </a:lnTo>
                  <a:lnTo>
                    <a:pt x="0" y="364"/>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88" name="Freeform 320"/>
            <p:cNvSpPr>
              <a:spLocks/>
            </p:cNvSpPr>
            <p:nvPr/>
          </p:nvSpPr>
          <p:spPr bwMode="ltGray">
            <a:xfrm>
              <a:off x="4561" y="2801"/>
              <a:ext cx="628" cy="604"/>
            </a:xfrm>
            <a:custGeom>
              <a:avLst/>
              <a:gdLst>
                <a:gd name="T0" fmla="*/ 21 w 1886"/>
                <a:gd name="T1" fmla="*/ 857 h 1816"/>
                <a:gd name="T2" fmla="*/ 65 w 1886"/>
                <a:gd name="T3" fmla="*/ 721 h 1816"/>
                <a:gd name="T4" fmla="*/ 254 w 1886"/>
                <a:gd name="T5" fmla="*/ 611 h 1816"/>
                <a:gd name="T6" fmla="*/ 422 w 1886"/>
                <a:gd name="T7" fmla="*/ 550 h 1816"/>
                <a:gd name="T8" fmla="*/ 497 w 1886"/>
                <a:gd name="T9" fmla="*/ 401 h 1816"/>
                <a:gd name="T10" fmla="*/ 643 w 1886"/>
                <a:gd name="T11" fmla="*/ 255 h 1816"/>
                <a:gd name="T12" fmla="*/ 731 w 1886"/>
                <a:gd name="T13" fmla="*/ 215 h 1816"/>
                <a:gd name="T14" fmla="*/ 830 w 1886"/>
                <a:gd name="T15" fmla="*/ 255 h 1816"/>
                <a:gd name="T16" fmla="*/ 853 w 1886"/>
                <a:gd name="T17" fmla="*/ 171 h 1816"/>
                <a:gd name="T18" fmla="*/ 868 w 1886"/>
                <a:gd name="T19" fmla="*/ 59 h 1816"/>
                <a:gd name="T20" fmla="*/ 1000 w 1886"/>
                <a:gd name="T21" fmla="*/ 48 h 1816"/>
                <a:gd name="T22" fmla="*/ 1210 w 1886"/>
                <a:gd name="T23" fmla="*/ 89 h 1816"/>
                <a:gd name="T24" fmla="*/ 1182 w 1886"/>
                <a:gd name="T25" fmla="*/ 156 h 1816"/>
                <a:gd name="T26" fmla="*/ 1169 w 1886"/>
                <a:gd name="T27" fmla="*/ 302 h 1816"/>
                <a:gd name="T28" fmla="*/ 1257 w 1886"/>
                <a:gd name="T29" fmla="*/ 325 h 1816"/>
                <a:gd name="T30" fmla="*/ 1396 w 1886"/>
                <a:gd name="T31" fmla="*/ 387 h 1816"/>
                <a:gd name="T32" fmla="*/ 1410 w 1886"/>
                <a:gd name="T33" fmla="*/ 89 h 1816"/>
                <a:gd name="T34" fmla="*/ 1477 w 1886"/>
                <a:gd name="T35" fmla="*/ 0 h 1816"/>
                <a:gd name="T36" fmla="*/ 1509 w 1886"/>
                <a:gd name="T37" fmla="*/ 35 h 1816"/>
                <a:gd name="T38" fmla="*/ 1542 w 1886"/>
                <a:gd name="T39" fmla="*/ 194 h 1816"/>
                <a:gd name="T40" fmla="*/ 1609 w 1886"/>
                <a:gd name="T41" fmla="*/ 295 h 1816"/>
                <a:gd name="T42" fmla="*/ 1752 w 1886"/>
                <a:gd name="T43" fmla="*/ 623 h 1816"/>
                <a:gd name="T44" fmla="*/ 1853 w 1886"/>
                <a:gd name="T45" fmla="*/ 817 h 1816"/>
                <a:gd name="T46" fmla="*/ 1886 w 1886"/>
                <a:gd name="T47" fmla="*/ 1188 h 1816"/>
                <a:gd name="T48" fmla="*/ 1842 w 1886"/>
                <a:gd name="T49" fmla="*/ 1383 h 1816"/>
                <a:gd name="T50" fmla="*/ 1775 w 1886"/>
                <a:gd name="T51" fmla="*/ 1479 h 1816"/>
                <a:gd name="T52" fmla="*/ 1689 w 1886"/>
                <a:gd name="T53" fmla="*/ 1628 h 1816"/>
                <a:gd name="T54" fmla="*/ 1586 w 1886"/>
                <a:gd name="T55" fmla="*/ 1754 h 1816"/>
                <a:gd name="T56" fmla="*/ 1477 w 1886"/>
                <a:gd name="T57" fmla="*/ 1813 h 1816"/>
                <a:gd name="T58" fmla="*/ 1329 w 1886"/>
                <a:gd name="T59" fmla="*/ 1774 h 1816"/>
                <a:gd name="T60" fmla="*/ 1171 w 1886"/>
                <a:gd name="T61" fmla="*/ 1813 h 1816"/>
                <a:gd name="T62" fmla="*/ 1190 w 1886"/>
                <a:gd name="T63" fmla="*/ 1743 h 1816"/>
                <a:gd name="T64" fmla="*/ 1119 w 1886"/>
                <a:gd name="T65" fmla="*/ 1617 h 1816"/>
                <a:gd name="T66" fmla="*/ 1065 w 1886"/>
                <a:gd name="T67" fmla="*/ 1579 h 1816"/>
                <a:gd name="T68" fmla="*/ 1037 w 1886"/>
                <a:gd name="T69" fmla="*/ 1563 h 1816"/>
                <a:gd name="T70" fmla="*/ 1021 w 1886"/>
                <a:gd name="T71" fmla="*/ 1520 h 1816"/>
                <a:gd name="T72" fmla="*/ 985 w 1886"/>
                <a:gd name="T73" fmla="*/ 1563 h 1816"/>
                <a:gd name="T74" fmla="*/ 884 w 1886"/>
                <a:gd name="T75" fmla="*/ 1396 h 1816"/>
                <a:gd name="T76" fmla="*/ 809 w 1886"/>
                <a:gd name="T77" fmla="*/ 1357 h 1816"/>
                <a:gd name="T78" fmla="*/ 710 w 1886"/>
                <a:gd name="T79" fmla="*/ 1347 h 1816"/>
                <a:gd name="T80" fmla="*/ 609 w 1886"/>
                <a:gd name="T81" fmla="*/ 1383 h 1816"/>
                <a:gd name="T82" fmla="*/ 497 w 1886"/>
                <a:gd name="T83" fmla="*/ 1445 h 1816"/>
                <a:gd name="T84" fmla="*/ 370 w 1886"/>
                <a:gd name="T85" fmla="*/ 1479 h 1816"/>
                <a:gd name="T86" fmla="*/ 231 w 1886"/>
                <a:gd name="T87" fmla="*/ 1556 h 1816"/>
                <a:gd name="T88" fmla="*/ 55 w 1886"/>
                <a:gd name="T89" fmla="*/ 1520 h 1816"/>
                <a:gd name="T90" fmla="*/ 65 w 1886"/>
                <a:gd name="T91" fmla="*/ 1434 h 1816"/>
                <a:gd name="T92" fmla="*/ 55 w 1886"/>
                <a:gd name="T93" fmla="*/ 1273 h 1816"/>
                <a:gd name="T94" fmla="*/ 65 w 1886"/>
                <a:gd name="T95" fmla="*/ 1174 h 1816"/>
                <a:gd name="T96" fmla="*/ 32 w 1886"/>
                <a:gd name="T97" fmla="*/ 963 h 1816"/>
                <a:gd name="T98" fmla="*/ 0 w 1886"/>
                <a:gd name="T99" fmla="*/ 918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6" h="1816">
                  <a:moveTo>
                    <a:pt x="0" y="918"/>
                  </a:moveTo>
                  <a:lnTo>
                    <a:pt x="21" y="857"/>
                  </a:lnTo>
                  <a:lnTo>
                    <a:pt x="42" y="735"/>
                  </a:lnTo>
                  <a:lnTo>
                    <a:pt x="65" y="721"/>
                  </a:lnTo>
                  <a:lnTo>
                    <a:pt x="156" y="648"/>
                  </a:lnTo>
                  <a:lnTo>
                    <a:pt x="254" y="611"/>
                  </a:lnTo>
                  <a:lnTo>
                    <a:pt x="355" y="600"/>
                  </a:lnTo>
                  <a:lnTo>
                    <a:pt x="422" y="550"/>
                  </a:lnTo>
                  <a:lnTo>
                    <a:pt x="489" y="476"/>
                  </a:lnTo>
                  <a:lnTo>
                    <a:pt x="497" y="401"/>
                  </a:lnTo>
                  <a:lnTo>
                    <a:pt x="564" y="355"/>
                  </a:lnTo>
                  <a:lnTo>
                    <a:pt x="643" y="255"/>
                  </a:lnTo>
                  <a:lnTo>
                    <a:pt x="710" y="215"/>
                  </a:lnTo>
                  <a:lnTo>
                    <a:pt x="731" y="215"/>
                  </a:lnTo>
                  <a:lnTo>
                    <a:pt x="798" y="255"/>
                  </a:lnTo>
                  <a:lnTo>
                    <a:pt x="830" y="255"/>
                  </a:lnTo>
                  <a:lnTo>
                    <a:pt x="843" y="243"/>
                  </a:lnTo>
                  <a:lnTo>
                    <a:pt x="853" y="171"/>
                  </a:lnTo>
                  <a:lnTo>
                    <a:pt x="863" y="70"/>
                  </a:lnTo>
                  <a:lnTo>
                    <a:pt x="868" y="59"/>
                  </a:lnTo>
                  <a:lnTo>
                    <a:pt x="891" y="58"/>
                  </a:lnTo>
                  <a:lnTo>
                    <a:pt x="1000" y="48"/>
                  </a:lnTo>
                  <a:lnTo>
                    <a:pt x="1086" y="59"/>
                  </a:lnTo>
                  <a:lnTo>
                    <a:pt x="1210" y="89"/>
                  </a:lnTo>
                  <a:lnTo>
                    <a:pt x="1231" y="133"/>
                  </a:lnTo>
                  <a:lnTo>
                    <a:pt x="1182" y="156"/>
                  </a:lnTo>
                  <a:lnTo>
                    <a:pt x="1163" y="194"/>
                  </a:lnTo>
                  <a:lnTo>
                    <a:pt x="1169" y="302"/>
                  </a:lnTo>
                  <a:lnTo>
                    <a:pt x="1210" y="295"/>
                  </a:lnTo>
                  <a:lnTo>
                    <a:pt x="1257" y="325"/>
                  </a:lnTo>
                  <a:lnTo>
                    <a:pt x="1321" y="380"/>
                  </a:lnTo>
                  <a:lnTo>
                    <a:pt x="1396" y="387"/>
                  </a:lnTo>
                  <a:lnTo>
                    <a:pt x="1427" y="302"/>
                  </a:lnTo>
                  <a:lnTo>
                    <a:pt x="1410" y="89"/>
                  </a:lnTo>
                  <a:lnTo>
                    <a:pt x="1430" y="23"/>
                  </a:lnTo>
                  <a:lnTo>
                    <a:pt x="1477" y="0"/>
                  </a:lnTo>
                  <a:lnTo>
                    <a:pt x="1509" y="23"/>
                  </a:lnTo>
                  <a:lnTo>
                    <a:pt x="1509" y="35"/>
                  </a:lnTo>
                  <a:lnTo>
                    <a:pt x="1517" y="124"/>
                  </a:lnTo>
                  <a:lnTo>
                    <a:pt x="1542" y="194"/>
                  </a:lnTo>
                  <a:lnTo>
                    <a:pt x="1563" y="215"/>
                  </a:lnTo>
                  <a:lnTo>
                    <a:pt x="1609" y="295"/>
                  </a:lnTo>
                  <a:lnTo>
                    <a:pt x="1661" y="476"/>
                  </a:lnTo>
                  <a:lnTo>
                    <a:pt x="1752" y="623"/>
                  </a:lnTo>
                  <a:lnTo>
                    <a:pt x="1819" y="769"/>
                  </a:lnTo>
                  <a:lnTo>
                    <a:pt x="1853" y="817"/>
                  </a:lnTo>
                  <a:lnTo>
                    <a:pt x="1873" y="893"/>
                  </a:lnTo>
                  <a:lnTo>
                    <a:pt x="1886" y="1188"/>
                  </a:lnTo>
                  <a:lnTo>
                    <a:pt x="1865" y="1293"/>
                  </a:lnTo>
                  <a:lnTo>
                    <a:pt x="1842" y="1383"/>
                  </a:lnTo>
                  <a:lnTo>
                    <a:pt x="1819" y="1396"/>
                  </a:lnTo>
                  <a:lnTo>
                    <a:pt x="1775" y="1479"/>
                  </a:lnTo>
                  <a:lnTo>
                    <a:pt x="1721" y="1559"/>
                  </a:lnTo>
                  <a:lnTo>
                    <a:pt x="1689" y="1628"/>
                  </a:lnTo>
                  <a:lnTo>
                    <a:pt x="1651" y="1689"/>
                  </a:lnTo>
                  <a:lnTo>
                    <a:pt x="1586" y="1754"/>
                  </a:lnTo>
                  <a:lnTo>
                    <a:pt x="1529" y="1809"/>
                  </a:lnTo>
                  <a:lnTo>
                    <a:pt x="1477" y="1813"/>
                  </a:lnTo>
                  <a:lnTo>
                    <a:pt x="1396" y="1786"/>
                  </a:lnTo>
                  <a:lnTo>
                    <a:pt x="1329" y="1774"/>
                  </a:lnTo>
                  <a:lnTo>
                    <a:pt x="1228" y="1816"/>
                  </a:lnTo>
                  <a:lnTo>
                    <a:pt x="1171" y="1813"/>
                  </a:lnTo>
                  <a:lnTo>
                    <a:pt x="1151" y="1774"/>
                  </a:lnTo>
                  <a:lnTo>
                    <a:pt x="1190" y="1743"/>
                  </a:lnTo>
                  <a:lnTo>
                    <a:pt x="1151" y="1676"/>
                  </a:lnTo>
                  <a:lnTo>
                    <a:pt x="1119" y="1617"/>
                  </a:lnTo>
                  <a:lnTo>
                    <a:pt x="1086" y="1568"/>
                  </a:lnTo>
                  <a:lnTo>
                    <a:pt x="1065" y="1579"/>
                  </a:lnTo>
                  <a:lnTo>
                    <a:pt x="1054" y="1603"/>
                  </a:lnTo>
                  <a:lnTo>
                    <a:pt x="1037" y="1563"/>
                  </a:lnTo>
                  <a:lnTo>
                    <a:pt x="1052" y="1504"/>
                  </a:lnTo>
                  <a:lnTo>
                    <a:pt x="1021" y="1520"/>
                  </a:lnTo>
                  <a:lnTo>
                    <a:pt x="1008" y="1532"/>
                  </a:lnTo>
                  <a:lnTo>
                    <a:pt x="985" y="1563"/>
                  </a:lnTo>
                  <a:lnTo>
                    <a:pt x="958" y="1537"/>
                  </a:lnTo>
                  <a:lnTo>
                    <a:pt x="884" y="1396"/>
                  </a:lnTo>
                  <a:lnTo>
                    <a:pt x="876" y="1383"/>
                  </a:lnTo>
                  <a:lnTo>
                    <a:pt x="809" y="1357"/>
                  </a:lnTo>
                  <a:lnTo>
                    <a:pt x="742" y="1347"/>
                  </a:lnTo>
                  <a:lnTo>
                    <a:pt x="710" y="1347"/>
                  </a:lnTo>
                  <a:lnTo>
                    <a:pt x="686" y="1371"/>
                  </a:lnTo>
                  <a:lnTo>
                    <a:pt x="609" y="1383"/>
                  </a:lnTo>
                  <a:lnTo>
                    <a:pt x="544" y="1410"/>
                  </a:lnTo>
                  <a:lnTo>
                    <a:pt x="497" y="1445"/>
                  </a:lnTo>
                  <a:lnTo>
                    <a:pt x="432" y="1483"/>
                  </a:lnTo>
                  <a:lnTo>
                    <a:pt x="370" y="1479"/>
                  </a:lnTo>
                  <a:lnTo>
                    <a:pt x="303" y="1490"/>
                  </a:lnTo>
                  <a:lnTo>
                    <a:pt x="231" y="1556"/>
                  </a:lnTo>
                  <a:lnTo>
                    <a:pt x="132" y="1568"/>
                  </a:lnTo>
                  <a:lnTo>
                    <a:pt x="55" y="1520"/>
                  </a:lnTo>
                  <a:lnTo>
                    <a:pt x="42" y="1467"/>
                  </a:lnTo>
                  <a:lnTo>
                    <a:pt x="65" y="1434"/>
                  </a:lnTo>
                  <a:lnTo>
                    <a:pt x="76" y="1347"/>
                  </a:lnTo>
                  <a:lnTo>
                    <a:pt x="55" y="1273"/>
                  </a:lnTo>
                  <a:lnTo>
                    <a:pt x="55" y="1261"/>
                  </a:lnTo>
                  <a:lnTo>
                    <a:pt x="65" y="1174"/>
                  </a:lnTo>
                  <a:lnTo>
                    <a:pt x="42" y="987"/>
                  </a:lnTo>
                  <a:lnTo>
                    <a:pt x="32" y="963"/>
                  </a:lnTo>
                  <a:lnTo>
                    <a:pt x="0" y="930"/>
                  </a:lnTo>
                  <a:lnTo>
                    <a:pt x="0" y="918"/>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89" name="Freeform 321"/>
            <p:cNvSpPr>
              <a:spLocks/>
            </p:cNvSpPr>
            <p:nvPr/>
          </p:nvSpPr>
          <p:spPr bwMode="ltGray">
            <a:xfrm>
              <a:off x="4715" y="820"/>
              <a:ext cx="43" cy="22"/>
            </a:xfrm>
            <a:custGeom>
              <a:avLst/>
              <a:gdLst>
                <a:gd name="T0" fmla="*/ 4 w 120"/>
                <a:gd name="T1" fmla="*/ 0 h 66"/>
                <a:gd name="T2" fmla="*/ 25 w 120"/>
                <a:gd name="T3" fmla="*/ 1 h 66"/>
                <a:gd name="T4" fmla="*/ 41 w 120"/>
                <a:gd name="T5" fmla="*/ 38 h 66"/>
                <a:gd name="T6" fmla="*/ 120 w 120"/>
                <a:gd name="T7" fmla="*/ 29 h 66"/>
                <a:gd name="T8" fmla="*/ 114 w 120"/>
                <a:gd name="T9" fmla="*/ 59 h 66"/>
                <a:gd name="T10" fmla="*/ 70 w 120"/>
                <a:gd name="T11" fmla="*/ 66 h 66"/>
                <a:gd name="T12" fmla="*/ 25 w 120"/>
                <a:gd name="T13" fmla="*/ 66 h 66"/>
                <a:gd name="T14" fmla="*/ 0 w 120"/>
                <a:gd name="T15" fmla="*/ 0 h 66"/>
                <a:gd name="T16" fmla="*/ 4 w 120"/>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66">
                  <a:moveTo>
                    <a:pt x="4" y="0"/>
                  </a:moveTo>
                  <a:lnTo>
                    <a:pt x="25" y="1"/>
                  </a:lnTo>
                  <a:lnTo>
                    <a:pt x="41" y="38"/>
                  </a:lnTo>
                  <a:lnTo>
                    <a:pt x="120" y="29"/>
                  </a:lnTo>
                  <a:lnTo>
                    <a:pt x="114" y="59"/>
                  </a:lnTo>
                  <a:lnTo>
                    <a:pt x="70" y="66"/>
                  </a:lnTo>
                  <a:lnTo>
                    <a:pt x="25" y="66"/>
                  </a:lnTo>
                  <a:lnTo>
                    <a:pt x="0" y="0"/>
                  </a:lnTo>
                  <a:lnTo>
                    <a:pt x="4" y="0"/>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90" name="Freeform 322"/>
            <p:cNvSpPr>
              <a:spLocks/>
            </p:cNvSpPr>
            <p:nvPr/>
          </p:nvSpPr>
          <p:spPr bwMode="ltGray">
            <a:xfrm>
              <a:off x="4672" y="2068"/>
              <a:ext cx="41" cy="73"/>
            </a:xfrm>
            <a:custGeom>
              <a:avLst/>
              <a:gdLst>
                <a:gd name="T0" fmla="*/ 0 w 123"/>
                <a:gd name="T1" fmla="*/ 109 h 219"/>
                <a:gd name="T2" fmla="*/ 9 w 123"/>
                <a:gd name="T3" fmla="*/ 59 h 219"/>
                <a:gd name="T4" fmla="*/ 44 w 123"/>
                <a:gd name="T5" fmla="*/ 26 h 219"/>
                <a:gd name="T6" fmla="*/ 79 w 123"/>
                <a:gd name="T7" fmla="*/ 0 h 219"/>
                <a:gd name="T8" fmla="*/ 89 w 123"/>
                <a:gd name="T9" fmla="*/ 0 h 219"/>
                <a:gd name="T10" fmla="*/ 99 w 123"/>
                <a:gd name="T11" fmla="*/ 13 h 219"/>
                <a:gd name="T12" fmla="*/ 123 w 123"/>
                <a:gd name="T13" fmla="*/ 51 h 219"/>
                <a:gd name="T14" fmla="*/ 112 w 123"/>
                <a:gd name="T15" fmla="*/ 72 h 219"/>
                <a:gd name="T16" fmla="*/ 99 w 123"/>
                <a:gd name="T17" fmla="*/ 183 h 219"/>
                <a:gd name="T18" fmla="*/ 79 w 123"/>
                <a:gd name="T19" fmla="*/ 219 h 219"/>
                <a:gd name="T20" fmla="*/ 66 w 123"/>
                <a:gd name="T21" fmla="*/ 219 h 219"/>
                <a:gd name="T22" fmla="*/ 44 w 123"/>
                <a:gd name="T23" fmla="*/ 183 h 219"/>
                <a:gd name="T24" fmla="*/ 0 w 123"/>
                <a:gd name="T25" fmla="*/ 10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219">
                  <a:moveTo>
                    <a:pt x="0" y="109"/>
                  </a:moveTo>
                  <a:lnTo>
                    <a:pt x="9" y="59"/>
                  </a:lnTo>
                  <a:lnTo>
                    <a:pt x="44" y="26"/>
                  </a:lnTo>
                  <a:lnTo>
                    <a:pt x="79" y="0"/>
                  </a:lnTo>
                  <a:lnTo>
                    <a:pt x="89" y="0"/>
                  </a:lnTo>
                  <a:lnTo>
                    <a:pt x="99" y="13"/>
                  </a:lnTo>
                  <a:lnTo>
                    <a:pt x="123" y="51"/>
                  </a:lnTo>
                  <a:lnTo>
                    <a:pt x="112" y="72"/>
                  </a:lnTo>
                  <a:lnTo>
                    <a:pt x="99" y="183"/>
                  </a:lnTo>
                  <a:lnTo>
                    <a:pt x="79" y="219"/>
                  </a:lnTo>
                  <a:lnTo>
                    <a:pt x="66" y="219"/>
                  </a:lnTo>
                  <a:lnTo>
                    <a:pt x="44" y="183"/>
                  </a:lnTo>
                  <a:lnTo>
                    <a:pt x="0" y="109"/>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91" name="Freeform 323"/>
            <p:cNvSpPr>
              <a:spLocks/>
            </p:cNvSpPr>
            <p:nvPr/>
          </p:nvSpPr>
          <p:spPr bwMode="ltGray">
            <a:xfrm>
              <a:off x="4724" y="2338"/>
              <a:ext cx="17" cy="27"/>
            </a:xfrm>
            <a:custGeom>
              <a:avLst/>
              <a:gdLst>
                <a:gd name="T0" fmla="*/ 58 w 65"/>
                <a:gd name="T1" fmla="*/ 9 h 82"/>
                <a:gd name="T2" fmla="*/ 65 w 65"/>
                <a:gd name="T3" fmla="*/ 61 h 82"/>
                <a:gd name="T4" fmla="*/ 55 w 65"/>
                <a:gd name="T5" fmla="*/ 82 h 82"/>
                <a:gd name="T6" fmla="*/ 21 w 65"/>
                <a:gd name="T7" fmla="*/ 82 h 82"/>
                <a:gd name="T8" fmla="*/ 8 w 65"/>
                <a:gd name="T9" fmla="*/ 70 h 82"/>
                <a:gd name="T10" fmla="*/ 0 w 65"/>
                <a:gd name="T11" fmla="*/ 27 h 82"/>
                <a:gd name="T12" fmla="*/ 23 w 65"/>
                <a:gd name="T13" fmla="*/ 0 h 82"/>
                <a:gd name="T14" fmla="*/ 47 w 65"/>
                <a:gd name="T15" fmla="*/ 0 h 82"/>
                <a:gd name="T16" fmla="*/ 58 w 65"/>
                <a:gd name="T17" fmla="*/ 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2">
                  <a:moveTo>
                    <a:pt x="58" y="9"/>
                  </a:moveTo>
                  <a:lnTo>
                    <a:pt x="65" y="61"/>
                  </a:lnTo>
                  <a:lnTo>
                    <a:pt x="55" y="82"/>
                  </a:lnTo>
                  <a:lnTo>
                    <a:pt x="21" y="82"/>
                  </a:lnTo>
                  <a:lnTo>
                    <a:pt x="8" y="70"/>
                  </a:lnTo>
                  <a:lnTo>
                    <a:pt x="0" y="27"/>
                  </a:lnTo>
                  <a:lnTo>
                    <a:pt x="23" y="0"/>
                  </a:lnTo>
                  <a:lnTo>
                    <a:pt x="47" y="0"/>
                  </a:lnTo>
                  <a:lnTo>
                    <a:pt x="58" y="9"/>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92" name="Freeform 324"/>
            <p:cNvSpPr>
              <a:spLocks/>
            </p:cNvSpPr>
            <p:nvPr/>
          </p:nvSpPr>
          <p:spPr bwMode="ltGray">
            <a:xfrm>
              <a:off x="4758" y="2729"/>
              <a:ext cx="64" cy="57"/>
            </a:xfrm>
            <a:custGeom>
              <a:avLst/>
              <a:gdLst>
                <a:gd name="T0" fmla="*/ 0 w 177"/>
                <a:gd name="T1" fmla="*/ 148 h 170"/>
                <a:gd name="T2" fmla="*/ 45 w 177"/>
                <a:gd name="T3" fmla="*/ 88 h 170"/>
                <a:gd name="T4" fmla="*/ 21 w 177"/>
                <a:gd name="T5" fmla="*/ 71 h 170"/>
                <a:gd name="T6" fmla="*/ 16 w 177"/>
                <a:gd name="T7" fmla="*/ 47 h 170"/>
                <a:gd name="T8" fmla="*/ 37 w 177"/>
                <a:gd name="T9" fmla="*/ 31 h 170"/>
                <a:gd name="T10" fmla="*/ 97 w 177"/>
                <a:gd name="T11" fmla="*/ 40 h 170"/>
                <a:gd name="T12" fmla="*/ 108 w 177"/>
                <a:gd name="T13" fmla="*/ 29 h 170"/>
                <a:gd name="T14" fmla="*/ 177 w 177"/>
                <a:gd name="T15" fmla="*/ 0 h 170"/>
                <a:gd name="T16" fmla="*/ 177 w 177"/>
                <a:gd name="T17" fmla="*/ 52 h 170"/>
                <a:gd name="T18" fmla="*/ 154 w 177"/>
                <a:gd name="T19" fmla="*/ 113 h 170"/>
                <a:gd name="T20" fmla="*/ 89 w 177"/>
                <a:gd name="T21" fmla="*/ 148 h 170"/>
                <a:gd name="T22" fmla="*/ 24 w 177"/>
                <a:gd name="T23" fmla="*/ 170 h 170"/>
                <a:gd name="T24" fmla="*/ 0 w 177"/>
                <a:gd name="T25" fmla="*/ 14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0">
                  <a:moveTo>
                    <a:pt x="0" y="148"/>
                  </a:moveTo>
                  <a:lnTo>
                    <a:pt x="45" y="88"/>
                  </a:lnTo>
                  <a:lnTo>
                    <a:pt x="21" y="71"/>
                  </a:lnTo>
                  <a:lnTo>
                    <a:pt x="16" y="47"/>
                  </a:lnTo>
                  <a:lnTo>
                    <a:pt x="37" y="31"/>
                  </a:lnTo>
                  <a:lnTo>
                    <a:pt x="97" y="40"/>
                  </a:lnTo>
                  <a:lnTo>
                    <a:pt x="108" y="29"/>
                  </a:lnTo>
                  <a:lnTo>
                    <a:pt x="177" y="0"/>
                  </a:lnTo>
                  <a:lnTo>
                    <a:pt x="177" y="52"/>
                  </a:lnTo>
                  <a:lnTo>
                    <a:pt x="154" y="113"/>
                  </a:lnTo>
                  <a:lnTo>
                    <a:pt x="89" y="148"/>
                  </a:lnTo>
                  <a:lnTo>
                    <a:pt x="24" y="170"/>
                  </a:lnTo>
                  <a:lnTo>
                    <a:pt x="0" y="148"/>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93" name="Freeform 325"/>
            <p:cNvSpPr>
              <a:spLocks/>
            </p:cNvSpPr>
            <p:nvPr/>
          </p:nvSpPr>
          <p:spPr bwMode="ltGray">
            <a:xfrm>
              <a:off x="4770" y="765"/>
              <a:ext cx="66" cy="42"/>
            </a:xfrm>
            <a:custGeom>
              <a:avLst/>
              <a:gdLst>
                <a:gd name="T0" fmla="*/ 0 w 200"/>
                <a:gd name="T1" fmla="*/ 19 h 123"/>
                <a:gd name="T2" fmla="*/ 20 w 200"/>
                <a:gd name="T3" fmla="*/ 0 h 123"/>
                <a:gd name="T4" fmla="*/ 43 w 200"/>
                <a:gd name="T5" fmla="*/ 12 h 123"/>
                <a:gd name="T6" fmla="*/ 72 w 200"/>
                <a:gd name="T7" fmla="*/ 42 h 123"/>
                <a:gd name="T8" fmla="*/ 163 w 200"/>
                <a:gd name="T9" fmla="*/ 78 h 123"/>
                <a:gd name="T10" fmla="*/ 175 w 200"/>
                <a:gd name="T11" fmla="*/ 78 h 123"/>
                <a:gd name="T12" fmla="*/ 183 w 200"/>
                <a:gd name="T13" fmla="*/ 87 h 123"/>
                <a:gd name="T14" fmla="*/ 200 w 200"/>
                <a:gd name="T15" fmla="*/ 104 h 123"/>
                <a:gd name="T16" fmla="*/ 173 w 200"/>
                <a:gd name="T17" fmla="*/ 123 h 123"/>
                <a:gd name="T18" fmla="*/ 43 w 200"/>
                <a:gd name="T19" fmla="*/ 98 h 123"/>
                <a:gd name="T20" fmla="*/ 8 w 200"/>
                <a:gd name="T21" fmla="*/ 76 h 123"/>
                <a:gd name="T22" fmla="*/ 0 w 200"/>
                <a:gd name="T23" fmla="*/ 30 h 123"/>
                <a:gd name="T24" fmla="*/ 0 w 200"/>
                <a:gd name="T25"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23">
                  <a:moveTo>
                    <a:pt x="0" y="19"/>
                  </a:moveTo>
                  <a:lnTo>
                    <a:pt x="20" y="0"/>
                  </a:lnTo>
                  <a:lnTo>
                    <a:pt x="43" y="12"/>
                  </a:lnTo>
                  <a:lnTo>
                    <a:pt x="72" y="42"/>
                  </a:lnTo>
                  <a:lnTo>
                    <a:pt x="163" y="78"/>
                  </a:lnTo>
                  <a:lnTo>
                    <a:pt x="175" y="78"/>
                  </a:lnTo>
                  <a:lnTo>
                    <a:pt x="183" y="87"/>
                  </a:lnTo>
                  <a:lnTo>
                    <a:pt x="200" y="104"/>
                  </a:lnTo>
                  <a:lnTo>
                    <a:pt x="173" y="123"/>
                  </a:lnTo>
                  <a:lnTo>
                    <a:pt x="43" y="98"/>
                  </a:lnTo>
                  <a:lnTo>
                    <a:pt x="8" y="76"/>
                  </a:lnTo>
                  <a:lnTo>
                    <a:pt x="0" y="30"/>
                  </a:lnTo>
                  <a:lnTo>
                    <a:pt x="0" y="19"/>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94" name="Freeform 326"/>
            <p:cNvSpPr>
              <a:spLocks/>
            </p:cNvSpPr>
            <p:nvPr/>
          </p:nvSpPr>
          <p:spPr bwMode="ltGray">
            <a:xfrm>
              <a:off x="4779" y="2314"/>
              <a:ext cx="14" cy="24"/>
            </a:xfrm>
            <a:custGeom>
              <a:avLst/>
              <a:gdLst>
                <a:gd name="T0" fmla="*/ 0 w 44"/>
                <a:gd name="T1" fmla="*/ 35 h 73"/>
                <a:gd name="T2" fmla="*/ 15 w 44"/>
                <a:gd name="T3" fmla="*/ 0 h 73"/>
                <a:gd name="T4" fmla="*/ 25 w 44"/>
                <a:gd name="T5" fmla="*/ 9 h 73"/>
                <a:gd name="T6" fmla="*/ 44 w 44"/>
                <a:gd name="T7" fmla="*/ 59 h 73"/>
                <a:gd name="T8" fmla="*/ 33 w 44"/>
                <a:gd name="T9" fmla="*/ 73 h 73"/>
                <a:gd name="T10" fmla="*/ 15 w 44"/>
                <a:gd name="T11" fmla="*/ 73 h 73"/>
                <a:gd name="T12" fmla="*/ 0 w 44"/>
                <a:gd name="T13" fmla="*/ 35 h 73"/>
              </a:gdLst>
              <a:ahLst/>
              <a:cxnLst>
                <a:cxn ang="0">
                  <a:pos x="T0" y="T1"/>
                </a:cxn>
                <a:cxn ang="0">
                  <a:pos x="T2" y="T3"/>
                </a:cxn>
                <a:cxn ang="0">
                  <a:pos x="T4" y="T5"/>
                </a:cxn>
                <a:cxn ang="0">
                  <a:pos x="T6" y="T7"/>
                </a:cxn>
                <a:cxn ang="0">
                  <a:pos x="T8" y="T9"/>
                </a:cxn>
                <a:cxn ang="0">
                  <a:pos x="T10" y="T11"/>
                </a:cxn>
                <a:cxn ang="0">
                  <a:pos x="T12" y="T13"/>
                </a:cxn>
              </a:cxnLst>
              <a:rect l="0" t="0" r="r" b="b"/>
              <a:pathLst>
                <a:path w="44" h="73">
                  <a:moveTo>
                    <a:pt x="0" y="35"/>
                  </a:moveTo>
                  <a:lnTo>
                    <a:pt x="15" y="0"/>
                  </a:lnTo>
                  <a:lnTo>
                    <a:pt x="25" y="9"/>
                  </a:lnTo>
                  <a:lnTo>
                    <a:pt x="44" y="59"/>
                  </a:lnTo>
                  <a:lnTo>
                    <a:pt x="33" y="73"/>
                  </a:lnTo>
                  <a:lnTo>
                    <a:pt x="15" y="73"/>
                  </a:lnTo>
                  <a:lnTo>
                    <a:pt x="0" y="35"/>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95" name="Freeform 327"/>
            <p:cNvSpPr>
              <a:spLocks/>
            </p:cNvSpPr>
            <p:nvPr/>
          </p:nvSpPr>
          <p:spPr bwMode="ltGray">
            <a:xfrm>
              <a:off x="4793" y="2024"/>
              <a:ext cx="16" cy="22"/>
            </a:xfrm>
            <a:custGeom>
              <a:avLst/>
              <a:gdLst>
                <a:gd name="T0" fmla="*/ 0 w 46"/>
                <a:gd name="T1" fmla="*/ 49 h 68"/>
                <a:gd name="T2" fmla="*/ 0 w 46"/>
                <a:gd name="T3" fmla="*/ 0 h 68"/>
                <a:gd name="T4" fmla="*/ 15 w 46"/>
                <a:gd name="T5" fmla="*/ 0 h 68"/>
                <a:gd name="T6" fmla="*/ 36 w 46"/>
                <a:gd name="T7" fmla="*/ 10 h 68"/>
                <a:gd name="T8" fmla="*/ 46 w 46"/>
                <a:gd name="T9" fmla="*/ 36 h 68"/>
                <a:gd name="T10" fmla="*/ 46 w 46"/>
                <a:gd name="T11" fmla="*/ 49 h 68"/>
                <a:gd name="T12" fmla="*/ 36 w 46"/>
                <a:gd name="T13" fmla="*/ 68 h 68"/>
                <a:gd name="T14" fmla="*/ 15 w 46"/>
                <a:gd name="T15" fmla="*/ 68 h 68"/>
                <a:gd name="T16" fmla="*/ 0 w 46"/>
                <a:gd name="T17" fmla="*/ 4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8">
                  <a:moveTo>
                    <a:pt x="0" y="49"/>
                  </a:moveTo>
                  <a:lnTo>
                    <a:pt x="0" y="0"/>
                  </a:lnTo>
                  <a:lnTo>
                    <a:pt x="15" y="0"/>
                  </a:lnTo>
                  <a:lnTo>
                    <a:pt x="36" y="10"/>
                  </a:lnTo>
                  <a:lnTo>
                    <a:pt x="46" y="36"/>
                  </a:lnTo>
                  <a:lnTo>
                    <a:pt x="46" y="49"/>
                  </a:lnTo>
                  <a:lnTo>
                    <a:pt x="36" y="68"/>
                  </a:lnTo>
                  <a:lnTo>
                    <a:pt x="15" y="68"/>
                  </a:lnTo>
                  <a:lnTo>
                    <a:pt x="0" y="49"/>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96" name="Freeform 328"/>
            <p:cNvSpPr>
              <a:spLocks/>
            </p:cNvSpPr>
            <p:nvPr/>
          </p:nvSpPr>
          <p:spPr bwMode="ltGray">
            <a:xfrm>
              <a:off x="4813" y="1983"/>
              <a:ext cx="14" cy="17"/>
            </a:xfrm>
            <a:custGeom>
              <a:avLst/>
              <a:gdLst>
                <a:gd name="T0" fmla="*/ 0 w 44"/>
                <a:gd name="T1" fmla="*/ 47 h 51"/>
                <a:gd name="T2" fmla="*/ 12 w 44"/>
                <a:gd name="T3" fmla="*/ 0 h 51"/>
                <a:gd name="T4" fmla="*/ 38 w 44"/>
                <a:gd name="T5" fmla="*/ 5 h 51"/>
                <a:gd name="T6" fmla="*/ 44 w 44"/>
                <a:gd name="T7" fmla="*/ 21 h 51"/>
                <a:gd name="T8" fmla="*/ 25 w 44"/>
                <a:gd name="T9" fmla="*/ 51 h 51"/>
                <a:gd name="T10" fmla="*/ 0 w 44"/>
                <a:gd name="T11" fmla="*/ 47 h 51"/>
              </a:gdLst>
              <a:ahLst/>
              <a:cxnLst>
                <a:cxn ang="0">
                  <a:pos x="T0" y="T1"/>
                </a:cxn>
                <a:cxn ang="0">
                  <a:pos x="T2" y="T3"/>
                </a:cxn>
                <a:cxn ang="0">
                  <a:pos x="T4" y="T5"/>
                </a:cxn>
                <a:cxn ang="0">
                  <a:pos x="T6" y="T7"/>
                </a:cxn>
                <a:cxn ang="0">
                  <a:pos x="T8" y="T9"/>
                </a:cxn>
                <a:cxn ang="0">
                  <a:pos x="T10" y="T11"/>
                </a:cxn>
              </a:cxnLst>
              <a:rect l="0" t="0" r="r" b="b"/>
              <a:pathLst>
                <a:path w="44" h="51">
                  <a:moveTo>
                    <a:pt x="0" y="47"/>
                  </a:moveTo>
                  <a:lnTo>
                    <a:pt x="12" y="0"/>
                  </a:lnTo>
                  <a:lnTo>
                    <a:pt x="38" y="5"/>
                  </a:lnTo>
                  <a:lnTo>
                    <a:pt x="44" y="21"/>
                  </a:lnTo>
                  <a:lnTo>
                    <a:pt x="25" y="51"/>
                  </a:lnTo>
                  <a:lnTo>
                    <a:pt x="0" y="4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97" name="Freeform 329"/>
            <p:cNvSpPr>
              <a:spLocks/>
            </p:cNvSpPr>
            <p:nvPr/>
          </p:nvSpPr>
          <p:spPr bwMode="ltGray">
            <a:xfrm>
              <a:off x="4813" y="1693"/>
              <a:ext cx="187" cy="244"/>
            </a:xfrm>
            <a:custGeom>
              <a:avLst/>
              <a:gdLst>
                <a:gd name="T0" fmla="*/ 0 w 556"/>
                <a:gd name="T1" fmla="*/ 600 h 730"/>
                <a:gd name="T2" fmla="*/ 38 w 556"/>
                <a:gd name="T3" fmla="*/ 504 h 730"/>
                <a:gd name="T4" fmla="*/ 82 w 556"/>
                <a:gd name="T5" fmla="*/ 464 h 730"/>
                <a:gd name="T6" fmla="*/ 119 w 556"/>
                <a:gd name="T7" fmla="*/ 412 h 730"/>
                <a:gd name="T8" fmla="*/ 183 w 556"/>
                <a:gd name="T9" fmla="*/ 382 h 730"/>
                <a:gd name="T10" fmla="*/ 333 w 556"/>
                <a:gd name="T11" fmla="*/ 368 h 730"/>
                <a:gd name="T12" fmla="*/ 396 w 556"/>
                <a:gd name="T13" fmla="*/ 368 h 730"/>
                <a:gd name="T14" fmla="*/ 424 w 556"/>
                <a:gd name="T15" fmla="*/ 341 h 730"/>
                <a:gd name="T16" fmla="*/ 400 w 556"/>
                <a:gd name="T17" fmla="*/ 275 h 730"/>
                <a:gd name="T18" fmla="*/ 396 w 556"/>
                <a:gd name="T19" fmla="*/ 206 h 730"/>
                <a:gd name="T20" fmla="*/ 409 w 556"/>
                <a:gd name="T21" fmla="*/ 110 h 730"/>
                <a:gd name="T22" fmla="*/ 417 w 556"/>
                <a:gd name="T23" fmla="*/ 29 h 730"/>
                <a:gd name="T24" fmla="*/ 432 w 556"/>
                <a:gd name="T25" fmla="*/ 0 h 730"/>
                <a:gd name="T26" fmla="*/ 444 w 556"/>
                <a:gd name="T27" fmla="*/ 0 h 730"/>
                <a:gd name="T28" fmla="*/ 473 w 556"/>
                <a:gd name="T29" fmla="*/ 43 h 730"/>
                <a:gd name="T30" fmla="*/ 468 w 556"/>
                <a:gd name="T31" fmla="*/ 108 h 730"/>
                <a:gd name="T32" fmla="*/ 499 w 556"/>
                <a:gd name="T33" fmla="*/ 188 h 730"/>
                <a:gd name="T34" fmla="*/ 507 w 556"/>
                <a:gd name="T35" fmla="*/ 382 h 730"/>
                <a:gd name="T36" fmla="*/ 522 w 556"/>
                <a:gd name="T37" fmla="*/ 389 h 730"/>
                <a:gd name="T38" fmla="*/ 556 w 556"/>
                <a:gd name="T39" fmla="*/ 418 h 730"/>
                <a:gd name="T40" fmla="*/ 532 w 556"/>
                <a:gd name="T41" fmla="*/ 451 h 730"/>
                <a:gd name="T42" fmla="*/ 500 w 556"/>
                <a:gd name="T43" fmla="*/ 464 h 730"/>
                <a:gd name="T44" fmla="*/ 444 w 556"/>
                <a:gd name="T45" fmla="*/ 464 h 730"/>
                <a:gd name="T46" fmla="*/ 344 w 556"/>
                <a:gd name="T47" fmla="*/ 504 h 730"/>
                <a:gd name="T48" fmla="*/ 260 w 556"/>
                <a:gd name="T49" fmla="*/ 535 h 730"/>
                <a:gd name="T50" fmla="*/ 191 w 556"/>
                <a:gd name="T51" fmla="*/ 530 h 730"/>
                <a:gd name="T52" fmla="*/ 136 w 556"/>
                <a:gd name="T53" fmla="*/ 561 h 730"/>
                <a:gd name="T54" fmla="*/ 142 w 556"/>
                <a:gd name="T55" fmla="*/ 612 h 730"/>
                <a:gd name="T56" fmla="*/ 126 w 556"/>
                <a:gd name="T57" fmla="*/ 698 h 730"/>
                <a:gd name="T58" fmla="*/ 96 w 556"/>
                <a:gd name="T59" fmla="*/ 730 h 730"/>
                <a:gd name="T60" fmla="*/ 82 w 556"/>
                <a:gd name="T61" fmla="*/ 694 h 730"/>
                <a:gd name="T62" fmla="*/ 10 w 556"/>
                <a:gd name="T63" fmla="*/ 647 h 730"/>
                <a:gd name="T64" fmla="*/ 0 w 556"/>
                <a:gd name="T65" fmla="*/ 60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6" h="730">
                  <a:moveTo>
                    <a:pt x="0" y="600"/>
                  </a:moveTo>
                  <a:lnTo>
                    <a:pt x="38" y="504"/>
                  </a:lnTo>
                  <a:lnTo>
                    <a:pt x="82" y="464"/>
                  </a:lnTo>
                  <a:lnTo>
                    <a:pt x="119" y="412"/>
                  </a:lnTo>
                  <a:lnTo>
                    <a:pt x="183" y="382"/>
                  </a:lnTo>
                  <a:lnTo>
                    <a:pt x="333" y="368"/>
                  </a:lnTo>
                  <a:lnTo>
                    <a:pt x="396" y="368"/>
                  </a:lnTo>
                  <a:lnTo>
                    <a:pt x="424" y="341"/>
                  </a:lnTo>
                  <a:lnTo>
                    <a:pt x="400" y="275"/>
                  </a:lnTo>
                  <a:lnTo>
                    <a:pt x="396" y="206"/>
                  </a:lnTo>
                  <a:lnTo>
                    <a:pt x="409" y="110"/>
                  </a:lnTo>
                  <a:lnTo>
                    <a:pt x="417" y="29"/>
                  </a:lnTo>
                  <a:lnTo>
                    <a:pt x="432" y="0"/>
                  </a:lnTo>
                  <a:lnTo>
                    <a:pt x="444" y="0"/>
                  </a:lnTo>
                  <a:lnTo>
                    <a:pt x="473" y="43"/>
                  </a:lnTo>
                  <a:lnTo>
                    <a:pt x="468" y="108"/>
                  </a:lnTo>
                  <a:lnTo>
                    <a:pt x="499" y="188"/>
                  </a:lnTo>
                  <a:lnTo>
                    <a:pt x="507" y="382"/>
                  </a:lnTo>
                  <a:lnTo>
                    <a:pt x="522" y="389"/>
                  </a:lnTo>
                  <a:lnTo>
                    <a:pt x="556" y="418"/>
                  </a:lnTo>
                  <a:lnTo>
                    <a:pt x="532" y="451"/>
                  </a:lnTo>
                  <a:lnTo>
                    <a:pt x="500" y="464"/>
                  </a:lnTo>
                  <a:lnTo>
                    <a:pt x="444" y="464"/>
                  </a:lnTo>
                  <a:lnTo>
                    <a:pt x="344" y="504"/>
                  </a:lnTo>
                  <a:lnTo>
                    <a:pt x="260" y="535"/>
                  </a:lnTo>
                  <a:lnTo>
                    <a:pt x="191" y="530"/>
                  </a:lnTo>
                  <a:lnTo>
                    <a:pt x="136" y="561"/>
                  </a:lnTo>
                  <a:lnTo>
                    <a:pt x="142" y="612"/>
                  </a:lnTo>
                  <a:lnTo>
                    <a:pt x="126" y="698"/>
                  </a:lnTo>
                  <a:lnTo>
                    <a:pt x="96" y="730"/>
                  </a:lnTo>
                  <a:lnTo>
                    <a:pt x="82" y="694"/>
                  </a:lnTo>
                  <a:lnTo>
                    <a:pt x="10" y="647"/>
                  </a:lnTo>
                  <a:lnTo>
                    <a:pt x="0" y="600"/>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98" name="Freeform 330"/>
            <p:cNvSpPr>
              <a:spLocks/>
            </p:cNvSpPr>
            <p:nvPr/>
          </p:nvSpPr>
          <p:spPr bwMode="ltGray">
            <a:xfrm>
              <a:off x="4867" y="2713"/>
              <a:ext cx="35" cy="27"/>
            </a:xfrm>
            <a:custGeom>
              <a:avLst/>
              <a:gdLst>
                <a:gd name="T0" fmla="*/ 5 w 107"/>
                <a:gd name="T1" fmla="*/ 36 h 80"/>
                <a:gd name="T2" fmla="*/ 23 w 107"/>
                <a:gd name="T3" fmla="*/ 9 h 80"/>
                <a:gd name="T4" fmla="*/ 81 w 107"/>
                <a:gd name="T5" fmla="*/ 0 h 80"/>
                <a:gd name="T6" fmla="*/ 89 w 107"/>
                <a:gd name="T7" fmla="*/ 0 h 80"/>
                <a:gd name="T8" fmla="*/ 107 w 107"/>
                <a:gd name="T9" fmla="*/ 48 h 80"/>
                <a:gd name="T10" fmla="*/ 52 w 107"/>
                <a:gd name="T11" fmla="*/ 80 h 80"/>
                <a:gd name="T12" fmla="*/ 0 w 107"/>
                <a:gd name="T13" fmla="*/ 36 h 80"/>
                <a:gd name="T14" fmla="*/ 5 w 107"/>
                <a:gd name="T15" fmla="*/ 36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80">
                  <a:moveTo>
                    <a:pt x="5" y="36"/>
                  </a:moveTo>
                  <a:lnTo>
                    <a:pt x="23" y="9"/>
                  </a:lnTo>
                  <a:lnTo>
                    <a:pt x="81" y="0"/>
                  </a:lnTo>
                  <a:lnTo>
                    <a:pt x="89" y="0"/>
                  </a:lnTo>
                  <a:lnTo>
                    <a:pt x="107" y="48"/>
                  </a:lnTo>
                  <a:lnTo>
                    <a:pt x="52" y="80"/>
                  </a:lnTo>
                  <a:lnTo>
                    <a:pt x="0" y="36"/>
                  </a:lnTo>
                  <a:lnTo>
                    <a:pt x="5" y="36"/>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499" name="Freeform 331"/>
            <p:cNvSpPr>
              <a:spLocks/>
            </p:cNvSpPr>
            <p:nvPr/>
          </p:nvSpPr>
          <p:spPr bwMode="ltGray">
            <a:xfrm>
              <a:off x="4925" y="1601"/>
              <a:ext cx="95" cy="87"/>
            </a:xfrm>
            <a:custGeom>
              <a:avLst/>
              <a:gdLst>
                <a:gd name="T0" fmla="*/ 0 w 284"/>
                <a:gd name="T1" fmla="*/ 223 h 260"/>
                <a:gd name="T2" fmla="*/ 23 w 284"/>
                <a:gd name="T3" fmla="*/ 153 h 260"/>
                <a:gd name="T4" fmla="*/ 9 w 284"/>
                <a:gd name="T5" fmla="*/ 28 h 260"/>
                <a:gd name="T6" fmla="*/ 22 w 284"/>
                <a:gd name="T7" fmla="*/ 6 h 260"/>
                <a:gd name="T8" fmla="*/ 81 w 284"/>
                <a:gd name="T9" fmla="*/ 0 h 260"/>
                <a:gd name="T10" fmla="*/ 149 w 284"/>
                <a:gd name="T11" fmla="*/ 65 h 260"/>
                <a:gd name="T12" fmla="*/ 195 w 284"/>
                <a:gd name="T13" fmla="*/ 80 h 260"/>
                <a:gd name="T14" fmla="*/ 266 w 284"/>
                <a:gd name="T15" fmla="*/ 65 h 260"/>
                <a:gd name="T16" fmla="*/ 284 w 284"/>
                <a:gd name="T17" fmla="*/ 103 h 260"/>
                <a:gd name="T18" fmla="*/ 266 w 284"/>
                <a:gd name="T19" fmla="*/ 146 h 260"/>
                <a:gd name="T20" fmla="*/ 221 w 284"/>
                <a:gd name="T21" fmla="*/ 193 h 260"/>
                <a:gd name="T22" fmla="*/ 90 w 284"/>
                <a:gd name="T23" fmla="*/ 208 h 260"/>
                <a:gd name="T24" fmla="*/ 54 w 284"/>
                <a:gd name="T25" fmla="*/ 249 h 260"/>
                <a:gd name="T26" fmla="*/ 9 w 284"/>
                <a:gd name="T27" fmla="*/ 260 h 260"/>
                <a:gd name="T28" fmla="*/ 0 w 284"/>
                <a:gd name="T29" fmla="*/ 22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4" h="260">
                  <a:moveTo>
                    <a:pt x="0" y="223"/>
                  </a:moveTo>
                  <a:lnTo>
                    <a:pt x="23" y="153"/>
                  </a:lnTo>
                  <a:lnTo>
                    <a:pt x="9" y="28"/>
                  </a:lnTo>
                  <a:lnTo>
                    <a:pt x="22" y="6"/>
                  </a:lnTo>
                  <a:lnTo>
                    <a:pt x="81" y="0"/>
                  </a:lnTo>
                  <a:lnTo>
                    <a:pt x="149" y="65"/>
                  </a:lnTo>
                  <a:lnTo>
                    <a:pt x="195" y="80"/>
                  </a:lnTo>
                  <a:lnTo>
                    <a:pt x="266" y="65"/>
                  </a:lnTo>
                  <a:lnTo>
                    <a:pt x="284" y="103"/>
                  </a:lnTo>
                  <a:lnTo>
                    <a:pt x="266" y="146"/>
                  </a:lnTo>
                  <a:lnTo>
                    <a:pt x="221" y="193"/>
                  </a:lnTo>
                  <a:lnTo>
                    <a:pt x="90" y="208"/>
                  </a:lnTo>
                  <a:lnTo>
                    <a:pt x="54" y="249"/>
                  </a:lnTo>
                  <a:lnTo>
                    <a:pt x="9" y="260"/>
                  </a:lnTo>
                  <a:lnTo>
                    <a:pt x="0" y="223"/>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00" name="Freeform 332"/>
            <p:cNvSpPr>
              <a:spLocks/>
            </p:cNvSpPr>
            <p:nvPr/>
          </p:nvSpPr>
          <p:spPr bwMode="ltGray">
            <a:xfrm>
              <a:off x="5001" y="3430"/>
              <a:ext cx="63" cy="73"/>
            </a:xfrm>
            <a:custGeom>
              <a:avLst/>
              <a:gdLst>
                <a:gd name="T0" fmla="*/ 0 w 188"/>
                <a:gd name="T1" fmla="*/ 157 h 219"/>
                <a:gd name="T2" fmla="*/ 23 w 188"/>
                <a:gd name="T3" fmla="*/ 84 h 219"/>
                <a:gd name="T4" fmla="*/ 35 w 188"/>
                <a:gd name="T5" fmla="*/ 11 h 219"/>
                <a:gd name="T6" fmla="*/ 42 w 188"/>
                <a:gd name="T7" fmla="*/ 0 h 219"/>
                <a:gd name="T8" fmla="*/ 57 w 188"/>
                <a:gd name="T9" fmla="*/ 11 h 219"/>
                <a:gd name="T10" fmla="*/ 109 w 188"/>
                <a:gd name="T11" fmla="*/ 33 h 219"/>
                <a:gd name="T12" fmla="*/ 182 w 188"/>
                <a:gd name="T13" fmla="*/ 23 h 219"/>
                <a:gd name="T14" fmla="*/ 188 w 188"/>
                <a:gd name="T15" fmla="*/ 46 h 219"/>
                <a:gd name="T16" fmla="*/ 157 w 188"/>
                <a:gd name="T17" fmla="*/ 130 h 219"/>
                <a:gd name="T18" fmla="*/ 144 w 188"/>
                <a:gd name="T19" fmla="*/ 157 h 219"/>
                <a:gd name="T20" fmla="*/ 101 w 188"/>
                <a:gd name="T21" fmla="*/ 191 h 219"/>
                <a:gd name="T22" fmla="*/ 67 w 188"/>
                <a:gd name="T23" fmla="*/ 219 h 219"/>
                <a:gd name="T24" fmla="*/ 35 w 188"/>
                <a:gd name="T25" fmla="*/ 219 h 219"/>
                <a:gd name="T26" fmla="*/ 9 w 188"/>
                <a:gd name="T27" fmla="*/ 191 h 219"/>
                <a:gd name="T28" fmla="*/ 0 w 188"/>
                <a:gd name="T29" fmla="*/ 15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219">
                  <a:moveTo>
                    <a:pt x="0" y="157"/>
                  </a:moveTo>
                  <a:lnTo>
                    <a:pt x="23" y="84"/>
                  </a:lnTo>
                  <a:lnTo>
                    <a:pt x="35" y="11"/>
                  </a:lnTo>
                  <a:lnTo>
                    <a:pt x="42" y="0"/>
                  </a:lnTo>
                  <a:lnTo>
                    <a:pt x="57" y="11"/>
                  </a:lnTo>
                  <a:lnTo>
                    <a:pt x="109" y="33"/>
                  </a:lnTo>
                  <a:lnTo>
                    <a:pt x="182" y="23"/>
                  </a:lnTo>
                  <a:lnTo>
                    <a:pt x="188" y="46"/>
                  </a:lnTo>
                  <a:lnTo>
                    <a:pt x="157" y="130"/>
                  </a:lnTo>
                  <a:lnTo>
                    <a:pt x="144" y="157"/>
                  </a:lnTo>
                  <a:lnTo>
                    <a:pt x="101" y="191"/>
                  </a:lnTo>
                  <a:lnTo>
                    <a:pt x="67" y="219"/>
                  </a:lnTo>
                  <a:lnTo>
                    <a:pt x="35" y="219"/>
                  </a:lnTo>
                  <a:lnTo>
                    <a:pt x="9" y="191"/>
                  </a:lnTo>
                  <a:lnTo>
                    <a:pt x="0" y="15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01" name="Freeform 333"/>
            <p:cNvSpPr>
              <a:spLocks/>
            </p:cNvSpPr>
            <p:nvPr/>
          </p:nvSpPr>
          <p:spPr bwMode="ltGray">
            <a:xfrm>
              <a:off x="5046" y="1599"/>
              <a:ext cx="10" cy="7"/>
            </a:xfrm>
            <a:custGeom>
              <a:avLst/>
              <a:gdLst>
                <a:gd name="T0" fmla="*/ 0 w 32"/>
                <a:gd name="T1" fmla="*/ 23 h 23"/>
                <a:gd name="T2" fmla="*/ 0 w 32"/>
                <a:gd name="T3" fmla="*/ 9 h 23"/>
                <a:gd name="T4" fmla="*/ 23 w 32"/>
                <a:gd name="T5" fmla="*/ 0 h 23"/>
                <a:gd name="T6" fmla="*/ 32 w 32"/>
                <a:gd name="T7" fmla="*/ 9 h 23"/>
                <a:gd name="T8" fmla="*/ 32 w 32"/>
                <a:gd name="T9" fmla="*/ 23 h 23"/>
                <a:gd name="T10" fmla="*/ 0 w 32"/>
                <a:gd name="T11" fmla="*/ 23 h 23"/>
              </a:gdLst>
              <a:ahLst/>
              <a:cxnLst>
                <a:cxn ang="0">
                  <a:pos x="T0" y="T1"/>
                </a:cxn>
                <a:cxn ang="0">
                  <a:pos x="T2" y="T3"/>
                </a:cxn>
                <a:cxn ang="0">
                  <a:pos x="T4" y="T5"/>
                </a:cxn>
                <a:cxn ang="0">
                  <a:pos x="T6" y="T7"/>
                </a:cxn>
                <a:cxn ang="0">
                  <a:pos x="T8" y="T9"/>
                </a:cxn>
                <a:cxn ang="0">
                  <a:pos x="T10" y="T11"/>
                </a:cxn>
              </a:cxnLst>
              <a:rect l="0" t="0" r="r" b="b"/>
              <a:pathLst>
                <a:path w="32" h="23">
                  <a:moveTo>
                    <a:pt x="0" y="23"/>
                  </a:moveTo>
                  <a:lnTo>
                    <a:pt x="0" y="9"/>
                  </a:lnTo>
                  <a:lnTo>
                    <a:pt x="23" y="0"/>
                  </a:lnTo>
                  <a:lnTo>
                    <a:pt x="32" y="9"/>
                  </a:lnTo>
                  <a:lnTo>
                    <a:pt x="32" y="23"/>
                  </a:lnTo>
                  <a:lnTo>
                    <a:pt x="0" y="23"/>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02" name="Freeform 334"/>
            <p:cNvSpPr>
              <a:spLocks/>
            </p:cNvSpPr>
            <p:nvPr/>
          </p:nvSpPr>
          <p:spPr bwMode="ltGray">
            <a:xfrm>
              <a:off x="5063" y="1575"/>
              <a:ext cx="16" cy="23"/>
            </a:xfrm>
            <a:custGeom>
              <a:avLst/>
              <a:gdLst>
                <a:gd name="T0" fmla="*/ 0 w 65"/>
                <a:gd name="T1" fmla="*/ 9 h 73"/>
                <a:gd name="T2" fmla="*/ 0 w 65"/>
                <a:gd name="T3" fmla="*/ 0 h 73"/>
                <a:gd name="T4" fmla="*/ 8 w 65"/>
                <a:gd name="T5" fmla="*/ 9 h 73"/>
                <a:gd name="T6" fmla="*/ 65 w 65"/>
                <a:gd name="T7" fmla="*/ 59 h 73"/>
                <a:gd name="T8" fmla="*/ 54 w 65"/>
                <a:gd name="T9" fmla="*/ 73 h 73"/>
                <a:gd name="T10" fmla="*/ 42 w 65"/>
                <a:gd name="T11" fmla="*/ 73 h 73"/>
                <a:gd name="T12" fmla="*/ 8 w 65"/>
                <a:gd name="T13" fmla="*/ 45 h 73"/>
                <a:gd name="T14" fmla="*/ 0 w 65"/>
                <a:gd name="T15" fmla="*/ 9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73">
                  <a:moveTo>
                    <a:pt x="0" y="9"/>
                  </a:moveTo>
                  <a:lnTo>
                    <a:pt x="0" y="0"/>
                  </a:lnTo>
                  <a:lnTo>
                    <a:pt x="8" y="9"/>
                  </a:lnTo>
                  <a:lnTo>
                    <a:pt x="65" y="59"/>
                  </a:lnTo>
                  <a:lnTo>
                    <a:pt x="54" y="73"/>
                  </a:lnTo>
                  <a:lnTo>
                    <a:pt x="42" y="73"/>
                  </a:lnTo>
                  <a:lnTo>
                    <a:pt x="8" y="45"/>
                  </a:lnTo>
                  <a:lnTo>
                    <a:pt x="0" y="9"/>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03" name="Freeform 335"/>
            <p:cNvSpPr>
              <a:spLocks/>
            </p:cNvSpPr>
            <p:nvPr/>
          </p:nvSpPr>
          <p:spPr bwMode="ltGray">
            <a:xfrm>
              <a:off x="5082" y="1557"/>
              <a:ext cx="14" cy="13"/>
            </a:xfrm>
            <a:custGeom>
              <a:avLst/>
              <a:gdLst>
                <a:gd name="T0" fmla="*/ 0 w 35"/>
                <a:gd name="T1" fmla="*/ 25 h 34"/>
                <a:gd name="T2" fmla="*/ 0 w 35"/>
                <a:gd name="T3" fmla="*/ 0 h 34"/>
                <a:gd name="T4" fmla="*/ 22 w 35"/>
                <a:gd name="T5" fmla="*/ 0 h 34"/>
                <a:gd name="T6" fmla="*/ 35 w 35"/>
                <a:gd name="T7" fmla="*/ 25 h 34"/>
                <a:gd name="T8" fmla="*/ 35 w 35"/>
                <a:gd name="T9" fmla="*/ 34 h 34"/>
                <a:gd name="T10" fmla="*/ 11 w 35"/>
                <a:gd name="T11" fmla="*/ 34 h 34"/>
                <a:gd name="T12" fmla="*/ 0 w 35"/>
                <a:gd name="T13" fmla="*/ 25 h 34"/>
              </a:gdLst>
              <a:ahLst/>
              <a:cxnLst>
                <a:cxn ang="0">
                  <a:pos x="T0" y="T1"/>
                </a:cxn>
                <a:cxn ang="0">
                  <a:pos x="T2" y="T3"/>
                </a:cxn>
                <a:cxn ang="0">
                  <a:pos x="T4" y="T5"/>
                </a:cxn>
                <a:cxn ang="0">
                  <a:pos x="T6" y="T7"/>
                </a:cxn>
                <a:cxn ang="0">
                  <a:pos x="T8" y="T9"/>
                </a:cxn>
                <a:cxn ang="0">
                  <a:pos x="T10" y="T11"/>
                </a:cxn>
                <a:cxn ang="0">
                  <a:pos x="T12" y="T13"/>
                </a:cxn>
              </a:cxnLst>
              <a:rect l="0" t="0" r="r" b="b"/>
              <a:pathLst>
                <a:path w="35" h="34">
                  <a:moveTo>
                    <a:pt x="0" y="25"/>
                  </a:moveTo>
                  <a:lnTo>
                    <a:pt x="0" y="0"/>
                  </a:lnTo>
                  <a:lnTo>
                    <a:pt x="22" y="0"/>
                  </a:lnTo>
                  <a:lnTo>
                    <a:pt x="35" y="25"/>
                  </a:lnTo>
                  <a:lnTo>
                    <a:pt x="35" y="34"/>
                  </a:lnTo>
                  <a:lnTo>
                    <a:pt x="11" y="34"/>
                  </a:lnTo>
                  <a:lnTo>
                    <a:pt x="0" y="25"/>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04" name="Freeform 336"/>
            <p:cNvSpPr>
              <a:spLocks/>
            </p:cNvSpPr>
            <p:nvPr/>
          </p:nvSpPr>
          <p:spPr bwMode="ltGray">
            <a:xfrm>
              <a:off x="5094" y="1521"/>
              <a:ext cx="14" cy="21"/>
            </a:xfrm>
            <a:custGeom>
              <a:avLst/>
              <a:gdLst>
                <a:gd name="T0" fmla="*/ 0 w 42"/>
                <a:gd name="T1" fmla="*/ 11 h 64"/>
                <a:gd name="T2" fmla="*/ 11 w 42"/>
                <a:gd name="T3" fmla="*/ 0 h 64"/>
                <a:gd name="T4" fmla="*/ 34 w 42"/>
                <a:gd name="T5" fmla="*/ 0 h 64"/>
                <a:gd name="T6" fmla="*/ 42 w 42"/>
                <a:gd name="T7" fmla="*/ 24 h 64"/>
                <a:gd name="T8" fmla="*/ 42 w 42"/>
                <a:gd name="T9" fmla="*/ 47 h 64"/>
                <a:gd name="T10" fmla="*/ 34 w 42"/>
                <a:gd name="T11" fmla="*/ 64 h 64"/>
                <a:gd name="T12" fmla="*/ 19 w 42"/>
                <a:gd name="T13" fmla="*/ 64 h 64"/>
                <a:gd name="T14" fmla="*/ 11 w 42"/>
                <a:gd name="T15" fmla="*/ 47 h 64"/>
                <a:gd name="T16" fmla="*/ 0 w 42"/>
                <a:gd name="T17"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64">
                  <a:moveTo>
                    <a:pt x="0" y="11"/>
                  </a:moveTo>
                  <a:lnTo>
                    <a:pt x="11" y="0"/>
                  </a:lnTo>
                  <a:lnTo>
                    <a:pt x="34" y="0"/>
                  </a:lnTo>
                  <a:lnTo>
                    <a:pt x="42" y="24"/>
                  </a:lnTo>
                  <a:lnTo>
                    <a:pt x="42" y="47"/>
                  </a:lnTo>
                  <a:lnTo>
                    <a:pt x="34" y="64"/>
                  </a:lnTo>
                  <a:lnTo>
                    <a:pt x="19" y="64"/>
                  </a:lnTo>
                  <a:lnTo>
                    <a:pt x="11" y="47"/>
                  </a:lnTo>
                  <a:lnTo>
                    <a:pt x="0" y="11"/>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05" name="Freeform 337"/>
            <p:cNvSpPr>
              <a:spLocks/>
            </p:cNvSpPr>
            <p:nvPr/>
          </p:nvSpPr>
          <p:spPr bwMode="ltGray">
            <a:xfrm>
              <a:off x="5115" y="1487"/>
              <a:ext cx="14" cy="21"/>
            </a:xfrm>
            <a:custGeom>
              <a:avLst/>
              <a:gdLst>
                <a:gd name="T0" fmla="*/ 0 w 35"/>
                <a:gd name="T1" fmla="*/ 62 h 62"/>
                <a:gd name="T2" fmla="*/ 26 w 35"/>
                <a:gd name="T3" fmla="*/ 0 h 62"/>
                <a:gd name="T4" fmla="*/ 35 w 35"/>
                <a:gd name="T5" fmla="*/ 15 h 62"/>
                <a:gd name="T6" fmla="*/ 35 w 35"/>
                <a:gd name="T7" fmla="*/ 36 h 62"/>
                <a:gd name="T8" fmla="*/ 13 w 35"/>
                <a:gd name="T9" fmla="*/ 62 h 62"/>
                <a:gd name="T10" fmla="*/ 0 w 35"/>
                <a:gd name="T11" fmla="*/ 62 h 62"/>
              </a:gdLst>
              <a:ahLst/>
              <a:cxnLst>
                <a:cxn ang="0">
                  <a:pos x="T0" y="T1"/>
                </a:cxn>
                <a:cxn ang="0">
                  <a:pos x="T2" y="T3"/>
                </a:cxn>
                <a:cxn ang="0">
                  <a:pos x="T4" y="T5"/>
                </a:cxn>
                <a:cxn ang="0">
                  <a:pos x="T6" y="T7"/>
                </a:cxn>
                <a:cxn ang="0">
                  <a:pos x="T8" y="T9"/>
                </a:cxn>
                <a:cxn ang="0">
                  <a:pos x="T10" y="T11"/>
                </a:cxn>
              </a:cxnLst>
              <a:rect l="0" t="0" r="r" b="b"/>
              <a:pathLst>
                <a:path w="35" h="62">
                  <a:moveTo>
                    <a:pt x="0" y="62"/>
                  </a:moveTo>
                  <a:lnTo>
                    <a:pt x="26" y="0"/>
                  </a:lnTo>
                  <a:lnTo>
                    <a:pt x="35" y="15"/>
                  </a:lnTo>
                  <a:lnTo>
                    <a:pt x="35" y="36"/>
                  </a:lnTo>
                  <a:lnTo>
                    <a:pt x="13" y="62"/>
                  </a:lnTo>
                  <a:lnTo>
                    <a:pt x="0" y="62"/>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06" name="Freeform 338"/>
            <p:cNvSpPr>
              <a:spLocks/>
            </p:cNvSpPr>
            <p:nvPr/>
          </p:nvSpPr>
          <p:spPr bwMode="ltGray">
            <a:xfrm>
              <a:off x="5161" y="2677"/>
              <a:ext cx="64" cy="20"/>
            </a:xfrm>
            <a:custGeom>
              <a:avLst/>
              <a:gdLst>
                <a:gd name="T0" fmla="*/ 0 w 188"/>
                <a:gd name="T1" fmla="*/ 38 h 59"/>
                <a:gd name="T2" fmla="*/ 13 w 188"/>
                <a:gd name="T3" fmla="*/ 0 h 59"/>
                <a:gd name="T4" fmla="*/ 13 w 188"/>
                <a:gd name="T5" fmla="*/ 10 h 59"/>
                <a:gd name="T6" fmla="*/ 24 w 188"/>
                <a:gd name="T7" fmla="*/ 24 h 59"/>
                <a:gd name="T8" fmla="*/ 35 w 188"/>
                <a:gd name="T9" fmla="*/ 24 h 59"/>
                <a:gd name="T10" fmla="*/ 109 w 188"/>
                <a:gd name="T11" fmla="*/ 0 h 59"/>
                <a:gd name="T12" fmla="*/ 176 w 188"/>
                <a:gd name="T13" fmla="*/ 0 h 59"/>
                <a:gd name="T14" fmla="*/ 188 w 188"/>
                <a:gd name="T15" fmla="*/ 10 h 59"/>
                <a:gd name="T16" fmla="*/ 188 w 188"/>
                <a:gd name="T17" fmla="*/ 24 h 59"/>
                <a:gd name="T18" fmla="*/ 152 w 188"/>
                <a:gd name="T19" fmla="*/ 45 h 59"/>
                <a:gd name="T20" fmla="*/ 132 w 188"/>
                <a:gd name="T21" fmla="*/ 45 h 59"/>
                <a:gd name="T22" fmla="*/ 68 w 188"/>
                <a:gd name="T23" fmla="*/ 59 h 59"/>
                <a:gd name="T24" fmla="*/ 0 w 188"/>
                <a:gd name="T25"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59">
                  <a:moveTo>
                    <a:pt x="0" y="38"/>
                  </a:moveTo>
                  <a:lnTo>
                    <a:pt x="13" y="0"/>
                  </a:lnTo>
                  <a:lnTo>
                    <a:pt x="13" y="10"/>
                  </a:lnTo>
                  <a:lnTo>
                    <a:pt x="24" y="24"/>
                  </a:lnTo>
                  <a:lnTo>
                    <a:pt x="35" y="24"/>
                  </a:lnTo>
                  <a:lnTo>
                    <a:pt x="109" y="0"/>
                  </a:lnTo>
                  <a:lnTo>
                    <a:pt x="176" y="0"/>
                  </a:lnTo>
                  <a:lnTo>
                    <a:pt x="188" y="10"/>
                  </a:lnTo>
                  <a:lnTo>
                    <a:pt x="188" y="24"/>
                  </a:lnTo>
                  <a:lnTo>
                    <a:pt x="152" y="45"/>
                  </a:lnTo>
                  <a:lnTo>
                    <a:pt x="132" y="45"/>
                  </a:lnTo>
                  <a:lnTo>
                    <a:pt x="68" y="59"/>
                  </a:lnTo>
                  <a:lnTo>
                    <a:pt x="0" y="38"/>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07" name="Freeform 339"/>
            <p:cNvSpPr>
              <a:spLocks/>
            </p:cNvSpPr>
            <p:nvPr/>
          </p:nvSpPr>
          <p:spPr bwMode="ltGray">
            <a:xfrm>
              <a:off x="5260" y="2686"/>
              <a:ext cx="15" cy="28"/>
            </a:xfrm>
            <a:custGeom>
              <a:avLst/>
              <a:gdLst>
                <a:gd name="T0" fmla="*/ 0 w 44"/>
                <a:gd name="T1" fmla="*/ 47 h 82"/>
                <a:gd name="T2" fmla="*/ 6 w 44"/>
                <a:gd name="T3" fmla="*/ 7 h 82"/>
                <a:gd name="T4" fmla="*/ 21 w 44"/>
                <a:gd name="T5" fmla="*/ 0 h 82"/>
                <a:gd name="T6" fmla="*/ 31 w 44"/>
                <a:gd name="T7" fmla="*/ 21 h 82"/>
                <a:gd name="T8" fmla="*/ 44 w 44"/>
                <a:gd name="T9" fmla="*/ 71 h 82"/>
                <a:gd name="T10" fmla="*/ 23 w 44"/>
                <a:gd name="T11" fmla="*/ 82 h 82"/>
                <a:gd name="T12" fmla="*/ 0 w 44"/>
                <a:gd name="T13" fmla="*/ 47 h 82"/>
              </a:gdLst>
              <a:ahLst/>
              <a:cxnLst>
                <a:cxn ang="0">
                  <a:pos x="T0" y="T1"/>
                </a:cxn>
                <a:cxn ang="0">
                  <a:pos x="T2" y="T3"/>
                </a:cxn>
                <a:cxn ang="0">
                  <a:pos x="T4" y="T5"/>
                </a:cxn>
                <a:cxn ang="0">
                  <a:pos x="T6" y="T7"/>
                </a:cxn>
                <a:cxn ang="0">
                  <a:pos x="T8" y="T9"/>
                </a:cxn>
                <a:cxn ang="0">
                  <a:pos x="T10" y="T11"/>
                </a:cxn>
                <a:cxn ang="0">
                  <a:pos x="T12" y="T13"/>
                </a:cxn>
              </a:cxnLst>
              <a:rect l="0" t="0" r="r" b="b"/>
              <a:pathLst>
                <a:path w="44" h="82">
                  <a:moveTo>
                    <a:pt x="0" y="47"/>
                  </a:moveTo>
                  <a:lnTo>
                    <a:pt x="6" y="7"/>
                  </a:lnTo>
                  <a:lnTo>
                    <a:pt x="21" y="0"/>
                  </a:lnTo>
                  <a:lnTo>
                    <a:pt x="31" y="21"/>
                  </a:lnTo>
                  <a:lnTo>
                    <a:pt x="44" y="71"/>
                  </a:lnTo>
                  <a:lnTo>
                    <a:pt x="23" y="82"/>
                  </a:lnTo>
                  <a:lnTo>
                    <a:pt x="0" y="4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08" name="Freeform 340"/>
            <p:cNvSpPr>
              <a:spLocks/>
            </p:cNvSpPr>
            <p:nvPr/>
          </p:nvSpPr>
          <p:spPr bwMode="ltGray">
            <a:xfrm>
              <a:off x="5260" y="885"/>
              <a:ext cx="62" cy="44"/>
            </a:xfrm>
            <a:custGeom>
              <a:avLst/>
              <a:gdLst>
                <a:gd name="T0" fmla="*/ 0 w 169"/>
                <a:gd name="T1" fmla="*/ 62 h 137"/>
                <a:gd name="T2" fmla="*/ 13 w 169"/>
                <a:gd name="T3" fmla="*/ 18 h 137"/>
                <a:gd name="T4" fmla="*/ 72 w 169"/>
                <a:gd name="T5" fmla="*/ 0 h 137"/>
                <a:gd name="T6" fmla="*/ 125 w 169"/>
                <a:gd name="T7" fmla="*/ 58 h 137"/>
                <a:gd name="T8" fmla="*/ 169 w 169"/>
                <a:gd name="T9" fmla="*/ 118 h 137"/>
                <a:gd name="T10" fmla="*/ 156 w 169"/>
                <a:gd name="T11" fmla="*/ 137 h 137"/>
                <a:gd name="T12" fmla="*/ 145 w 169"/>
                <a:gd name="T13" fmla="*/ 137 h 137"/>
                <a:gd name="T14" fmla="*/ 80 w 169"/>
                <a:gd name="T15" fmla="*/ 94 h 137"/>
                <a:gd name="T16" fmla="*/ 5 w 169"/>
                <a:gd name="T17" fmla="*/ 77 h 137"/>
                <a:gd name="T18" fmla="*/ 0 w 169"/>
                <a:gd name="T19" fmla="*/ 6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37">
                  <a:moveTo>
                    <a:pt x="0" y="62"/>
                  </a:moveTo>
                  <a:lnTo>
                    <a:pt x="13" y="18"/>
                  </a:lnTo>
                  <a:lnTo>
                    <a:pt x="72" y="0"/>
                  </a:lnTo>
                  <a:lnTo>
                    <a:pt x="125" y="58"/>
                  </a:lnTo>
                  <a:lnTo>
                    <a:pt x="169" y="118"/>
                  </a:lnTo>
                  <a:lnTo>
                    <a:pt x="156" y="137"/>
                  </a:lnTo>
                  <a:lnTo>
                    <a:pt x="145" y="137"/>
                  </a:lnTo>
                  <a:lnTo>
                    <a:pt x="80" y="94"/>
                  </a:lnTo>
                  <a:lnTo>
                    <a:pt x="5" y="77"/>
                  </a:lnTo>
                  <a:lnTo>
                    <a:pt x="0" y="62"/>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09" name="Freeform 341"/>
            <p:cNvSpPr>
              <a:spLocks/>
            </p:cNvSpPr>
            <p:nvPr/>
          </p:nvSpPr>
          <p:spPr bwMode="ltGray">
            <a:xfrm>
              <a:off x="5286" y="2706"/>
              <a:ext cx="10" cy="19"/>
            </a:xfrm>
            <a:custGeom>
              <a:avLst/>
              <a:gdLst>
                <a:gd name="T0" fmla="*/ 0 w 32"/>
                <a:gd name="T1" fmla="*/ 35 h 56"/>
                <a:gd name="T2" fmla="*/ 0 w 32"/>
                <a:gd name="T3" fmla="*/ 0 h 56"/>
                <a:gd name="T4" fmla="*/ 10 w 32"/>
                <a:gd name="T5" fmla="*/ 0 h 56"/>
                <a:gd name="T6" fmla="*/ 32 w 32"/>
                <a:gd name="T7" fmla="*/ 19 h 56"/>
                <a:gd name="T8" fmla="*/ 32 w 32"/>
                <a:gd name="T9" fmla="*/ 56 h 56"/>
                <a:gd name="T10" fmla="*/ 22 w 32"/>
                <a:gd name="T11" fmla="*/ 45 h 56"/>
                <a:gd name="T12" fmla="*/ 0 w 32"/>
                <a:gd name="T13" fmla="*/ 35 h 56"/>
              </a:gdLst>
              <a:ahLst/>
              <a:cxnLst>
                <a:cxn ang="0">
                  <a:pos x="T0" y="T1"/>
                </a:cxn>
                <a:cxn ang="0">
                  <a:pos x="T2" y="T3"/>
                </a:cxn>
                <a:cxn ang="0">
                  <a:pos x="T4" y="T5"/>
                </a:cxn>
                <a:cxn ang="0">
                  <a:pos x="T6" y="T7"/>
                </a:cxn>
                <a:cxn ang="0">
                  <a:pos x="T8" y="T9"/>
                </a:cxn>
                <a:cxn ang="0">
                  <a:pos x="T10" y="T11"/>
                </a:cxn>
                <a:cxn ang="0">
                  <a:pos x="T12" y="T13"/>
                </a:cxn>
              </a:cxnLst>
              <a:rect l="0" t="0" r="r" b="b"/>
              <a:pathLst>
                <a:path w="32" h="56">
                  <a:moveTo>
                    <a:pt x="0" y="35"/>
                  </a:moveTo>
                  <a:lnTo>
                    <a:pt x="0" y="0"/>
                  </a:lnTo>
                  <a:lnTo>
                    <a:pt x="10" y="0"/>
                  </a:lnTo>
                  <a:lnTo>
                    <a:pt x="32" y="19"/>
                  </a:lnTo>
                  <a:lnTo>
                    <a:pt x="32" y="56"/>
                  </a:lnTo>
                  <a:lnTo>
                    <a:pt x="22" y="45"/>
                  </a:lnTo>
                  <a:lnTo>
                    <a:pt x="0" y="35"/>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10" name="Freeform 342"/>
            <p:cNvSpPr>
              <a:spLocks/>
            </p:cNvSpPr>
            <p:nvPr/>
          </p:nvSpPr>
          <p:spPr bwMode="ltGray">
            <a:xfrm>
              <a:off x="5469" y="3294"/>
              <a:ext cx="54" cy="153"/>
            </a:xfrm>
            <a:custGeom>
              <a:avLst/>
              <a:gdLst>
                <a:gd name="T0" fmla="*/ 52 w 163"/>
                <a:gd name="T1" fmla="*/ 445 h 464"/>
                <a:gd name="T2" fmla="*/ 38 w 163"/>
                <a:gd name="T3" fmla="*/ 389 h 464"/>
                <a:gd name="T4" fmla="*/ 0 w 163"/>
                <a:gd name="T5" fmla="*/ 330 h 464"/>
                <a:gd name="T6" fmla="*/ 7 w 163"/>
                <a:gd name="T7" fmla="*/ 282 h 464"/>
                <a:gd name="T8" fmla="*/ 62 w 163"/>
                <a:gd name="T9" fmla="*/ 193 h 464"/>
                <a:gd name="T10" fmla="*/ 54 w 163"/>
                <a:gd name="T11" fmla="*/ 108 h 464"/>
                <a:gd name="T12" fmla="*/ 41 w 163"/>
                <a:gd name="T13" fmla="*/ 12 h 464"/>
                <a:gd name="T14" fmla="*/ 54 w 163"/>
                <a:gd name="T15" fmla="*/ 0 h 464"/>
                <a:gd name="T16" fmla="*/ 62 w 163"/>
                <a:gd name="T17" fmla="*/ 0 h 464"/>
                <a:gd name="T18" fmla="*/ 96 w 163"/>
                <a:gd name="T19" fmla="*/ 49 h 464"/>
                <a:gd name="T20" fmla="*/ 146 w 163"/>
                <a:gd name="T21" fmla="*/ 152 h 464"/>
                <a:gd name="T22" fmla="*/ 160 w 163"/>
                <a:gd name="T23" fmla="*/ 200 h 464"/>
                <a:gd name="T24" fmla="*/ 163 w 163"/>
                <a:gd name="T25" fmla="*/ 342 h 464"/>
                <a:gd name="T26" fmla="*/ 146 w 163"/>
                <a:gd name="T27" fmla="*/ 374 h 464"/>
                <a:gd name="T28" fmla="*/ 96 w 163"/>
                <a:gd name="T29" fmla="*/ 440 h 464"/>
                <a:gd name="T30" fmla="*/ 75 w 163"/>
                <a:gd name="T31" fmla="*/ 464 h 464"/>
                <a:gd name="T32" fmla="*/ 52 w 163"/>
                <a:gd name="T33" fmla="*/ 44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 h="464">
                  <a:moveTo>
                    <a:pt x="52" y="445"/>
                  </a:moveTo>
                  <a:lnTo>
                    <a:pt x="38" y="389"/>
                  </a:lnTo>
                  <a:lnTo>
                    <a:pt x="0" y="330"/>
                  </a:lnTo>
                  <a:lnTo>
                    <a:pt x="7" y="282"/>
                  </a:lnTo>
                  <a:lnTo>
                    <a:pt x="62" y="193"/>
                  </a:lnTo>
                  <a:lnTo>
                    <a:pt x="54" y="108"/>
                  </a:lnTo>
                  <a:lnTo>
                    <a:pt x="41" y="12"/>
                  </a:lnTo>
                  <a:lnTo>
                    <a:pt x="54" y="0"/>
                  </a:lnTo>
                  <a:lnTo>
                    <a:pt x="62" y="0"/>
                  </a:lnTo>
                  <a:lnTo>
                    <a:pt x="96" y="49"/>
                  </a:lnTo>
                  <a:lnTo>
                    <a:pt x="146" y="152"/>
                  </a:lnTo>
                  <a:lnTo>
                    <a:pt x="160" y="200"/>
                  </a:lnTo>
                  <a:lnTo>
                    <a:pt x="163" y="342"/>
                  </a:lnTo>
                  <a:lnTo>
                    <a:pt x="146" y="374"/>
                  </a:lnTo>
                  <a:lnTo>
                    <a:pt x="96" y="440"/>
                  </a:lnTo>
                  <a:lnTo>
                    <a:pt x="75" y="464"/>
                  </a:lnTo>
                  <a:lnTo>
                    <a:pt x="52" y="445"/>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11" name="Freeform 343"/>
            <p:cNvSpPr>
              <a:spLocks/>
            </p:cNvSpPr>
            <p:nvPr/>
          </p:nvSpPr>
          <p:spPr bwMode="ltGray">
            <a:xfrm>
              <a:off x="5316" y="2729"/>
              <a:ext cx="18" cy="29"/>
            </a:xfrm>
            <a:custGeom>
              <a:avLst/>
              <a:gdLst>
                <a:gd name="T0" fmla="*/ 0 w 54"/>
                <a:gd name="T1" fmla="*/ 27 h 75"/>
                <a:gd name="T2" fmla="*/ 0 w 54"/>
                <a:gd name="T3" fmla="*/ 0 h 75"/>
                <a:gd name="T4" fmla="*/ 23 w 54"/>
                <a:gd name="T5" fmla="*/ 0 h 75"/>
                <a:gd name="T6" fmla="*/ 54 w 54"/>
                <a:gd name="T7" fmla="*/ 38 h 75"/>
                <a:gd name="T8" fmla="*/ 44 w 54"/>
                <a:gd name="T9" fmla="*/ 75 h 75"/>
                <a:gd name="T10" fmla="*/ 24 w 54"/>
                <a:gd name="T11" fmla="*/ 64 h 75"/>
                <a:gd name="T12" fmla="*/ 13 w 54"/>
                <a:gd name="T13" fmla="*/ 50 h 75"/>
                <a:gd name="T14" fmla="*/ 0 w 54"/>
                <a:gd name="T15" fmla="*/ 27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75">
                  <a:moveTo>
                    <a:pt x="0" y="27"/>
                  </a:moveTo>
                  <a:lnTo>
                    <a:pt x="0" y="0"/>
                  </a:lnTo>
                  <a:lnTo>
                    <a:pt x="23" y="0"/>
                  </a:lnTo>
                  <a:lnTo>
                    <a:pt x="54" y="38"/>
                  </a:lnTo>
                  <a:lnTo>
                    <a:pt x="44" y="75"/>
                  </a:lnTo>
                  <a:lnTo>
                    <a:pt x="24" y="64"/>
                  </a:lnTo>
                  <a:lnTo>
                    <a:pt x="13" y="50"/>
                  </a:lnTo>
                  <a:lnTo>
                    <a:pt x="0" y="2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12" name="Freeform 344"/>
            <p:cNvSpPr>
              <a:spLocks/>
            </p:cNvSpPr>
            <p:nvPr/>
          </p:nvSpPr>
          <p:spPr bwMode="ltGray">
            <a:xfrm>
              <a:off x="5326" y="2775"/>
              <a:ext cx="22" cy="8"/>
            </a:xfrm>
            <a:custGeom>
              <a:avLst/>
              <a:gdLst>
                <a:gd name="T0" fmla="*/ 0 w 67"/>
                <a:gd name="T1" fmla="*/ 11 h 23"/>
                <a:gd name="T2" fmla="*/ 13 w 67"/>
                <a:gd name="T3" fmla="*/ 0 h 23"/>
                <a:gd name="T4" fmla="*/ 57 w 67"/>
                <a:gd name="T5" fmla="*/ 0 h 23"/>
                <a:gd name="T6" fmla="*/ 67 w 67"/>
                <a:gd name="T7" fmla="*/ 11 h 23"/>
                <a:gd name="T8" fmla="*/ 67 w 67"/>
                <a:gd name="T9" fmla="*/ 23 h 23"/>
                <a:gd name="T10" fmla="*/ 23 w 67"/>
                <a:gd name="T11" fmla="*/ 23 h 23"/>
                <a:gd name="T12" fmla="*/ 0 w 67"/>
                <a:gd name="T13" fmla="*/ 11 h 23"/>
              </a:gdLst>
              <a:ahLst/>
              <a:cxnLst>
                <a:cxn ang="0">
                  <a:pos x="T0" y="T1"/>
                </a:cxn>
                <a:cxn ang="0">
                  <a:pos x="T2" y="T3"/>
                </a:cxn>
                <a:cxn ang="0">
                  <a:pos x="T4" y="T5"/>
                </a:cxn>
                <a:cxn ang="0">
                  <a:pos x="T6" y="T7"/>
                </a:cxn>
                <a:cxn ang="0">
                  <a:pos x="T8" y="T9"/>
                </a:cxn>
                <a:cxn ang="0">
                  <a:pos x="T10" y="T11"/>
                </a:cxn>
                <a:cxn ang="0">
                  <a:pos x="T12" y="T13"/>
                </a:cxn>
              </a:cxnLst>
              <a:rect l="0" t="0" r="r" b="b"/>
              <a:pathLst>
                <a:path w="67" h="23">
                  <a:moveTo>
                    <a:pt x="0" y="11"/>
                  </a:moveTo>
                  <a:lnTo>
                    <a:pt x="13" y="0"/>
                  </a:lnTo>
                  <a:lnTo>
                    <a:pt x="57" y="0"/>
                  </a:lnTo>
                  <a:lnTo>
                    <a:pt x="67" y="11"/>
                  </a:lnTo>
                  <a:lnTo>
                    <a:pt x="67" y="23"/>
                  </a:lnTo>
                  <a:lnTo>
                    <a:pt x="23" y="23"/>
                  </a:lnTo>
                  <a:lnTo>
                    <a:pt x="0" y="11"/>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13" name="Freeform 345"/>
            <p:cNvSpPr>
              <a:spLocks/>
            </p:cNvSpPr>
            <p:nvPr/>
          </p:nvSpPr>
          <p:spPr bwMode="ltGray">
            <a:xfrm>
              <a:off x="5341" y="2812"/>
              <a:ext cx="14" cy="12"/>
            </a:xfrm>
            <a:custGeom>
              <a:avLst/>
              <a:gdLst>
                <a:gd name="T0" fmla="*/ 0 w 44"/>
                <a:gd name="T1" fmla="*/ 37 h 37"/>
                <a:gd name="T2" fmla="*/ 11 w 44"/>
                <a:gd name="T3" fmla="*/ 0 h 37"/>
                <a:gd name="T4" fmla="*/ 34 w 44"/>
                <a:gd name="T5" fmla="*/ 0 h 37"/>
                <a:gd name="T6" fmla="*/ 44 w 44"/>
                <a:gd name="T7" fmla="*/ 13 h 37"/>
                <a:gd name="T8" fmla="*/ 44 w 44"/>
                <a:gd name="T9" fmla="*/ 37 h 37"/>
                <a:gd name="T10" fmla="*/ 0 w 44"/>
                <a:gd name="T11" fmla="*/ 37 h 37"/>
              </a:gdLst>
              <a:ahLst/>
              <a:cxnLst>
                <a:cxn ang="0">
                  <a:pos x="T0" y="T1"/>
                </a:cxn>
                <a:cxn ang="0">
                  <a:pos x="T2" y="T3"/>
                </a:cxn>
                <a:cxn ang="0">
                  <a:pos x="T4" y="T5"/>
                </a:cxn>
                <a:cxn ang="0">
                  <a:pos x="T6" y="T7"/>
                </a:cxn>
                <a:cxn ang="0">
                  <a:pos x="T8" y="T9"/>
                </a:cxn>
                <a:cxn ang="0">
                  <a:pos x="T10" y="T11"/>
                </a:cxn>
              </a:cxnLst>
              <a:rect l="0" t="0" r="r" b="b"/>
              <a:pathLst>
                <a:path w="44" h="37">
                  <a:moveTo>
                    <a:pt x="0" y="37"/>
                  </a:moveTo>
                  <a:lnTo>
                    <a:pt x="11" y="0"/>
                  </a:lnTo>
                  <a:lnTo>
                    <a:pt x="34" y="0"/>
                  </a:lnTo>
                  <a:lnTo>
                    <a:pt x="44" y="13"/>
                  </a:lnTo>
                  <a:lnTo>
                    <a:pt x="44" y="37"/>
                  </a:lnTo>
                  <a:lnTo>
                    <a:pt x="0" y="3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14" name="Freeform 346"/>
            <p:cNvSpPr>
              <a:spLocks/>
            </p:cNvSpPr>
            <p:nvPr/>
          </p:nvSpPr>
          <p:spPr bwMode="ltGray">
            <a:xfrm>
              <a:off x="5358" y="2751"/>
              <a:ext cx="14" cy="43"/>
            </a:xfrm>
            <a:custGeom>
              <a:avLst/>
              <a:gdLst>
                <a:gd name="T0" fmla="*/ 0 w 42"/>
                <a:gd name="T1" fmla="*/ 98 h 120"/>
                <a:gd name="T2" fmla="*/ 8 w 42"/>
                <a:gd name="T3" fmla="*/ 0 h 120"/>
                <a:gd name="T4" fmla="*/ 7 w 42"/>
                <a:gd name="T5" fmla="*/ 0 h 120"/>
                <a:gd name="T6" fmla="*/ 36 w 42"/>
                <a:gd name="T7" fmla="*/ 59 h 120"/>
                <a:gd name="T8" fmla="*/ 42 w 42"/>
                <a:gd name="T9" fmla="*/ 117 h 120"/>
                <a:gd name="T10" fmla="*/ 7 w 42"/>
                <a:gd name="T11" fmla="*/ 120 h 120"/>
                <a:gd name="T12" fmla="*/ 0 w 42"/>
                <a:gd name="T13" fmla="*/ 98 h 120"/>
              </a:gdLst>
              <a:ahLst/>
              <a:cxnLst>
                <a:cxn ang="0">
                  <a:pos x="T0" y="T1"/>
                </a:cxn>
                <a:cxn ang="0">
                  <a:pos x="T2" y="T3"/>
                </a:cxn>
                <a:cxn ang="0">
                  <a:pos x="T4" y="T5"/>
                </a:cxn>
                <a:cxn ang="0">
                  <a:pos x="T6" y="T7"/>
                </a:cxn>
                <a:cxn ang="0">
                  <a:pos x="T8" y="T9"/>
                </a:cxn>
                <a:cxn ang="0">
                  <a:pos x="T10" y="T11"/>
                </a:cxn>
                <a:cxn ang="0">
                  <a:pos x="T12" y="T13"/>
                </a:cxn>
              </a:cxnLst>
              <a:rect l="0" t="0" r="r" b="b"/>
              <a:pathLst>
                <a:path w="42" h="120">
                  <a:moveTo>
                    <a:pt x="0" y="98"/>
                  </a:moveTo>
                  <a:lnTo>
                    <a:pt x="8" y="0"/>
                  </a:lnTo>
                  <a:lnTo>
                    <a:pt x="7" y="0"/>
                  </a:lnTo>
                  <a:lnTo>
                    <a:pt x="36" y="59"/>
                  </a:lnTo>
                  <a:lnTo>
                    <a:pt x="42" y="117"/>
                  </a:lnTo>
                  <a:lnTo>
                    <a:pt x="7" y="120"/>
                  </a:lnTo>
                  <a:lnTo>
                    <a:pt x="0" y="98"/>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15" name="Freeform 347"/>
            <p:cNvSpPr>
              <a:spLocks/>
            </p:cNvSpPr>
            <p:nvPr/>
          </p:nvSpPr>
          <p:spPr bwMode="ltGray">
            <a:xfrm>
              <a:off x="5378" y="2981"/>
              <a:ext cx="55" cy="57"/>
            </a:xfrm>
            <a:custGeom>
              <a:avLst/>
              <a:gdLst>
                <a:gd name="T0" fmla="*/ 0 w 164"/>
                <a:gd name="T1" fmla="*/ 53 h 168"/>
                <a:gd name="T2" fmla="*/ 33 w 164"/>
                <a:gd name="T3" fmla="*/ 0 h 168"/>
                <a:gd name="T4" fmla="*/ 54 w 164"/>
                <a:gd name="T5" fmla="*/ 0 h 168"/>
                <a:gd name="T6" fmla="*/ 80 w 164"/>
                <a:gd name="T7" fmla="*/ 12 h 168"/>
                <a:gd name="T8" fmla="*/ 131 w 164"/>
                <a:gd name="T9" fmla="*/ 62 h 168"/>
                <a:gd name="T10" fmla="*/ 143 w 164"/>
                <a:gd name="T11" fmla="*/ 84 h 168"/>
                <a:gd name="T12" fmla="*/ 164 w 164"/>
                <a:gd name="T13" fmla="*/ 155 h 168"/>
                <a:gd name="T14" fmla="*/ 164 w 164"/>
                <a:gd name="T15" fmla="*/ 168 h 168"/>
                <a:gd name="T16" fmla="*/ 155 w 164"/>
                <a:gd name="T17" fmla="*/ 155 h 168"/>
                <a:gd name="T18" fmla="*/ 143 w 164"/>
                <a:gd name="T19" fmla="*/ 155 h 168"/>
                <a:gd name="T20" fmla="*/ 121 w 164"/>
                <a:gd name="T21" fmla="*/ 168 h 168"/>
                <a:gd name="T22" fmla="*/ 109 w 164"/>
                <a:gd name="T23" fmla="*/ 145 h 168"/>
                <a:gd name="T24" fmla="*/ 54 w 164"/>
                <a:gd name="T25" fmla="*/ 72 h 168"/>
                <a:gd name="T26" fmla="*/ 0 w 164"/>
                <a:gd name="T27" fmla="*/ 5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 h="168">
                  <a:moveTo>
                    <a:pt x="0" y="53"/>
                  </a:moveTo>
                  <a:lnTo>
                    <a:pt x="33" y="0"/>
                  </a:lnTo>
                  <a:lnTo>
                    <a:pt x="54" y="0"/>
                  </a:lnTo>
                  <a:lnTo>
                    <a:pt x="80" y="12"/>
                  </a:lnTo>
                  <a:lnTo>
                    <a:pt x="131" y="62"/>
                  </a:lnTo>
                  <a:lnTo>
                    <a:pt x="143" y="84"/>
                  </a:lnTo>
                  <a:lnTo>
                    <a:pt x="164" y="155"/>
                  </a:lnTo>
                  <a:lnTo>
                    <a:pt x="164" y="168"/>
                  </a:lnTo>
                  <a:lnTo>
                    <a:pt x="155" y="155"/>
                  </a:lnTo>
                  <a:lnTo>
                    <a:pt x="143" y="155"/>
                  </a:lnTo>
                  <a:lnTo>
                    <a:pt x="121" y="168"/>
                  </a:lnTo>
                  <a:lnTo>
                    <a:pt x="109" y="145"/>
                  </a:lnTo>
                  <a:lnTo>
                    <a:pt x="54" y="72"/>
                  </a:lnTo>
                  <a:lnTo>
                    <a:pt x="0" y="53"/>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16" name="Freeform 348"/>
            <p:cNvSpPr>
              <a:spLocks/>
            </p:cNvSpPr>
            <p:nvPr/>
          </p:nvSpPr>
          <p:spPr bwMode="ltGray">
            <a:xfrm>
              <a:off x="5426" y="2970"/>
              <a:ext cx="16" cy="26"/>
            </a:xfrm>
            <a:custGeom>
              <a:avLst/>
              <a:gdLst>
                <a:gd name="T0" fmla="*/ 0 w 47"/>
                <a:gd name="T1" fmla="*/ 52 h 80"/>
                <a:gd name="T2" fmla="*/ 0 w 47"/>
                <a:gd name="T3" fmla="*/ 19 h 80"/>
                <a:gd name="T4" fmla="*/ 24 w 47"/>
                <a:gd name="T5" fmla="*/ 0 h 80"/>
                <a:gd name="T6" fmla="*/ 47 w 47"/>
                <a:gd name="T7" fmla="*/ 22 h 80"/>
                <a:gd name="T8" fmla="*/ 42 w 47"/>
                <a:gd name="T9" fmla="*/ 62 h 80"/>
                <a:gd name="T10" fmla="*/ 34 w 47"/>
                <a:gd name="T11" fmla="*/ 80 h 80"/>
                <a:gd name="T12" fmla="*/ 11 w 47"/>
                <a:gd name="T13" fmla="*/ 62 h 80"/>
                <a:gd name="T14" fmla="*/ 0 w 47"/>
                <a:gd name="T15" fmla="*/ 52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80">
                  <a:moveTo>
                    <a:pt x="0" y="52"/>
                  </a:moveTo>
                  <a:lnTo>
                    <a:pt x="0" y="19"/>
                  </a:lnTo>
                  <a:lnTo>
                    <a:pt x="24" y="0"/>
                  </a:lnTo>
                  <a:lnTo>
                    <a:pt x="47" y="22"/>
                  </a:lnTo>
                  <a:lnTo>
                    <a:pt x="42" y="62"/>
                  </a:lnTo>
                  <a:lnTo>
                    <a:pt x="34" y="80"/>
                  </a:lnTo>
                  <a:lnTo>
                    <a:pt x="11" y="62"/>
                  </a:lnTo>
                  <a:lnTo>
                    <a:pt x="0" y="52"/>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17" name="Freeform 349"/>
            <p:cNvSpPr>
              <a:spLocks/>
            </p:cNvSpPr>
            <p:nvPr/>
          </p:nvSpPr>
          <p:spPr bwMode="ltGray">
            <a:xfrm>
              <a:off x="5430" y="2778"/>
              <a:ext cx="10" cy="7"/>
            </a:xfrm>
            <a:custGeom>
              <a:avLst/>
              <a:gdLst>
                <a:gd name="T0" fmla="*/ 0 w 31"/>
                <a:gd name="T1" fmla="*/ 12 h 26"/>
                <a:gd name="T2" fmla="*/ 0 w 31"/>
                <a:gd name="T3" fmla="*/ 0 h 26"/>
                <a:gd name="T4" fmla="*/ 31 w 31"/>
                <a:gd name="T5" fmla="*/ 0 h 26"/>
                <a:gd name="T6" fmla="*/ 31 w 31"/>
                <a:gd name="T7" fmla="*/ 12 h 26"/>
                <a:gd name="T8" fmla="*/ 23 w 31"/>
                <a:gd name="T9" fmla="*/ 26 h 26"/>
                <a:gd name="T10" fmla="*/ 11 w 31"/>
                <a:gd name="T11" fmla="*/ 26 h 26"/>
                <a:gd name="T12" fmla="*/ 0 w 31"/>
                <a:gd name="T13" fmla="*/ 12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0" y="12"/>
                  </a:moveTo>
                  <a:lnTo>
                    <a:pt x="0" y="0"/>
                  </a:lnTo>
                  <a:lnTo>
                    <a:pt x="31" y="0"/>
                  </a:lnTo>
                  <a:lnTo>
                    <a:pt x="31" y="12"/>
                  </a:lnTo>
                  <a:lnTo>
                    <a:pt x="23" y="26"/>
                  </a:lnTo>
                  <a:lnTo>
                    <a:pt x="11" y="26"/>
                  </a:lnTo>
                  <a:lnTo>
                    <a:pt x="0" y="12"/>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18" name="Freeform 350"/>
            <p:cNvSpPr>
              <a:spLocks/>
            </p:cNvSpPr>
            <p:nvPr/>
          </p:nvSpPr>
          <p:spPr bwMode="ltGray">
            <a:xfrm>
              <a:off x="5440" y="3000"/>
              <a:ext cx="14" cy="8"/>
            </a:xfrm>
            <a:custGeom>
              <a:avLst/>
              <a:gdLst>
                <a:gd name="T0" fmla="*/ 0 w 40"/>
                <a:gd name="T1" fmla="*/ 23 h 34"/>
                <a:gd name="T2" fmla="*/ 0 w 40"/>
                <a:gd name="T3" fmla="*/ 11 h 34"/>
                <a:gd name="T4" fmla="*/ 25 w 40"/>
                <a:gd name="T5" fmla="*/ 0 h 34"/>
                <a:gd name="T6" fmla="*/ 34 w 40"/>
                <a:gd name="T7" fmla="*/ 0 h 34"/>
                <a:gd name="T8" fmla="*/ 40 w 40"/>
                <a:gd name="T9" fmla="*/ 30 h 34"/>
                <a:gd name="T10" fmla="*/ 15 w 40"/>
                <a:gd name="T11" fmla="*/ 34 h 34"/>
                <a:gd name="T12" fmla="*/ 0 w 40"/>
                <a:gd name="T13" fmla="*/ 23 h 34"/>
              </a:gdLst>
              <a:ahLst/>
              <a:cxnLst>
                <a:cxn ang="0">
                  <a:pos x="T0" y="T1"/>
                </a:cxn>
                <a:cxn ang="0">
                  <a:pos x="T2" y="T3"/>
                </a:cxn>
                <a:cxn ang="0">
                  <a:pos x="T4" y="T5"/>
                </a:cxn>
                <a:cxn ang="0">
                  <a:pos x="T6" y="T7"/>
                </a:cxn>
                <a:cxn ang="0">
                  <a:pos x="T8" y="T9"/>
                </a:cxn>
                <a:cxn ang="0">
                  <a:pos x="T10" y="T11"/>
                </a:cxn>
                <a:cxn ang="0">
                  <a:pos x="T12" y="T13"/>
                </a:cxn>
              </a:cxnLst>
              <a:rect l="0" t="0" r="r" b="b"/>
              <a:pathLst>
                <a:path w="40" h="34">
                  <a:moveTo>
                    <a:pt x="0" y="23"/>
                  </a:moveTo>
                  <a:lnTo>
                    <a:pt x="0" y="11"/>
                  </a:lnTo>
                  <a:lnTo>
                    <a:pt x="25" y="0"/>
                  </a:lnTo>
                  <a:lnTo>
                    <a:pt x="34" y="0"/>
                  </a:lnTo>
                  <a:lnTo>
                    <a:pt x="40" y="30"/>
                  </a:lnTo>
                  <a:lnTo>
                    <a:pt x="15" y="34"/>
                  </a:lnTo>
                  <a:lnTo>
                    <a:pt x="0" y="23"/>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19" name="Freeform 351"/>
            <p:cNvSpPr>
              <a:spLocks/>
            </p:cNvSpPr>
            <p:nvPr/>
          </p:nvSpPr>
          <p:spPr bwMode="ltGray">
            <a:xfrm>
              <a:off x="5440" y="2889"/>
              <a:ext cx="34" cy="29"/>
            </a:xfrm>
            <a:custGeom>
              <a:avLst/>
              <a:gdLst>
                <a:gd name="T0" fmla="*/ 0 w 100"/>
                <a:gd name="T1" fmla="*/ 14 h 89"/>
                <a:gd name="T2" fmla="*/ 15 w 100"/>
                <a:gd name="T3" fmla="*/ 0 h 89"/>
                <a:gd name="T4" fmla="*/ 26 w 100"/>
                <a:gd name="T5" fmla="*/ 0 h 89"/>
                <a:gd name="T6" fmla="*/ 47 w 100"/>
                <a:gd name="T7" fmla="*/ 14 h 89"/>
                <a:gd name="T8" fmla="*/ 100 w 100"/>
                <a:gd name="T9" fmla="*/ 75 h 89"/>
                <a:gd name="T10" fmla="*/ 100 w 100"/>
                <a:gd name="T11" fmla="*/ 89 h 89"/>
                <a:gd name="T12" fmla="*/ 57 w 100"/>
                <a:gd name="T13" fmla="*/ 82 h 89"/>
                <a:gd name="T14" fmla="*/ 57 w 100"/>
                <a:gd name="T15" fmla="*/ 52 h 89"/>
                <a:gd name="T16" fmla="*/ 0 w 100"/>
                <a:gd name="T17" fmla="*/ 1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89">
                  <a:moveTo>
                    <a:pt x="0" y="14"/>
                  </a:moveTo>
                  <a:lnTo>
                    <a:pt x="15" y="0"/>
                  </a:lnTo>
                  <a:lnTo>
                    <a:pt x="26" y="0"/>
                  </a:lnTo>
                  <a:lnTo>
                    <a:pt x="47" y="14"/>
                  </a:lnTo>
                  <a:lnTo>
                    <a:pt x="100" y="75"/>
                  </a:lnTo>
                  <a:lnTo>
                    <a:pt x="100" y="89"/>
                  </a:lnTo>
                  <a:lnTo>
                    <a:pt x="57" y="82"/>
                  </a:lnTo>
                  <a:lnTo>
                    <a:pt x="57" y="52"/>
                  </a:lnTo>
                  <a:lnTo>
                    <a:pt x="0" y="14"/>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20" name="Freeform 352"/>
            <p:cNvSpPr>
              <a:spLocks/>
            </p:cNvSpPr>
            <p:nvPr/>
          </p:nvSpPr>
          <p:spPr bwMode="ltGray">
            <a:xfrm>
              <a:off x="5470" y="2962"/>
              <a:ext cx="16" cy="9"/>
            </a:xfrm>
            <a:custGeom>
              <a:avLst/>
              <a:gdLst>
                <a:gd name="T0" fmla="*/ 0 w 47"/>
                <a:gd name="T1" fmla="*/ 14 h 26"/>
                <a:gd name="T2" fmla="*/ 11 w 47"/>
                <a:gd name="T3" fmla="*/ 0 h 26"/>
                <a:gd name="T4" fmla="*/ 21 w 47"/>
                <a:gd name="T5" fmla="*/ 0 h 26"/>
                <a:gd name="T6" fmla="*/ 47 w 47"/>
                <a:gd name="T7" fmla="*/ 26 h 26"/>
                <a:gd name="T8" fmla="*/ 11 w 47"/>
                <a:gd name="T9" fmla="*/ 26 h 26"/>
                <a:gd name="T10" fmla="*/ 0 w 47"/>
                <a:gd name="T11" fmla="*/ 14 h 26"/>
              </a:gdLst>
              <a:ahLst/>
              <a:cxnLst>
                <a:cxn ang="0">
                  <a:pos x="T0" y="T1"/>
                </a:cxn>
                <a:cxn ang="0">
                  <a:pos x="T2" y="T3"/>
                </a:cxn>
                <a:cxn ang="0">
                  <a:pos x="T4" y="T5"/>
                </a:cxn>
                <a:cxn ang="0">
                  <a:pos x="T6" y="T7"/>
                </a:cxn>
                <a:cxn ang="0">
                  <a:pos x="T8" y="T9"/>
                </a:cxn>
                <a:cxn ang="0">
                  <a:pos x="T10" y="T11"/>
                </a:cxn>
              </a:cxnLst>
              <a:rect l="0" t="0" r="r" b="b"/>
              <a:pathLst>
                <a:path w="47" h="26">
                  <a:moveTo>
                    <a:pt x="0" y="14"/>
                  </a:moveTo>
                  <a:lnTo>
                    <a:pt x="11" y="0"/>
                  </a:lnTo>
                  <a:lnTo>
                    <a:pt x="21" y="0"/>
                  </a:lnTo>
                  <a:lnTo>
                    <a:pt x="47" y="26"/>
                  </a:lnTo>
                  <a:lnTo>
                    <a:pt x="11" y="26"/>
                  </a:lnTo>
                  <a:lnTo>
                    <a:pt x="0" y="14"/>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21" name="Freeform 353"/>
            <p:cNvSpPr>
              <a:spLocks/>
            </p:cNvSpPr>
            <p:nvPr/>
          </p:nvSpPr>
          <p:spPr bwMode="ltGray">
            <a:xfrm>
              <a:off x="5471" y="2927"/>
              <a:ext cx="17" cy="16"/>
            </a:xfrm>
            <a:custGeom>
              <a:avLst/>
              <a:gdLst>
                <a:gd name="T0" fmla="*/ 0 w 52"/>
                <a:gd name="T1" fmla="*/ 37 h 48"/>
                <a:gd name="T2" fmla="*/ 10 w 52"/>
                <a:gd name="T3" fmla="*/ 0 h 48"/>
                <a:gd name="T4" fmla="*/ 47 w 52"/>
                <a:gd name="T5" fmla="*/ 2 h 48"/>
                <a:gd name="T6" fmla="*/ 52 w 52"/>
                <a:gd name="T7" fmla="*/ 37 h 48"/>
                <a:gd name="T8" fmla="*/ 10 w 52"/>
                <a:gd name="T9" fmla="*/ 48 h 48"/>
                <a:gd name="T10" fmla="*/ 0 w 52"/>
                <a:gd name="T11" fmla="*/ 37 h 48"/>
              </a:gdLst>
              <a:ahLst/>
              <a:cxnLst>
                <a:cxn ang="0">
                  <a:pos x="T0" y="T1"/>
                </a:cxn>
                <a:cxn ang="0">
                  <a:pos x="T2" y="T3"/>
                </a:cxn>
                <a:cxn ang="0">
                  <a:pos x="T4" y="T5"/>
                </a:cxn>
                <a:cxn ang="0">
                  <a:pos x="T6" y="T7"/>
                </a:cxn>
                <a:cxn ang="0">
                  <a:pos x="T8" y="T9"/>
                </a:cxn>
                <a:cxn ang="0">
                  <a:pos x="T10" y="T11"/>
                </a:cxn>
              </a:cxnLst>
              <a:rect l="0" t="0" r="r" b="b"/>
              <a:pathLst>
                <a:path w="52" h="48">
                  <a:moveTo>
                    <a:pt x="0" y="37"/>
                  </a:moveTo>
                  <a:lnTo>
                    <a:pt x="10" y="0"/>
                  </a:lnTo>
                  <a:lnTo>
                    <a:pt x="47" y="2"/>
                  </a:lnTo>
                  <a:lnTo>
                    <a:pt x="52" y="37"/>
                  </a:lnTo>
                  <a:lnTo>
                    <a:pt x="10" y="48"/>
                  </a:lnTo>
                  <a:lnTo>
                    <a:pt x="0" y="3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22" name="Freeform 354"/>
            <p:cNvSpPr>
              <a:spLocks/>
            </p:cNvSpPr>
            <p:nvPr/>
          </p:nvSpPr>
          <p:spPr bwMode="ltGray">
            <a:xfrm>
              <a:off x="4650" y="758"/>
              <a:ext cx="108" cy="49"/>
            </a:xfrm>
            <a:custGeom>
              <a:avLst/>
              <a:gdLst>
                <a:gd name="T0" fmla="*/ 0 w 319"/>
                <a:gd name="T1" fmla="*/ 58 h 146"/>
                <a:gd name="T2" fmla="*/ 45 w 319"/>
                <a:gd name="T3" fmla="*/ 90 h 146"/>
                <a:gd name="T4" fmla="*/ 111 w 319"/>
                <a:gd name="T5" fmla="*/ 103 h 146"/>
                <a:gd name="T6" fmla="*/ 170 w 319"/>
                <a:gd name="T7" fmla="*/ 99 h 146"/>
                <a:gd name="T8" fmla="*/ 231 w 319"/>
                <a:gd name="T9" fmla="*/ 146 h 146"/>
                <a:gd name="T10" fmla="*/ 264 w 319"/>
                <a:gd name="T11" fmla="*/ 135 h 146"/>
                <a:gd name="T12" fmla="*/ 256 w 319"/>
                <a:gd name="T13" fmla="*/ 85 h 146"/>
                <a:gd name="T14" fmla="*/ 297 w 319"/>
                <a:gd name="T15" fmla="*/ 85 h 146"/>
                <a:gd name="T16" fmla="*/ 319 w 319"/>
                <a:gd name="T17" fmla="*/ 58 h 146"/>
                <a:gd name="T18" fmla="*/ 319 w 319"/>
                <a:gd name="T19" fmla="*/ 33 h 146"/>
                <a:gd name="T20" fmla="*/ 212 w 319"/>
                <a:gd name="T21" fmla="*/ 0 h 146"/>
                <a:gd name="T22" fmla="*/ 0 w 319"/>
                <a:gd name="T23" fmla="*/ 21 h 146"/>
                <a:gd name="T24" fmla="*/ 0 w 319"/>
                <a:gd name="T25"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9" h="146">
                  <a:moveTo>
                    <a:pt x="0" y="58"/>
                  </a:moveTo>
                  <a:lnTo>
                    <a:pt x="45" y="90"/>
                  </a:lnTo>
                  <a:lnTo>
                    <a:pt x="111" y="103"/>
                  </a:lnTo>
                  <a:lnTo>
                    <a:pt x="170" y="99"/>
                  </a:lnTo>
                  <a:lnTo>
                    <a:pt x="231" y="146"/>
                  </a:lnTo>
                  <a:lnTo>
                    <a:pt x="264" y="135"/>
                  </a:lnTo>
                  <a:lnTo>
                    <a:pt x="256" y="85"/>
                  </a:lnTo>
                  <a:lnTo>
                    <a:pt x="297" y="85"/>
                  </a:lnTo>
                  <a:lnTo>
                    <a:pt x="319" y="58"/>
                  </a:lnTo>
                  <a:lnTo>
                    <a:pt x="319" y="33"/>
                  </a:lnTo>
                  <a:lnTo>
                    <a:pt x="212" y="0"/>
                  </a:lnTo>
                  <a:lnTo>
                    <a:pt x="0" y="21"/>
                  </a:lnTo>
                  <a:lnTo>
                    <a:pt x="0" y="58"/>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23" name="Freeform 355"/>
            <p:cNvSpPr>
              <a:spLocks/>
            </p:cNvSpPr>
            <p:nvPr/>
          </p:nvSpPr>
          <p:spPr bwMode="ltGray">
            <a:xfrm>
              <a:off x="4733" y="2359"/>
              <a:ext cx="95" cy="107"/>
            </a:xfrm>
            <a:custGeom>
              <a:avLst/>
              <a:gdLst>
                <a:gd name="T0" fmla="*/ 6 w 284"/>
                <a:gd name="T1" fmla="*/ 209 h 322"/>
                <a:gd name="T2" fmla="*/ 49 w 284"/>
                <a:gd name="T3" fmla="*/ 220 h 322"/>
                <a:gd name="T4" fmla="*/ 109 w 284"/>
                <a:gd name="T5" fmla="*/ 209 h 322"/>
                <a:gd name="T6" fmla="*/ 139 w 284"/>
                <a:gd name="T7" fmla="*/ 243 h 322"/>
                <a:gd name="T8" fmla="*/ 129 w 284"/>
                <a:gd name="T9" fmla="*/ 270 h 322"/>
                <a:gd name="T10" fmla="*/ 186 w 284"/>
                <a:gd name="T11" fmla="*/ 322 h 322"/>
                <a:gd name="T12" fmla="*/ 212 w 284"/>
                <a:gd name="T13" fmla="*/ 322 h 322"/>
                <a:gd name="T14" fmla="*/ 186 w 284"/>
                <a:gd name="T15" fmla="*/ 249 h 322"/>
                <a:gd name="T16" fmla="*/ 212 w 284"/>
                <a:gd name="T17" fmla="*/ 216 h 322"/>
                <a:gd name="T18" fmla="*/ 257 w 284"/>
                <a:gd name="T19" fmla="*/ 233 h 322"/>
                <a:gd name="T20" fmla="*/ 284 w 284"/>
                <a:gd name="T21" fmla="*/ 204 h 322"/>
                <a:gd name="T22" fmla="*/ 217 w 284"/>
                <a:gd name="T23" fmla="*/ 101 h 322"/>
                <a:gd name="T24" fmla="*/ 186 w 284"/>
                <a:gd name="T25" fmla="*/ 0 h 322"/>
                <a:gd name="T26" fmla="*/ 162 w 284"/>
                <a:gd name="T27" fmla="*/ 0 h 322"/>
                <a:gd name="T28" fmla="*/ 133 w 284"/>
                <a:gd name="T29" fmla="*/ 43 h 322"/>
                <a:gd name="T30" fmla="*/ 124 w 284"/>
                <a:gd name="T31" fmla="*/ 74 h 322"/>
                <a:gd name="T32" fmla="*/ 111 w 284"/>
                <a:gd name="T33" fmla="*/ 109 h 322"/>
                <a:gd name="T34" fmla="*/ 81 w 284"/>
                <a:gd name="T35" fmla="*/ 124 h 322"/>
                <a:gd name="T36" fmla="*/ 36 w 284"/>
                <a:gd name="T37" fmla="*/ 132 h 322"/>
                <a:gd name="T38" fmla="*/ 6 w 284"/>
                <a:gd name="T39" fmla="*/ 148 h 322"/>
                <a:gd name="T40" fmla="*/ 0 w 284"/>
                <a:gd name="T41" fmla="*/ 194 h 322"/>
                <a:gd name="T42" fmla="*/ 6 w 284"/>
                <a:gd name="T43" fmla="*/ 20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4" h="322">
                  <a:moveTo>
                    <a:pt x="6" y="209"/>
                  </a:moveTo>
                  <a:lnTo>
                    <a:pt x="49" y="220"/>
                  </a:lnTo>
                  <a:lnTo>
                    <a:pt x="109" y="209"/>
                  </a:lnTo>
                  <a:lnTo>
                    <a:pt x="139" y="243"/>
                  </a:lnTo>
                  <a:lnTo>
                    <a:pt x="129" y="270"/>
                  </a:lnTo>
                  <a:lnTo>
                    <a:pt x="186" y="322"/>
                  </a:lnTo>
                  <a:lnTo>
                    <a:pt x="212" y="322"/>
                  </a:lnTo>
                  <a:lnTo>
                    <a:pt x="186" y="249"/>
                  </a:lnTo>
                  <a:lnTo>
                    <a:pt x="212" y="216"/>
                  </a:lnTo>
                  <a:lnTo>
                    <a:pt x="257" y="233"/>
                  </a:lnTo>
                  <a:lnTo>
                    <a:pt x="284" y="204"/>
                  </a:lnTo>
                  <a:lnTo>
                    <a:pt x="217" y="101"/>
                  </a:lnTo>
                  <a:lnTo>
                    <a:pt x="186" y="0"/>
                  </a:lnTo>
                  <a:lnTo>
                    <a:pt x="162" y="0"/>
                  </a:lnTo>
                  <a:lnTo>
                    <a:pt x="133" y="43"/>
                  </a:lnTo>
                  <a:lnTo>
                    <a:pt x="124" y="74"/>
                  </a:lnTo>
                  <a:lnTo>
                    <a:pt x="111" y="109"/>
                  </a:lnTo>
                  <a:lnTo>
                    <a:pt x="81" y="124"/>
                  </a:lnTo>
                  <a:lnTo>
                    <a:pt x="36" y="132"/>
                  </a:lnTo>
                  <a:lnTo>
                    <a:pt x="6" y="148"/>
                  </a:lnTo>
                  <a:lnTo>
                    <a:pt x="0" y="194"/>
                  </a:lnTo>
                  <a:lnTo>
                    <a:pt x="6" y="209"/>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24" name="Freeform 356"/>
            <p:cNvSpPr>
              <a:spLocks/>
            </p:cNvSpPr>
            <p:nvPr/>
          </p:nvSpPr>
          <p:spPr bwMode="ltGray">
            <a:xfrm>
              <a:off x="4701" y="2300"/>
              <a:ext cx="20" cy="29"/>
            </a:xfrm>
            <a:custGeom>
              <a:avLst/>
              <a:gdLst>
                <a:gd name="T0" fmla="*/ 23 w 60"/>
                <a:gd name="T1" fmla="*/ 0 h 85"/>
                <a:gd name="T2" fmla="*/ 0 w 60"/>
                <a:gd name="T3" fmla="*/ 71 h 85"/>
                <a:gd name="T4" fmla="*/ 26 w 60"/>
                <a:gd name="T5" fmla="*/ 66 h 85"/>
                <a:gd name="T6" fmla="*/ 42 w 60"/>
                <a:gd name="T7" fmla="*/ 85 h 85"/>
                <a:gd name="T8" fmla="*/ 60 w 60"/>
                <a:gd name="T9" fmla="*/ 52 h 85"/>
                <a:gd name="T10" fmla="*/ 45 w 60"/>
                <a:gd name="T11" fmla="*/ 14 h 85"/>
                <a:gd name="T12" fmla="*/ 42 w 60"/>
                <a:gd name="T13" fmla="*/ 0 h 85"/>
                <a:gd name="T14" fmla="*/ 23 w 60"/>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85">
                  <a:moveTo>
                    <a:pt x="23" y="0"/>
                  </a:moveTo>
                  <a:lnTo>
                    <a:pt x="0" y="71"/>
                  </a:lnTo>
                  <a:lnTo>
                    <a:pt x="26" y="66"/>
                  </a:lnTo>
                  <a:lnTo>
                    <a:pt x="42" y="85"/>
                  </a:lnTo>
                  <a:lnTo>
                    <a:pt x="60" y="52"/>
                  </a:lnTo>
                  <a:lnTo>
                    <a:pt x="45" y="14"/>
                  </a:lnTo>
                  <a:lnTo>
                    <a:pt x="42" y="0"/>
                  </a:lnTo>
                  <a:lnTo>
                    <a:pt x="23" y="0"/>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25" name="Freeform 357"/>
            <p:cNvSpPr>
              <a:spLocks/>
            </p:cNvSpPr>
            <p:nvPr/>
          </p:nvSpPr>
          <p:spPr bwMode="ltGray">
            <a:xfrm>
              <a:off x="4687" y="2199"/>
              <a:ext cx="78" cy="135"/>
            </a:xfrm>
            <a:custGeom>
              <a:avLst/>
              <a:gdLst>
                <a:gd name="T0" fmla="*/ 113 w 233"/>
                <a:gd name="T1" fmla="*/ 255 h 405"/>
                <a:gd name="T2" fmla="*/ 122 w 233"/>
                <a:gd name="T3" fmla="*/ 297 h 405"/>
                <a:gd name="T4" fmla="*/ 130 w 233"/>
                <a:gd name="T5" fmla="*/ 344 h 405"/>
                <a:gd name="T6" fmla="*/ 180 w 233"/>
                <a:gd name="T7" fmla="*/ 387 h 405"/>
                <a:gd name="T8" fmla="*/ 186 w 233"/>
                <a:gd name="T9" fmla="*/ 400 h 405"/>
                <a:gd name="T10" fmla="*/ 225 w 233"/>
                <a:gd name="T11" fmla="*/ 405 h 405"/>
                <a:gd name="T12" fmla="*/ 233 w 233"/>
                <a:gd name="T13" fmla="*/ 368 h 405"/>
                <a:gd name="T14" fmla="*/ 204 w 233"/>
                <a:gd name="T15" fmla="*/ 293 h 405"/>
                <a:gd name="T16" fmla="*/ 127 w 233"/>
                <a:gd name="T17" fmla="*/ 223 h 405"/>
                <a:gd name="T18" fmla="*/ 122 w 233"/>
                <a:gd name="T19" fmla="*/ 189 h 405"/>
                <a:gd name="T20" fmla="*/ 145 w 233"/>
                <a:gd name="T21" fmla="*/ 124 h 405"/>
                <a:gd name="T22" fmla="*/ 156 w 233"/>
                <a:gd name="T23" fmla="*/ 62 h 405"/>
                <a:gd name="T24" fmla="*/ 130 w 233"/>
                <a:gd name="T25" fmla="*/ 26 h 405"/>
                <a:gd name="T26" fmla="*/ 145 w 233"/>
                <a:gd name="T27" fmla="*/ 0 h 405"/>
                <a:gd name="T28" fmla="*/ 86 w 233"/>
                <a:gd name="T29" fmla="*/ 22 h 405"/>
                <a:gd name="T30" fmla="*/ 52 w 233"/>
                <a:gd name="T31" fmla="*/ 2 h 405"/>
                <a:gd name="T32" fmla="*/ 27 w 233"/>
                <a:gd name="T33" fmla="*/ 19 h 405"/>
                <a:gd name="T34" fmla="*/ 35 w 233"/>
                <a:gd name="T35" fmla="*/ 110 h 405"/>
                <a:gd name="T36" fmla="*/ 0 w 233"/>
                <a:gd name="T37" fmla="*/ 155 h 405"/>
                <a:gd name="T38" fmla="*/ 0 w 233"/>
                <a:gd name="T39" fmla="*/ 185 h 405"/>
                <a:gd name="T40" fmla="*/ 8 w 233"/>
                <a:gd name="T41" fmla="*/ 228 h 405"/>
                <a:gd name="T42" fmla="*/ 34 w 233"/>
                <a:gd name="T43" fmla="*/ 255 h 405"/>
                <a:gd name="T44" fmla="*/ 63 w 233"/>
                <a:gd name="T45" fmla="*/ 271 h 405"/>
                <a:gd name="T46" fmla="*/ 113 w 233"/>
                <a:gd name="T47" fmla="*/ 25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3" h="405">
                  <a:moveTo>
                    <a:pt x="113" y="255"/>
                  </a:moveTo>
                  <a:lnTo>
                    <a:pt x="122" y="297"/>
                  </a:lnTo>
                  <a:lnTo>
                    <a:pt x="130" y="344"/>
                  </a:lnTo>
                  <a:lnTo>
                    <a:pt x="180" y="387"/>
                  </a:lnTo>
                  <a:lnTo>
                    <a:pt x="186" y="400"/>
                  </a:lnTo>
                  <a:lnTo>
                    <a:pt x="225" y="405"/>
                  </a:lnTo>
                  <a:lnTo>
                    <a:pt x="233" y="368"/>
                  </a:lnTo>
                  <a:lnTo>
                    <a:pt x="204" y="293"/>
                  </a:lnTo>
                  <a:lnTo>
                    <a:pt x="127" y="223"/>
                  </a:lnTo>
                  <a:lnTo>
                    <a:pt x="122" y="189"/>
                  </a:lnTo>
                  <a:lnTo>
                    <a:pt x="145" y="124"/>
                  </a:lnTo>
                  <a:lnTo>
                    <a:pt x="156" y="62"/>
                  </a:lnTo>
                  <a:lnTo>
                    <a:pt x="130" y="26"/>
                  </a:lnTo>
                  <a:lnTo>
                    <a:pt x="145" y="0"/>
                  </a:lnTo>
                  <a:lnTo>
                    <a:pt x="86" y="22"/>
                  </a:lnTo>
                  <a:lnTo>
                    <a:pt x="52" y="2"/>
                  </a:lnTo>
                  <a:lnTo>
                    <a:pt x="27" y="19"/>
                  </a:lnTo>
                  <a:lnTo>
                    <a:pt x="35" y="110"/>
                  </a:lnTo>
                  <a:lnTo>
                    <a:pt x="0" y="155"/>
                  </a:lnTo>
                  <a:lnTo>
                    <a:pt x="0" y="185"/>
                  </a:lnTo>
                  <a:lnTo>
                    <a:pt x="8" y="228"/>
                  </a:lnTo>
                  <a:lnTo>
                    <a:pt x="34" y="255"/>
                  </a:lnTo>
                  <a:lnTo>
                    <a:pt x="63" y="271"/>
                  </a:lnTo>
                  <a:lnTo>
                    <a:pt x="113" y="255"/>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26" name="Freeform 358"/>
            <p:cNvSpPr>
              <a:spLocks/>
            </p:cNvSpPr>
            <p:nvPr/>
          </p:nvSpPr>
          <p:spPr bwMode="ltGray">
            <a:xfrm>
              <a:off x="4468" y="2674"/>
              <a:ext cx="280" cy="94"/>
            </a:xfrm>
            <a:custGeom>
              <a:avLst/>
              <a:gdLst>
                <a:gd name="T0" fmla="*/ 688 w 841"/>
                <a:gd name="T1" fmla="*/ 264 h 281"/>
                <a:gd name="T2" fmla="*/ 787 w 841"/>
                <a:gd name="T3" fmla="*/ 264 h 281"/>
                <a:gd name="T4" fmla="*/ 820 w 841"/>
                <a:gd name="T5" fmla="*/ 255 h 281"/>
                <a:gd name="T6" fmla="*/ 841 w 841"/>
                <a:gd name="T7" fmla="*/ 231 h 281"/>
                <a:gd name="T8" fmla="*/ 841 w 841"/>
                <a:gd name="T9" fmla="*/ 206 h 281"/>
                <a:gd name="T10" fmla="*/ 810 w 841"/>
                <a:gd name="T11" fmla="*/ 216 h 281"/>
                <a:gd name="T12" fmla="*/ 743 w 841"/>
                <a:gd name="T13" fmla="*/ 206 h 281"/>
                <a:gd name="T14" fmla="*/ 710 w 841"/>
                <a:gd name="T15" fmla="*/ 241 h 281"/>
                <a:gd name="T16" fmla="*/ 688 w 841"/>
                <a:gd name="T17" fmla="*/ 216 h 281"/>
                <a:gd name="T18" fmla="*/ 688 w 841"/>
                <a:gd name="T19" fmla="*/ 206 h 281"/>
                <a:gd name="T20" fmla="*/ 677 w 841"/>
                <a:gd name="T21" fmla="*/ 216 h 281"/>
                <a:gd name="T22" fmla="*/ 586 w 841"/>
                <a:gd name="T23" fmla="*/ 232 h 281"/>
                <a:gd name="T24" fmla="*/ 478 w 841"/>
                <a:gd name="T25" fmla="*/ 216 h 281"/>
                <a:gd name="T26" fmla="*/ 437 w 841"/>
                <a:gd name="T27" fmla="*/ 165 h 281"/>
                <a:gd name="T28" fmla="*/ 343 w 841"/>
                <a:gd name="T29" fmla="*/ 143 h 281"/>
                <a:gd name="T30" fmla="*/ 211 w 841"/>
                <a:gd name="T31" fmla="*/ 101 h 281"/>
                <a:gd name="T32" fmla="*/ 146 w 841"/>
                <a:gd name="T33" fmla="*/ 101 h 281"/>
                <a:gd name="T34" fmla="*/ 121 w 841"/>
                <a:gd name="T35" fmla="*/ 25 h 281"/>
                <a:gd name="T36" fmla="*/ 99 w 841"/>
                <a:gd name="T37" fmla="*/ 0 h 281"/>
                <a:gd name="T38" fmla="*/ 90 w 841"/>
                <a:gd name="T39" fmla="*/ 0 h 281"/>
                <a:gd name="T40" fmla="*/ 56 w 841"/>
                <a:gd name="T41" fmla="*/ 60 h 281"/>
                <a:gd name="T42" fmla="*/ 12 w 841"/>
                <a:gd name="T43" fmla="*/ 101 h 281"/>
                <a:gd name="T44" fmla="*/ 0 w 841"/>
                <a:gd name="T45" fmla="*/ 143 h 281"/>
                <a:gd name="T46" fmla="*/ 12 w 841"/>
                <a:gd name="T47" fmla="*/ 153 h 281"/>
                <a:gd name="T48" fmla="*/ 77 w 841"/>
                <a:gd name="T49" fmla="*/ 180 h 281"/>
                <a:gd name="T50" fmla="*/ 165 w 841"/>
                <a:gd name="T51" fmla="*/ 206 h 281"/>
                <a:gd name="T52" fmla="*/ 242 w 841"/>
                <a:gd name="T53" fmla="*/ 216 h 281"/>
                <a:gd name="T54" fmla="*/ 320 w 841"/>
                <a:gd name="T55" fmla="*/ 255 h 281"/>
                <a:gd name="T56" fmla="*/ 423 w 841"/>
                <a:gd name="T57" fmla="*/ 264 h 281"/>
                <a:gd name="T58" fmla="*/ 509 w 841"/>
                <a:gd name="T59" fmla="*/ 255 h 281"/>
                <a:gd name="T60" fmla="*/ 576 w 841"/>
                <a:gd name="T61" fmla="*/ 281 h 281"/>
                <a:gd name="T62" fmla="*/ 643 w 841"/>
                <a:gd name="T63" fmla="*/ 255 h 281"/>
                <a:gd name="T64" fmla="*/ 668 w 841"/>
                <a:gd name="T65" fmla="*/ 255 h 281"/>
                <a:gd name="T66" fmla="*/ 688 w 841"/>
                <a:gd name="T67" fmla="*/ 26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1" h="281">
                  <a:moveTo>
                    <a:pt x="688" y="264"/>
                  </a:moveTo>
                  <a:lnTo>
                    <a:pt x="787" y="264"/>
                  </a:lnTo>
                  <a:lnTo>
                    <a:pt x="820" y="255"/>
                  </a:lnTo>
                  <a:lnTo>
                    <a:pt x="841" y="231"/>
                  </a:lnTo>
                  <a:lnTo>
                    <a:pt x="841" y="206"/>
                  </a:lnTo>
                  <a:lnTo>
                    <a:pt x="810" y="216"/>
                  </a:lnTo>
                  <a:lnTo>
                    <a:pt x="743" y="206"/>
                  </a:lnTo>
                  <a:lnTo>
                    <a:pt x="710" y="241"/>
                  </a:lnTo>
                  <a:lnTo>
                    <a:pt x="688" y="216"/>
                  </a:lnTo>
                  <a:lnTo>
                    <a:pt x="688" y="206"/>
                  </a:lnTo>
                  <a:lnTo>
                    <a:pt x="677" y="216"/>
                  </a:lnTo>
                  <a:lnTo>
                    <a:pt x="586" y="232"/>
                  </a:lnTo>
                  <a:lnTo>
                    <a:pt x="478" y="216"/>
                  </a:lnTo>
                  <a:lnTo>
                    <a:pt x="437" y="165"/>
                  </a:lnTo>
                  <a:lnTo>
                    <a:pt x="343" y="143"/>
                  </a:lnTo>
                  <a:lnTo>
                    <a:pt x="211" y="101"/>
                  </a:lnTo>
                  <a:lnTo>
                    <a:pt x="146" y="101"/>
                  </a:lnTo>
                  <a:lnTo>
                    <a:pt x="121" y="25"/>
                  </a:lnTo>
                  <a:lnTo>
                    <a:pt x="99" y="0"/>
                  </a:lnTo>
                  <a:lnTo>
                    <a:pt x="90" y="0"/>
                  </a:lnTo>
                  <a:lnTo>
                    <a:pt x="56" y="60"/>
                  </a:lnTo>
                  <a:lnTo>
                    <a:pt x="12" y="101"/>
                  </a:lnTo>
                  <a:lnTo>
                    <a:pt x="0" y="143"/>
                  </a:lnTo>
                  <a:lnTo>
                    <a:pt x="12" y="153"/>
                  </a:lnTo>
                  <a:lnTo>
                    <a:pt x="77" y="180"/>
                  </a:lnTo>
                  <a:lnTo>
                    <a:pt x="165" y="206"/>
                  </a:lnTo>
                  <a:lnTo>
                    <a:pt x="242" y="216"/>
                  </a:lnTo>
                  <a:lnTo>
                    <a:pt x="320" y="255"/>
                  </a:lnTo>
                  <a:lnTo>
                    <a:pt x="423" y="264"/>
                  </a:lnTo>
                  <a:lnTo>
                    <a:pt x="509" y="255"/>
                  </a:lnTo>
                  <a:lnTo>
                    <a:pt x="576" y="281"/>
                  </a:lnTo>
                  <a:lnTo>
                    <a:pt x="643" y="255"/>
                  </a:lnTo>
                  <a:lnTo>
                    <a:pt x="668" y="255"/>
                  </a:lnTo>
                  <a:lnTo>
                    <a:pt x="688" y="264"/>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27" name="Freeform 359"/>
            <p:cNvSpPr>
              <a:spLocks/>
            </p:cNvSpPr>
            <p:nvPr/>
          </p:nvSpPr>
          <p:spPr bwMode="ltGray">
            <a:xfrm>
              <a:off x="4811" y="2591"/>
              <a:ext cx="372" cy="187"/>
            </a:xfrm>
            <a:custGeom>
              <a:avLst/>
              <a:gdLst>
                <a:gd name="T0" fmla="*/ 0 w 1117"/>
                <a:gd name="T1" fmla="*/ 87 h 568"/>
                <a:gd name="T2" fmla="*/ 44 w 1117"/>
                <a:gd name="T3" fmla="*/ 66 h 568"/>
                <a:gd name="T4" fmla="*/ 147 w 1117"/>
                <a:gd name="T5" fmla="*/ 66 h 568"/>
                <a:gd name="T6" fmla="*/ 212 w 1117"/>
                <a:gd name="T7" fmla="*/ 50 h 568"/>
                <a:gd name="T8" fmla="*/ 259 w 1117"/>
                <a:gd name="T9" fmla="*/ 0 h 568"/>
                <a:gd name="T10" fmla="*/ 360 w 1117"/>
                <a:gd name="T11" fmla="*/ 14 h 568"/>
                <a:gd name="T12" fmla="*/ 379 w 1117"/>
                <a:gd name="T13" fmla="*/ 59 h 568"/>
                <a:gd name="T14" fmla="*/ 394 w 1117"/>
                <a:gd name="T15" fmla="*/ 59 h 568"/>
                <a:gd name="T16" fmla="*/ 420 w 1117"/>
                <a:gd name="T17" fmla="*/ 28 h 568"/>
                <a:gd name="T18" fmla="*/ 484 w 1117"/>
                <a:gd name="T19" fmla="*/ 14 h 568"/>
                <a:gd name="T20" fmla="*/ 689 w 1117"/>
                <a:gd name="T21" fmla="*/ 137 h 568"/>
                <a:gd name="T22" fmla="*/ 695 w 1117"/>
                <a:gd name="T23" fmla="*/ 144 h 568"/>
                <a:gd name="T24" fmla="*/ 781 w 1117"/>
                <a:gd name="T25" fmla="*/ 169 h 568"/>
                <a:gd name="T26" fmla="*/ 892 w 1117"/>
                <a:gd name="T27" fmla="*/ 240 h 568"/>
                <a:gd name="T28" fmla="*/ 899 w 1117"/>
                <a:gd name="T29" fmla="*/ 303 h 568"/>
                <a:gd name="T30" fmla="*/ 961 w 1117"/>
                <a:gd name="T31" fmla="*/ 345 h 568"/>
                <a:gd name="T32" fmla="*/ 1000 w 1117"/>
                <a:gd name="T33" fmla="*/ 362 h 568"/>
                <a:gd name="T34" fmla="*/ 1039 w 1117"/>
                <a:gd name="T35" fmla="*/ 419 h 568"/>
                <a:gd name="T36" fmla="*/ 1047 w 1117"/>
                <a:gd name="T37" fmla="*/ 492 h 568"/>
                <a:gd name="T38" fmla="*/ 1110 w 1117"/>
                <a:gd name="T39" fmla="*/ 523 h 568"/>
                <a:gd name="T40" fmla="*/ 1117 w 1117"/>
                <a:gd name="T41" fmla="*/ 554 h 568"/>
                <a:gd name="T42" fmla="*/ 1085 w 1117"/>
                <a:gd name="T43" fmla="*/ 568 h 568"/>
                <a:gd name="T44" fmla="*/ 1016 w 1117"/>
                <a:gd name="T45" fmla="*/ 552 h 568"/>
                <a:gd name="T46" fmla="*/ 935 w 1117"/>
                <a:gd name="T47" fmla="*/ 474 h 568"/>
                <a:gd name="T48" fmla="*/ 913 w 1117"/>
                <a:gd name="T49" fmla="*/ 465 h 568"/>
                <a:gd name="T50" fmla="*/ 881 w 1117"/>
                <a:gd name="T51" fmla="*/ 465 h 568"/>
                <a:gd name="T52" fmla="*/ 852 w 1117"/>
                <a:gd name="T53" fmla="*/ 504 h 568"/>
                <a:gd name="T54" fmla="*/ 814 w 1117"/>
                <a:gd name="T55" fmla="*/ 530 h 568"/>
                <a:gd name="T56" fmla="*/ 660 w 1117"/>
                <a:gd name="T57" fmla="*/ 492 h 568"/>
                <a:gd name="T58" fmla="*/ 630 w 1117"/>
                <a:gd name="T59" fmla="*/ 460 h 568"/>
                <a:gd name="T60" fmla="*/ 585 w 1117"/>
                <a:gd name="T61" fmla="*/ 483 h 568"/>
                <a:gd name="T62" fmla="*/ 562 w 1117"/>
                <a:gd name="T63" fmla="*/ 455 h 568"/>
                <a:gd name="T64" fmla="*/ 576 w 1117"/>
                <a:gd name="T65" fmla="*/ 422 h 568"/>
                <a:gd name="T66" fmla="*/ 562 w 1117"/>
                <a:gd name="T67" fmla="*/ 330 h 568"/>
                <a:gd name="T68" fmla="*/ 490 w 1117"/>
                <a:gd name="T69" fmla="*/ 256 h 568"/>
                <a:gd name="T70" fmla="*/ 375 w 1117"/>
                <a:gd name="T71" fmla="*/ 186 h 568"/>
                <a:gd name="T72" fmla="*/ 316 w 1117"/>
                <a:gd name="T73" fmla="*/ 223 h 568"/>
                <a:gd name="T74" fmla="*/ 306 w 1117"/>
                <a:gd name="T75" fmla="*/ 223 h 568"/>
                <a:gd name="T76" fmla="*/ 277 w 1117"/>
                <a:gd name="T77" fmla="*/ 209 h 568"/>
                <a:gd name="T78" fmla="*/ 245 w 1117"/>
                <a:gd name="T79" fmla="*/ 176 h 568"/>
                <a:gd name="T80" fmla="*/ 226 w 1117"/>
                <a:gd name="T81" fmla="*/ 197 h 568"/>
                <a:gd name="T82" fmla="*/ 207 w 1117"/>
                <a:gd name="T83" fmla="*/ 197 h 568"/>
                <a:gd name="T84" fmla="*/ 69 w 1117"/>
                <a:gd name="T85" fmla="*/ 167 h 568"/>
                <a:gd name="T86" fmla="*/ 81 w 1117"/>
                <a:gd name="T87" fmla="*/ 122 h 568"/>
                <a:gd name="T88" fmla="*/ 16 w 1117"/>
                <a:gd name="T89" fmla="*/ 113 h 568"/>
                <a:gd name="T90" fmla="*/ 0 w 1117"/>
                <a:gd name="T91" fmla="*/ 87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17" h="568">
                  <a:moveTo>
                    <a:pt x="0" y="87"/>
                  </a:moveTo>
                  <a:lnTo>
                    <a:pt x="44" y="66"/>
                  </a:lnTo>
                  <a:lnTo>
                    <a:pt x="147" y="66"/>
                  </a:lnTo>
                  <a:lnTo>
                    <a:pt x="212" y="50"/>
                  </a:lnTo>
                  <a:lnTo>
                    <a:pt x="259" y="0"/>
                  </a:lnTo>
                  <a:lnTo>
                    <a:pt x="360" y="14"/>
                  </a:lnTo>
                  <a:lnTo>
                    <a:pt x="379" y="59"/>
                  </a:lnTo>
                  <a:lnTo>
                    <a:pt x="394" y="59"/>
                  </a:lnTo>
                  <a:lnTo>
                    <a:pt x="420" y="28"/>
                  </a:lnTo>
                  <a:lnTo>
                    <a:pt x="484" y="14"/>
                  </a:lnTo>
                  <a:lnTo>
                    <a:pt x="689" y="137"/>
                  </a:lnTo>
                  <a:lnTo>
                    <a:pt x="695" y="144"/>
                  </a:lnTo>
                  <a:lnTo>
                    <a:pt x="781" y="169"/>
                  </a:lnTo>
                  <a:lnTo>
                    <a:pt x="892" y="240"/>
                  </a:lnTo>
                  <a:lnTo>
                    <a:pt x="899" y="303"/>
                  </a:lnTo>
                  <a:lnTo>
                    <a:pt x="961" y="345"/>
                  </a:lnTo>
                  <a:lnTo>
                    <a:pt x="1000" y="362"/>
                  </a:lnTo>
                  <a:lnTo>
                    <a:pt x="1039" y="419"/>
                  </a:lnTo>
                  <a:lnTo>
                    <a:pt x="1047" y="492"/>
                  </a:lnTo>
                  <a:lnTo>
                    <a:pt x="1110" y="523"/>
                  </a:lnTo>
                  <a:lnTo>
                    <a:pt x="1117" y="554"/>
                  </a:lnTo>
                  <a:lnTo>
                    <a:pt x="1085" y="568"/>
                  </a:lnTo>
                  <a:lnTo>
                    <a:pt x="1016" y="552"/>
                  </a:lnTo>
                  <a:lnTo>
                    <a:pt x="935" y="474"/>
                  </a:lnTo>
                  <a:lnTo>
                    <a:pt x="913" y="465"/>
                  </a:lnTo>
                  <a:lnTo>
                    <a:pt x="881" y="465"/>
                  </a:lnTo>
                  <a:lnTo>
                    <a:pt x="852" y="504"/>
                  </a:lnTo>
                  <a:lnTo>
                    <a:pt x="814" y="530"/>
                  </a:lnTo>
                  <a:lnTo>
                    <a:pt x="660" y="492"/>
                  </a:lnTo>
                  <a:lnTo>
                    <a:pt x="630" y="460"/>
                  </a:lnTo>
                  <a:lnTo>
                    <a:pt x="585" y="483"/>
                  </a:lnTo>
                  <a:lnTo>
                    <a:pt x="562" y="455"/>
                  </a:lnTo>
                  <a:lnTo>
                    <a:pt x="576" y="422"/>
                  </a:lnTo>
                  <a:lnTo>
                    <a:pt x="562" y="330"/>
                  </a:lnTo>
                  <a:lnTo>
                    <a:pt x="490" y="256"/>
                  </a:lnTo>
                  <a:lnTo>
                    <a:pt x="375" y="186"/>
                  </a:lnTo>
                  <a:lnTo>
                    <a:pt x="316" y="223"/>
                  </a:lnTo>
                  <a:lnTo>
                    <a:pt x="306" y="223"/>
                  </a:lnTo>
                  <a:lnTo>
                    <a:pt x="277" y="209"/>
                  </a:lnTo>
                  <a:lnTo>
                    <a:pt x="245" y="176"/>
                  </a:lnTo>
                  <a:lnTo>
                    <a:pt x="226" y="197"/>
                  </a:lnTo>
                  <a:lnTo>
                    <a:pt x="207" y="197"/>
                  </a:lnTo>
                  <a:lnTo>
                    <a:pt x="69" y="167"/>
                  </a:lnTo>
                  <a:lnTo>
                    <a:pt x="81" y="122"/>
                  </a:lnTo>
                  <a:lnTo>
                    <a:pt x="16" y="113"/>
                  </a:lnTo>
                  <a:lnTo>
                    <a:pt x="0" y="87"/>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28" name="Freeform 360"/>
            <p:cNvSpPr>
              <a:spLocks/>
            </p:cNvSpPr>
            <p:nvPr/>
          </p:nvSpPr>
          <p:spPr bwMode="ltGray">
            <a:xfrm>
              <a:off x="5318" y="3425"/>
              <a:ext cx="158" cy="166"/>
            </a:xfrm>
            <a:custGeom>
              <a:avLst/>
              <a:gdLst>
                <a:gd name="T0" fmla="*/ 0 w 475"/>
                <a:gd name="T1" fmla="*/ 460 h 498"/>
                <a:gd name="T2" fmla="*/ 37 w 475"/>
                <a:gd name="T3" fmla="*/ 498 h 498"/>
                <a:gd name="T4" fmla="*/ 127 w 475"/>
                <a:gd name="T5" fmla="*/ 476 h 498"/>
                <a:gd name="T6" fmla="*/ 192 w 475"/>
                <a:gd name="T7" fmla="*/ 425 h 498"/>
                <a:gd name="T8" fmla="*/ 213 w 475"/>
                <a:gd name="T9" fmla="*/ 406 h 498"/>
                <a:gd name="T10" fmla="*/ 259 w 475"/>
                <a:gd name="T11" fmla="*/ 340 h 498"/>
                <a:gd name="T12" fmla="*/ 355 w 475"/>
                <a:gd name="T13" fmla="*/ 261 h 498"/>
                <a:gd name="T14" fmla="*/ 438 w 475"/>
                <a:gd name="T15" fmla="*/ 242 h 498"/>
                <a:gd name="T16" fmla="*/ 475 w 475"/>
                <a:gd name="T17" fmla="*/ 223 h 498"/>
                <a:gd name="T18" fmla="*/ 469 w 475"/>
                <a:gd name="T19" fmla="*/ 171 h 498"/>
                <a:gd name="T20" fmla="*/ 459 w 475"/>
                <a:gd name="T21" fmla="*/ 144 h 498"/>
                <a:gd name="T22" fmla="*/ 448 w 475"/>
                <a:gd name="T23" fmla="*/ 134 h 498"/>
                <a:gd name="T24" fmla="*/ 448 w 475"/>
                <a:gd name="T25" fmla="*/ 120 h 498"/>
                <a:gd name="T26" fmla="*/ 435 w 475"/>
                <a:gd name="T27" fmla="*/ 96 h 498"/>
                <a:gd name="T28" fmla="*/ 420 w 475"/>
                <a:gd name="T29" fmla="*/ 84 h 498"/>
                <a:gd name="T30" fmla="*/ 435 w 475"/>
                <a:gd name="T31" fmla="*/ 36 h 498"/>
                <a:gd name="T32" fmla="*/ 394 w 475"/>
                <a:gd name="T33" fmla="*/ 0 h 498"/>
                <a:gd name="T34" fmla="*/ 368 w 475"/>
                <a:gd name="T35" fmla="*/ 0 h 498"/>
                <a:gd name="T36" fmla="*/ 303 w 475"/>
                <a:gd name="T37" fmla="*/ 47 h 498"/>
                <a:gd name="T38" fmla="*/ 291 w 475"/>
                <a:gd name="T39" fmla="*/ 61 h 498"/>
                <a:gd name="T40" fmla="*/ 270 w 475"/>
                <a:gd name="T41" fmla="*/ 134 h 498"/>
                <a:gd name="T42" fmla="*/ 171 w 475"/>
                <a:gd name="T43" fmla="*/ 233 h 498"/>
                <a:gd name="T44" fmla="*/ 91 w 475"/>
                <a:gd name="T45" fmla="*/ 279 h 498"/>
                <a:gd name="T46" fmla="*/ 47 w 475"/>
                <a:gd name="T47" fmla="*/ 327 h 498"/>
                <a:gd name="T48" fmla="*/ 0 w 475"/>
                <a:gd name="T49" fmla="*/ 46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5" h="498">
                  <a:moveTo>
                    <a:pt x="0" y="460"/>
                  </a:moveTo>
                  <a:lnTo>
                    <a:pt x="37" y="498"/>
                  </a:lnTo>
                  <a:lnTo>
                    <a:pt x="127" y="476"/>
                  </a:lnTo>
                  <a:lnTo>
                    <a:pt x="192" y="425"/>
                  </a:lnTo>
                  <a:lnTo>
                    <a:pt x="213" y="406"/>
                  </a:lnTo>
                  <a:lnTo>
                    <a:pt x="259" y="340"/>
                  </a:lnTo>
                  <a:lnTo>
                    <a:pt x="355" y="261"/>
                  </a:lnTo>
                  <a:lnTo>
                    <a:pt x="438" y="242"/>
                  </a:lnTo>
                  <a:lnTo>
                    <a:pt x="475" y="223"/>
                  </a:lnTo>
                  <a:lnTo>
                    <a:pt x="469" y="171"/>
                  </a:lnTo>
                  <a:lnTo>
                    <a:pt x="459" y="144"/>
                  </a:lnTo>
                  <a:lnTo>
                    <a:pt x="448" y="134"/>
                  </a:lnTo>
                  <a:lnTo>
                    <a:pt x="448" y="120"/>
                  </a:lnTo>
                  <a:lnTo>
                    <a:pt x="435" y="96"/>
                  </a:lnTo>
                  <a:lnTo>
                    <a:pt x="420" y="84"/>
                  </a:lnTo>
                  <a:lnTo>
                    <a:pt x="435" y="36"/>
                  </a:lnTo>
                  <a:lnTo>
                    <a:pt x="394" y="0"/>
                  </a:lnTo>
                  <a:lnTo>
                    <a:pt x="368" y="0"/>
                  </a:lnTo>
                  <a:lnTo>
                    <a:pt x="303" y="47"/>
                  </a:lnTo>
                  <a:lnTo>
                    <a:pt x="291" y="61"/>
                  </a:lnTo>
                  <a:lnTo>
                    <a:pt x="270" y="134"/>
                  </a:lnTo>
                  <a:lnTo>
                    <a:pt x="171" y="233"/>
                  </a:lnTo>
                  <a:lnTo>
                    <a:pt x="91" y="279"/>
                  </a:lnTo>
                  <a:lnTo>
                    <a:pt x="47" y="327"/>
                  </a:lnTo>
                  <a:lnTo>
                    <a:pt x="0" y="460"/>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29" name="Freeform 361"/>
            <p:cNvSpPr>
              <a:spLocks/>
            </p:cNvSpPr>
            <p:nvPr/>
          </p:nvSpPr>
          <p:spPr bwMode="ltGray">
            <a:xfrm>
              <a:off x="4765" y="2344"/>
              <a:ext cx="13" cy="16"/>
            </a:xfrm>
            <a:custGeom>
              <a:avLst/>
              <a:gdLst>
                <a:gd name="T0" fmla="*/ 23 w 37"/>
                <a:gd name="T1" fmla="*/ 0 h 49"/>
                <a:gd name="T2" fmla="*/ 37 w 37"/>
                <a:gd name="T3" fmla="*/ 18 h 49"/>
                <a:gd name="T4" fmla="*/ 37 w 37"/>
                <a:gd name="T5" fmla="*/ 28 h 49"/>
                <a:gd name="T6" fmla="*/ 27 w 37"/>
                <a:gd name="T7" fmla="*/ 49 h 49"/>
                <a:gd name="T8" fmla="*/ 23 w 37"/>
                <a:gd name="T9" fmla="*/ 44 h 49"/>
                <a:gd name="T10" fmla="*/ 0 w 37"/>
                <a:gd name="T11" fmla="*/ 16 h 49"/>
                <a:gd name="T12" fmla="*/ 23 w 37"/>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37" h="49">
                  <a:moveTo>
                    <a:pt x="23" y="0"/>
                  </a:moveTo>
                  <a:lnTo>
                    <a:pt x="37" y="18"/>
                  </a:lnTo>
                  <a:lnTo>
                    <a:pt x="37" y="28"/>
                  </a:lnTo>
                  <a:lnTo>
                    <a:pt x="27" y="49"/>
                  </a:lnTo>
                  <a:lnTo>
                    <a:pt x="23" y="44"/>
                  </a:lnTo>
                  <a:lnTo>
                    <a:pt x="0" y="16"/>
                  </a:lnTo>
                  <a:lnTo>
                    <a:pt x="23" y="0"/>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30" name="Freeform 362"/>
            <p:cNvSpPr>
              <a:spLocks/>
            </p:cNvSpPr>
            <p:nvPr/>
          </p:nvSpPr>
          <p:spPr bwMode="ltGray">
            <a:xfrm>
              <a:off x="4739" y="2364"/>
              <a:ext cx="12" cy="21"/>
            </a:xfrm>
            <a:custGeom>
              <a:avLst/>
              <a:gdLst>
                <a:gd name="T0" fmla="*/ 34 w 34"/>
                <a:gd name="T1" fmla="*/ 0 h 64"/>
                <a:gd name="T2" fmla="*/ 22 w 34"/>
                <a:gd name="T3" fmla="*/ 15 h 64"/>
                <a:gd name="T4" fmla="*/ 0 w 34"/>
                <a:gd name="T5" fmla="*/ 48 h 64"/>
                <a:gd name="T6" fmla="*/ 0 w 34"/>
                <a:gd name="T7" fmla="*/ 64 h 64"/>
                <a:gd name="T8" fmla="*/ 18 w 34"/>
                <a:gd name="T9" fmla="*/ 48 h 64"/>
                <a:gd name="T10" fmla="*/ 34 w 34"/>
                <a:gd name="T11" fmla="*/ 20 h 64"/>
                <a:gd name="T12" fmla="*/ 34 w 34"/>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4" h="64">
                  <a:moveTo>
                    <a:pt x="34" y="0"/>
                  </a:moveTo>
                  <a:lnTo>
                    <a:pt x="22" y="15"/>
                  </a:lnTo>
                  <a:lnTo>
                    <a:pt x="0" y="48"/>
                  </a:lnTo>
                  <a:lnTo>
                    <a:pt x="0" y="64"/>
                  </a:lnTo>
                  <a:lnTo>
                    <a:pt x="18" y="48"/>
                  </a:lnTo>
                  <a:lnTo>
                    <a:pt x="34" y="20"/>
                  </a:lnTo>
                  <a:lnTo>
                    <a:pt x="34" y="0"/>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31" name="Freeform 363"/>
            <p:cNvSpPr>
              <a:spLocks/>
            </p:cNvSpPr>
            <p:nvPr/>
          </p:nvSpPr>
          <p:spPr bwMode="ltGray">
            <a:xfrm>
              <a:off x="4758" y="2374"/>
              <a:ext cx="7" cy="12"/>
            </a:xfrm>
            <a:custGeom>
              <a:avLst/>
              <a:gdLst>
                <a:gd name="T0" fmla="*/ 25 w 25"/>
                <a:gd name="T1" fmla="*/ 0 h 37"/>
                <a:gd name="T2" fmla="*/ 9 w 25"/>
                <a:gd name="T3" fmla="*/ 7 h 37"/>
                <a:gd name="T4" fmla="*/ 0 w 25"/>
                <a:gd name="T5" fmla="*/ 33 h 37"/>
                <a:gd name="T6" fmla="*/ 18 w 25"/>
                <a:gd name="T7" fmla="*/ 37 h 37"/>
                <a:gd name="T8" fmla="*/ 25 w 25"/>
                <a:gd name="T9" fmla="*/ 26 h 37"/>
                <a:gd name="T10" fmla="*/ 25 w 25"/>
                <a:gd name="T11" fmla="*/ 0 h 37"/>
              </a:gdLst>
              <a:ahLst/>
              <a:cxnLst>
                <a:cxn ang="0">
                  <a:pos x="T0" y="T1"/>
                </a:cxn>
                <a:cxn ang="0">
                  <a:pos x="T2" y="T3"/>
                </a:cxn>
                <a:cxn ang="0">
                  <a:pos x="T4" y="T5"/>
                </a:cxn>
                <a:cxn ang="0">
                  <a:pos x="T6" y="T7"/>
                </a:cxn>
                <a:cxn ang="0">
                  <a:pos x="T8" y="T9"/>
                </a:cxn>
                <a:cxn ang="0">
                  <a:pos x="T10" y="T11"/>
                </a:cxn>
              </a:cxnLst>
              <a:rect l="0" t="0" r="r" b="b"/>
              <a:pathLst>
                <a:path w="25" h="37">
                  <a:moveTo>
                    <a:pt x="25" y="0"/>
                  </a:moveTo>
                  <a:lnTo>
                    <a:pt x="9" y="7"/>
                  </a:lnTo>
                  <a:lnTo>
                    <a:pt x="0" y="33"/>
                  </a:lnTo>
                  <a:lnTo>
                    <a:pt x="18" y="37"/>
                  </a:lnTo>
                  <a:lnTo>
                    <a:pt x="25" y="26"/>
                  </a:lnTo>
                  <a:lnTo>
                    <a:pt x="25" y="0"/>
                  </a:lnTo>
                  <a:close/>
                </a:path>
              </a:pathLst>
            </a:cu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fr-FR" b="1">
                <a:latin typeface="Arial"/>
                <a:cs typeface="Arial"/>
              </a:endParaRPr>
            </a:p>
          </p:txBody>
        </p:sp>
        <p:sp>
          <p:nvSpPr>
            <p:cNvPr id="7532" name="Rectangle 364"/>
            <p:cNvSpPr>
              <a:spLocks noChangeArrowheads="1"/>
            </p:cNvSpPr>
            <p:nvPr/>
          </p:nvSpPr>
          <p:spPr bwMode="ltGray">
            <a:xfrm>
              <a:off x="868" y="757"/>
              <a:ext cx="0" cy="273"/>
            </a:xfrm>
            <a:prstGeom prst="rect">
              <a:avLst/>
            </a:prstGeom>
            <a:gradFill rotWithShape="0">
              <a:gsLst>
                <a:gs pos="0">
                  <a:srgbClr val="CC3300">
                    <a:gamma/>
                    <a:shade val="76471"/>
                    <a:invGamma/>
                  </a:srgbClr>
                </a:gs>
                <a:gs pos="100000">
                  <a:srgbClr val="CC3300"/>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eaLnBrk="0" hangingPunct="0">
                <a:spcBef>
                  <a:spcPct val="50000"/>
                </a:spcBef>
                <a:defRPr/>
              </a:pPr>
              <a:endParaRPr lang="en-GB" sz="2400" b="1">
                <a:solidFill>
                  <a:schemeClr val="bg1"/>
                </a:solidFill>
                <a:effectLst>
                  <a:outerShdw blurRad="38100" dist="38100" dir="2700000" algn="tl">
                    <a:srgbClr val="000000"/>
                  </a:outerShdw>
                </a:effectLst>
                <a:latin typeface="Arial"/>
                <a:cs typeface="Arial"/>
              </a:endParaRPr>
            </a:p>
          </p:txBody>
        </p:sp>
      </p:grpSp>
      <p:sp>
        <p:nvSpPr>
          <p:cNvPr id="7533" name="Text Box 365"/>
          <p:cNvSpPr txBox="1">
            <a:spLocks noChangeArrowheads="1"/>
          </p:cNvSpPr>
          <p:nvPr/>
        </p:nvSpPr>
        <p:spPr bwMode="auto">
          <a:xfrm>
            <a:off x="1571625" y="2198688"/>
            <a:ext cx="1084263"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GB" altLang="ja-JP" sz="1600" b="1">
                <a:solidFill>
                  <a:schemeClr val="bg1"/>
                </a:solidFill>
                <a:effectLst>
                  <a:outerShdw blurRad="38100" dist="38100" dir="2700000" algn="tl">
                    <a:srgbClr val="DDDDDD"/>
                  </a:outerShdw>
                </a:effectLst>
                <a:latin typeface="Arial"/>
                <a:cs typeface="Arial"/>
              </a:rPr>
              <a:t>USA &amp; Canada</a:t>
            </a:r>
          </a:p>
          <a:p>
            <a:pPr algn="ctr" eaLnBrk="0" hangingPunct="0">
              <a:lnSpc>
                <a:spcPct val="30000"/>
              </a:lnSpc>
              <a:spcBef>
                <a:spcPct val="50000"/>
              </a:spcBef>
              <a:defRPr/>
            </a:pPr>
            <a:r>
              <a:rPr lang="en-GB" altLang="ja-JP" sz="1600" b="1">
                <a:solidFill>
                  <a:schemeClr val="bg1"/>
                </a:solidFill>
                <a:effectLst>
                  <a:outerShdw blurRad="38100" dist="38100" dir="2700000" algn="tl">
                    <a:srgbClr val="DDDDDD"/>
                  </a:outerShdw>
                </a:effectLst>
                <a:latin typeface="Arial"/>
                <a:cs typeface="Arial"/>
              </a:rPr>
              <a:t>4 M</a:t>
            </a:r>
          </a:p>
        </p:txBody>
      </p:sp>
      <p:sp>
        <p:nvSpPr>
          <p:cNvPr id="7534" name="Text Box 366"/>
          <p:cNvSpPr txBox="1">
            <a:spLocks noChangeArrowheads="1"/>
          </p:cNvSpPr>
          <p:nvPr/>
        </p:nvSpPr>
        <p:spPr bwMode="auto">
          <a:xfrm>
            <a:off x="2163763" y="3860800"/>
            <a:ext cx="1622425"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20000"/>
              </a:spcBef>
              <a:defRPr/>
            </a:pPr>
            <a:r>
              <a:rPr lang="en-GB" altLang="ja-JP" sz="1500" b="1">
                <a:solidFill>
                  <a:schemeClr val="bg1"/>
                </a:solidFill>
                <a:effectLst>
                  <a:outerShdw blurRad="38100" dist="38100" dir="2700000" algn="tl">
                    <a:srgbClr val="DDDDDD"/>
                  </a:outerShdw>
                </a:effectLst>
                <a:latin typeface="Arial"/>
                <a:cs typeface="Arial"/>
              </a:rPr>
              <a:t>SOUTH</a:t>
            </a:r>
          </a:p>
          <a:p>
            <a:pPr algn="ctr" eaLnBrk="0" hangingPunct="0">
              <a:spcBef>
                <a:spcPct val="20000"/>
              </a:spcBef>
              <a:defRPr/>
            </a:pPr>
            <a:r>
              <a:rPr lang="en-GB" altLang="ja-JP" sz="1500" b="1">
                <a:solidFill>
                  <a:schemeClr val="bg1"/>
                </a:solidFill>
                <a:effectLst>
                  <a:outerShdw blurRad="38100" dist="38100" dir="2700000" algn="tl">
                    <a:srgbClr val="DDDDDD"/>
                  </a:outerShdw>
                </a:effectLst>
                <a:latin typeface="Arial"/>
                <a:cs typeface="Arial"/>
              </a:rPr>
              <a:t>AMERICA</a:t>
            </a:r>
          </a:p>
          <a:p>
            <a:pPr algn="ctr" eaLnBrk="0" hangingPunct="0">
              <a:spcBef>
                <a:spcPct val="20000"/>
              </a:spcBef>
              <a:defRPr/>
            </a:pPr>
            <a:r>
              <a:rPr lang="en-GB" altLang="ja-JP" sz="1500" b="1">
                <a:solidFill>
                  <a:schemeClr val="bg1"/>
                </a:solidFill>
                <a:effectLst>
                  <a:outerShdw blurRad="38100" dist="38100" dir="2700000" algn="tl">
                    <a:srgbClr val="DDDDDD"/>
                  </a:outerShdw>
                </a:effectLst>
                <a:latin typeface="Arial"/>
                <a:cs typeface="Arial"/>
              </a:rPr>
              <a:t>10 M</a:t>
            </a:r>
          </a:p>
        </p:txBody>
      </p:sp>
      <p:sp>
        <p:nvSpPr>
          <p:cNvPr id="7535" name="Text Box 367"/>
          <p:cNvSpPr txBox="1">
            <a:spLocks noChangeArrowheads="1"/>
          </p:cNvSpPr>
          <p:nvPr/>
        </p:nvSpPr>
        <p:spPr bwMode="auto">
          <a:xfrm>
            <a:off x="4513263" y="3414713"/>
            <a:ext cx="1049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lnSpc>
                <a:spcPct val="50000"/>
              </a:lnSpc>
              <a:spcBef>
                <a:spcPct val="50000"/>
              </a:spcBef>
              <a:defRPr/>
            </a:pPr>
            <a:r>
              <a:rPr lang="en-GB" altLang="ja-JP" sz="1500" b="1">
                <a:solidFill>
                  <a:schemeClr val="bg1"/>
                </a:solidFill>
                <a:effectLst>
                  <a:outerShdw blurRad="38100" dist="38100" dir="2700000" algn="tl">
                    <a:srgbClr val="DDDDDD"/>
                  </a:outerShdw>
                </a:effectLst>
                <a:latin typeface="Arial"/>
                <a:cs typeface="Arial"/>
              </a:rPr>
              <a:t>AFRICA  </a:t>
            </a:r>
          </a:p>
          <a:p>
            <a:pPr eaLnBrk="0" hangingPunct="0">
              <a:lnSpc>
                <a:spcPct val="50000"/>
              </a:lnSpc>
              <a:spcBef>
                <a:spcPct val="50000"/>
              </a:spcBef>
              <a:defRPr/>
            </a:pPr>
            <a:r>
              <a:rPr lang="en-GB" altLang="ja-JP" sz="1500" b="1">
                <a:solidFill>
                  <a:schemeClr val="bg1"/>
                </a:solidFill>
                <a:effectLst>
                  <a:outerShdw blurRad="38100" dist="38100" dir="2700000" algn="tl">
                    <a:srgbClr val="DDDDDD"/>
                  </a:outerShdw>
                </a:effectLst>
                <a:latin typeface="Arial"/>
                <a:cs typeface="Arial"/>
              </a:rPr>
              <a:t>32 M</a:t>
            </a:r>
          </a:p>
        </p:txBody>
      </p:sp>
      <p:sp>
        <p:nvSpPr>
          <p:cNvPr id="7536" name="Text Box 368"/>
          <p:cNvSpPr txBox="1">
            <a:spLocks noChangeArrowheads="1"/>
          </p:cNvSpPr>
          <p:nvPr/>
        </p:nvSpPr>
        <p:spPr bwMode="auto">
          <a:xfrm>
            <a:off x="4762500" y="2198688"/>
            <a:ext cx="1905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GB" altLang="ja-JP" sz="1500" b="1">
                <a:solidFill>
                  <a:schemeClr val="bg1"/>
                </a:solidFill>
                <a:effectLst>
                  <a:outerShdw blurRad="38100" dist="38100" dir="2700000" algn="tl">
                    <a:srgbClr val="DDDDDD"/>
                  </a:outerShdw>
                </a:effectLst>
                <a:latin typeface="Arial"/>
                <a:cs typeface="Arial"/>
              </a:rPr>
              <a:t>EASTERN</a:t>
            </a:r>
          </a:p>
          <a:p>
            <a:pPr algn="ctr" eaLnBrk="0" hangingPunct="0">
              <a:lnSpc>
                <a:spcPct val="40000"/>
              </a:lnSpc>
              <a:spcBef>
                <a:spcPct val="50000"/>
              </a:spcBef>
              <a:defRPr/>
            </a:pPr>
            <a:r>
              <a:rPr lang="en-GB" altLang="ja-JP" sz="1500" b="1">
                <a:solidFill>
                  <a:schemeClr val="bg1"/>
                </a:solidFill>
                <a:effectLst>
                  <a:outerShdw blurRad="38100" dist="38100" dir="2700000" algn="tl">
                    <a:srgbClr val="DDDDDD"/>
                  </a:outerShdw>
                </a:effectLst>
                <a:latin typeface="Arial"/>
                <a:cs typeface="Arial"/>
              </a:rPr>
              <a:t>MEDITERRANEAN</a:t>
            </a:r>
          </a:p>
          <a:p>
            <a:pPr algn="ctr" eaLnBrk="0" hangingPunct="0">
              <a:lnSpc>
                <a:spcPct val="40000"/>
              </a:lnSpc>
              <a:spcBef>
                <a:spcPct val="50000"/>
              </a:spcBef>
              <a:defRPr/>
            </a:pPr>
            <a:r>
              <a:rPr lang="en-GB" altLang="ja-JP" sz="1500" b="1">
                <a:solidFill>
                  <a:schemeClr val="bg1"/>
                </a:solidFill>
                <a:effectLst>
                  <a:outerShdw blurRad="38100" dist="38100" dir="2700000" algn="tl">
                    <a:srgbClr val="DDDDDD"/>
                  </a:outerShdw>
                </a:effectLst>
                <a:latin typeface="Arial"/>
                <a:cs typeface="Arial"/>
              </a:rPr>
              <a:t>21.3M</a:t>
            </a:r>
          </a:p>
        </p:txBody>
      </p:sp>
      <p:sp>
        <p:nvSpPr>
          <p:cNvPr id="7537" name="Text Box 369"/>
          <p:cNvSpPr txBox="1">
            <a:spLocks noChangeArrowheads="1"/>
          </p:cNvSpPr>
          <p:nvPr/>
        </p:nvSpPr>
        <p:spPr bwMode="auto">
          <a:xfrm>
            <a:off x="5716588" y="2659063"/>
            <a:ext cx="187325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0"/>
              </a:lnSpc>
              <a:spcBef>
                <a:spcPct val="50000"/>
              </a:spcBef>
              <a:defRPr/>
            </a:pPr>
            <a:endParaRPr lang="en-GB" sz="1500" b="1">
              <a:solidFill>
                <a:schemeClr val="bg1"/>
              </a:solidFill>
              <a:effectLst>
                <a:outerShdw blurRad="38100" dist="38100" dir="2700000" algn="tl">
                  <a:srgbClr val="DDDDDD"/>
                </a:outerShdw>
              </a:effectLst>
              <a:latin typeface="Arial"/>
              <a:cs typeface="Arial"/>
            </a:endParaRPr>
          </a:p>
          <a:p>
            <a:pPr algn="ctr" eaLnBrk="0" hangingPunct="0">
              <a:lnSpc>
                <a:spcPct val="90000"/>
              </a:lnSpc>
              <a:spcBef>
                <a:spcPct val="50000"/>
              </a:spcBef>
              <a:defRPr/>
            </a:pPr>
            <a:r>
              <a:rPr lang="en-GB" altLang="ja-JP" sz="1500" b="1">
                <a:solidFill>
                  <a:schemeClr val="bg1"/>
                </a:solidFill>
                <a:effectLst>
                  <a:outerShdw blurRad="38100" dist="38100" dir="2700000" algn="tl">
                    <a:srgbClr val="DDDDDD"/>
                  </a:outerShdw>
                </a:effectLst>
                <a:latin typeface="Arial"/>
                <a:cs typeface="Arial"/>
              </a:rPr>
              <a:t>SOUTH EAST ASIA</a:t>
            </a:r>
          </a:p>
          <a:p>
            <a:pPr algn="ctr" eaLnBrk="0" hangingPunct="0">
              <a:lnSpc>
                <a:spcPct val="20000"/>
              </a:lnSpc>
              <a:spcBef>
                <a:spcPct val="50000"/>
              </a:spcBef>
              <a:defRPr/>
            </a:pPr>
            <a:r>
              <a:rPr lang="en-GB" altLang="ja-JP" sz="1500" b="1">
                <a:solidFill>
                  <a:schemeClr val="bg1"/>
                </a:solidFill>
                <a:effectLst>
                  <a:outerShdw blurRad="38100" dist="38100" dir="2700000" algn="tl">
                    <a:srgbClr val="DDDDDD"/>
                  </a:outerShdw>
                </a:effectLst>
                <a:latin typeface="Arial"/>
                <a:cs typeface="Arial"/>
              </a:rPr>
              <a:t>32.3 M</a:t>
            </a:r>
          </a:p>
        </p:txBody>
      </p:sp>
      <p:sp>
        <p:nvSpPr>
          <p:cNvPr id="7538" name="Text Box 370"/>
          <p:cNvSpPr txBox="1">
            <a:spLocks noChangeArrowheads="1"/>
          </p:cNvSpPr>
          <p:nvPr/>
        </p:nvSpPr>
        <p:spPr bwMode="auto">
          <a:xfrm>
            <a:off x="6684963" y="4456113"/>
            <a:ext cx="18303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GB" altLang="ja-JP" sz="1200" b="1">
                <a:solidFill>
                  <a:schemeClr val="bg1"/>
                </a:solidFill>
                <a:effectLst>
                  <a:outerShdw blurRad="38100" dist="38100" dir="2700000" algn="tl">
                    <a:srgbClr val="DDDDDD"/>
                  </a:outerShdw>
                </a:effectLst>
                <a:latin typeface="Arial"/>
                <a:cs typeface="Arial"/>
              </a:rPr>
              <a:t>AUSTRALIA</a:t>
            </a:r>
          </a:p>
          <a:p>
            <a:pPr algn="ctr" eaLnBrk="0" hangingPunct="0">
              <a:lnSpc>
                <a:spcPct val="40000"/>
              </a:lnSpc>
              <a:spcBef>
                <a:spcPct val="50000"/>
              </a:spcBef>
              <a:defRPr/>
            </a:pPr>
            <a:r>
              <a:rPr lang="en-GB" altLang="ja-JP" sz="1200" b="1">
                <a:solidFill>
                  <a:schemeClr val="bg1"/>
                </a:solidFill>
                <a:effectLst>
                  <a:outerShdw blurRad="38100" dist="38100" dir="2700000" algn="tl">
                    <a:srgbClr val="DDDDDD"/>
                  </a:outerShdw>
                </a:effectLst>
                <a:latin typeface="Arial"/>
                <a:cs typeface="Arial"/>
              </a:rPr>
              <a:t>0.2 M</a:t>
            </a:r>
          </a:p>
        </p:txBody>
      </p:sp>
      <p:sp>
        <p:nvSpPr>
          <p:cNvPr id="7539" name="Text Box 371"/>
          <p:cNvSpPr txBox="1">
            <a:spLocks noChangeArrowheads="1"/>
          </p:cNvSpPr>
          <p:nvPr/>
        </p:nvSpPr>
        <p:spPr bwMode="auto">
          <a:xfrm>
            <a:off x="1400175" y="6357938"/>
            <a:ext cx="17605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GB" altLang="ja-JP" sz="1200" b="1" i="1">
                <a:effectLst>
                  <a:outerShdw blurRad="38100" dist="38100" dir="2700000" algn="tl">
                    <a:srgbClr val="DDDDDD"/>
                  </a:outerShdw>
                </a:effectLst>
                <a:latin typeface="Arial"/>
                <a:cs typeface="Arial"/>
              </a:rPr>
              <a:t>WHO, 1999</a:t>
            </a:r>
          </a:p>
        </p:txBody>
      </p:sp>
      <p:sp>
        <p:nvSpPr>
          <p:cNvPr id="7540" name="Text Box 372"/>
          <p:cNvSpPr txBox="1">
            <a:spLocks noChangeArrowheads="1"/>
          </p:cNvSpPr>
          <p:nvPr/>
        </p:nvSpPr>
        <p:spPr bwMode="auto">
          <a:xfrm>
            <a:off x="3509963" y="1951038"/>
            <a:ext cx="12017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GB" altLang="ja-JP" sz="1500" b="1">
                <a:effectLst>
                  <a:outerShdw blurRad="38100" dist="38100" dir="2700000" algn="tl">
                    <a:srgbClr val="DDDDDD"/>
                  </a:outerShdw>
                </a:effectLst>
                <a:latin typeface="Arial"/>
                <a:cs typeface="Arial"/>
              </a:rPr>
              <a:t> </a:t>
            </a:r>
          </a:p>
          <a:p>
            <a:pPr algn="ctr" eaLnBrk="0" hangingPunct="0">
              <a:lnSpc>
                <a:spcPct val="40000"/>
              </a:lnSpc>
              <a:spcBef>
                <a:spcPct val="50000"/>
              </a:spcBef>
              <a:defRPr/>
            </a:pPr>
            <a:r>
              <a:rPr lang="en-GB" altLang="ja-JP" sz="1500" b="1">
                <a:effectLst>
                  <a:outerShdw blurRad="38100" dist="38100" dir="2700000" algn="tl">
                    <a:srgbClr val="DDDDDD"/>
                  </a:outerShdw>
                </a:effectLst>
                <a:latin typeface="Arial"/>
                <a:cs typeface="Arial"/>
              </a:rPr>
              <a:t>EUROPE </a:t>
            </a:r>
          </a:p>
          <a:p>
            <a:pPr algn="ctr" eaLnBrk="0" hangingPunct="0">
              <a:lnSpc>
                <a:spcPct val="40000"/>
              </a:lnSpc>
              <a:spcBef>
                <a:spcPct val="50000"/>
              </a:spcBef>
              <a:defRPr/>
            </a:pPr>
            <a:r>
              <a:rPr lang="en-GB" altLang="ja-JP" sz="1500" b="1">
                <a:effectLst>
                  <a:outerShdw blurRad="38100" dist="38100" dir="2700000" algn="tl">
                    <a:srgbClr val="DDDDDD"/>
                  </a:outerShdw>
                </a:effectLst>
                <a:latin typeface="Arial"/>
                <a:cs typeface="Arial"/>
              </a:rPr>
              <a:t>9 M</a:t>
            </a:r>
          </a:p>
        </p:txBody>
      </p:sp>
      <p:sp>
        <p:nvSpPr>
          <p:cNvPr id="7541" name="Text Box 373"/>
          <p:cNvSpPr txBox="1">
            <a:spLocks noChangeArrowheads="1"/>
          </p:cNvSpPr>
          <p:nvPr/>
        </p:nvSpPr>
        <p:spPr bwMode="auto">
          <a:xfrm>
            <a:off x="6421438" y="2103438"/>
            <a:ext cx="120650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60000"/>
              </a:lnSpc>
              <a:spcBef>
                <a:spcPct val="50000"/>
              </a:spcBef>
              <a:defRPr/>
            </a:pPr>
            <a:r>
              <a:rPr lang="en-GB" altLang="ja-JP" sz="1500" b="1">
                <a:solidFill>
                  <a:schemeClr val="bg1"/>
                </a:solidFill>
                <a:effectLst>
                  <a:outerShdw blurRad="38100" dist="38100" dir="2700000" algn="tl">
                    <a:srgbClr val="DDDDDD"/>
                  </a:outerShdw>
                </a:effectLst>
                <a:latin typeface="Arial"/>
                <a:cs typeface="Arial"/>
              </a:rPr>
              <a:t>FAR EAST</a:t>
            </a:r>
          </a:p>
          <a:p>
            <a:pPr algn="ctr" eaLnBrk="0" hangingPunct="0">
              <a:lnSpc>
                <a:spcPct val="60000"/>
              </a:lnSpc>
              <a:spcBef>
                <a:spcPct val="50000"/>
              </a:spcBef>
              <a:defRPr/>
            </a:pPr>
            <a:r>
              <a:rPr lang="en-GB" altLang="ja-JP" sz="1500" b="1">
                <a:solidFill>
                  <a:schemeClr val="bg1"/>
                </a:solidFill>
                <a:effectLst>
                  <a:outerShdw blurRad="38100" dist="38100" dir="2700000" algn="tl">
                    <a:srgbClr val="DDDDDD"/>
                  </a:outerShdw>
                </a:effectLst>
                <a:latin typeface="Arial"/>
                <a:cs typeface="Arial"/>
              </a:rPr>
              <a:t>/ASIA</a:t>
            </a:r>
          </a:p>
          <a:p>
            <a:pPr algn="ctr" eaLnBrk="0" hangingPunct="0">
              <a:lnSpc>
                <a:spcPct val="60000"/>
              </a:lnSpc>
              <a:spcBef>
                <a:spcPct val="50000"/>
              </a:spcBef>
              <a:defRPr/>
            </a:pPr>
            <a:r>
              <a:rPr lang="en-GB" altLang="ja-JP" sz="1500" b="1">
                <a:solidFill>
                  <a:schemeClr val="bg1"/>
                </a:solidFill>
                <a:effectLst>
                  <a:outerShdw blurRad="38100" dist="38100" dir="2700000" algn="tl">
                    <a:srgbClr val="DDDDDD"/>
                  </a:outerShdw>
                </a:effectLst>
                <a:latin typeface="Arial"/>
                <a:cs typeface="Arial"/>
              </a:rPr>
              <a:t>60 M</a:t>
            </a:r>
          </a:p>
          <a:p>
            <a:pPr algn="ctr" eaLnBrk="0" hangingPunct="0">
              <a:lnSpc>
                <a:spcPct val="60000"/>
              </a:lnSpc>
              <a:spcBef>
                <a:spcPct val="50000"/>
              </a:spcBef>
              <a:defRPr/>
            </a:pPr>
            <a:endParaRPr lang="en-GB" sz="1500" b="1">
              <a:solidFill>
                <a:schemeClr val="bg1"/>
              </a:solidFill>
              <a:effectLst>
                <a:outerShdw blurRad="38100" dist="38100" dir="2700000" algn="tl">
                  <a:srgbClr val="DDDDDD"/>
                </a:outerShdw>
              </a:effectLst>
              <a:latin typeface="Arial"/>
              <a:cs typeface="Arial"/>
            </a:endParaRPr>
          </a:p>
        </p:txBody>
      </p:sp>
      <p:sp>
        <p:nvSpPr>
          <p:cNvPr id="7542" name="Rectangle 374"/>
          <p:cNvSpPr>
            <a:spLocks noChangeArrowheads="1"/>
          </p:cNvSpPr>
          <p:nvPr/>
        </p:nvSpPr>
        <p:spPr bwMode="auto">
          <a:xfrm>
            <a:off x="2176463" y="5818188"/>
            <a:ext cx="6067425" cy="2968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lnSpc>
                <a:spcPct val="60000"/>
              </a:lnSpc>
              <a:spcBef>
                <a:spcPct val="50000"/>
              </a:spcBef>
              <a:defRPr/>
            </a:pPr>
            <a:r>
              <a:rPr lang="en-GB" sz="2000" b="1" dirty="0">
                <a:solidFill>
                  <a:srgbClr val="000000"/>
                </a:solidFill>
                <a:effectLst>
                  <a:outerShdw blurRad="38100" dist="38100" dir="2700000" algn="tl">
                    <a:srgbClr val="DDDDDD"/>
                  </a:outerShdw>
                </a:effectLst>
                <a:latin typeface="Arial"/>
                <a:cs typeface="Arial"/>
              </a:rPr>
              <a:t>170 </a:t>
            </a:r>
            <a:r>
              <a:rPr lang="en-GB" altLang="ja-JP" sz="2000" b="1" dirty="0">
                <a:solidFill>
                  <a:srgbClr val="000000"/>
                </a:solidFill>
                <a:effectLst>
                  <a:outerShdw blurRad="38100" dist="38100" dir="2700000" algn="tl">
                    <a:srgbClr val="DDDDDD"/>
                  </a:outerShdw>
                </a:effectLst>
                <a:latin typeface="Arial"/>
                <a:cs typeface="Arial"/>
              </a:rPr>
              <a:t>Millions of HCV chronic carriers</a:t>
            </a:r>
          </a:p>
        </p:txBody>
      </p:sp>
      <p:sp>
        <p:nvSpPr>
          <p:cNvPr id="7543" name="Rectangle 375"/>
          <p:cNvSpPr>
            <a:spLocks noChangeArrowheads="1"/>
          </p:cNvSpPr>
          <p:nvPr/>
        </p:nvSpPr>
        <p:spPr bwMode="auto">
          <a:xfrm>
            <a:off x="107950" y="115888"/>
            <a:ext cx="8955088" cy="606425"/>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p>
            <a:pPr algn="ctr">
              <a:defRPr/>
            </a:pPr>
            <a:r>
              <a:rPr lang="en-US" altLang="ja-JP" sz="3200" b="1" dirty="0" err="1" smtClean="0">
                <a:effectLst>
                  <a:outerShdw blurRad="38100" dist="38100" dir="2700000" algn="tl">
                    <a:srgbClr val="DDDDDD"/>
                  </a:outerShdw>
                </a:effectLst>
              </a:rPr>
              <a:t>Epidémiologie</a:t>
            </a:r>
            <a:r>
              <a:rPr lang="en-US" altLang="ja-JP" sz="3200" b="1" dirty="0" smtClean="0">
                <a:effectLst>
                  <a:outerShdw blurRad="38100" dist="38100" dir="2700000" algn="tl">
                    <a:srgbClr val="DDDDDD"/>
                  </a:outerShdw>
                </a:effectLst>
              </a:rPr>
              <a:t> de </a:t>
            </a:r>
            <a:r>
              <a:rPr lang="en-US" altLang="ja-JP" sz="3200" b="1" dirty="0" err="1" smtClean="0">
                <a:effectLst>
                  <a:outerShdw blurRad="38100" dist="38100" dir="2700000" algn="tl">
                    <a:srgbClr val="DDDDDD"/>
                  </a:outerShdw>
                </a:effectLst>
              </a:rPr>
              <a:t>l’hépatite</a:t>
            </a:r>
            <a:r>
              <a:rPr lang="en-US" altLang="ja-JP" sz="3200" b="1" dirty="0" smtClean="0">
                <a:effectLst>
                  <a:outerShdw blurRad="38100" dist="38100" dir="2700000" algn="tl">
                    <a:srgbClr val="DDDDDD"/>
                  </a:outerShdw>
                </a:effectLst>
              </a:rPr>
              <a:t> C</a:t>
            </a:r>
            <a:endParaRPr lang="en-US" altLang="ja-JP" sz="3200" b="1" dirty="0">
              <a:effectLst>
                <a:outerShdw blurRad="38100" dist="38100" dir="2700000" algn="tl">
                  <a:srgbClr val="DDDDDD"/>
                </a:outerShdw>
              </a:effectLst>
            </a:endParaRPr>
          </a:p>
        </p:txBody>
      </p:sp>
      <p:sp>
        <p:nvSpPr>
          <p:cNvPr id="7544" name="Text Box 376"/>
          <p:cNvSpPr txBox="1">
            <a:spLocks noChangeArrowheads="1"/>
          </p:cNvSpPr>
          <p:nvPr/>
        </p:nvSpPr>
        <p:spPr bwMode="auto">
          <a:xfrm>
            <a:off x="7313613" y="2741613"/>
            <a:ext cx="18303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GB" altLang="ja-JP" sz="1200" b="1">
                <a:effectLst>
                  <a:outerShdw blurRad="38100" dist="38100" dir="2700000" algn="tl">
                    <a:srgbClr val="DDDDDD"/>
                  </a:outerShdw>
                </a:effectLst>
                <a:latin typeface="Arial"/>
                <a:cs typeface="Arial"/>
              </a:rPr>
              <a:t>Japan</a:t>
            </a:r>
          </a:p>
          <a:p>
            <a:pPr algn="ctr" eaLnBrk="0" hangingPunct="0">
              <a:spcBef>
                <a:spcPct val="50000"/>
              </a:spcBef>
              <a:defRPr/>
            </a:pPr>
            <a:r>
              <a:rPr lang="en-GB" altLang="ja-JP" sz="1200" b="1">
                <a:effectLst>
                  <a:outerShdw blurRad="38100" dist="38100" dir="2700000" algn="tl">
                    <a:srgbClr val="DDDDDD"/>
                  </a:outerShdw>
                </a:effectLst>
                <a:latin typeface="Arial"/>
                <a:cs typeface="Arial"/>
              </a:rPr>
              <a:t>2M</a:t>
            </a:r>
          </a:p>
        </p:txBody>
      </p:sp>
      <p:sp>
        <p:nvSpPr>
          <p:cNvPr id="7545" name="Line 377"/>
          <p:cNvSpPr>
            <a:spLocks noChangeShapeType="1"/>
          </p:cNvSpPr>
          <p:nvPr/>
        </p:nvSpPr>
        <p:spPr bwMode="auto">
          <a:xfrm>
            <a:off x="0" y="908050"/>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cs typeface="+mn-cs"/>
            </a:endParaRPr>
          </a:p>
        </p:txBody>
      </p:sp>
    </p:spTree>
    <p:extLst>
      <p:ext uri="{BB962C8B-B14F-4D97-AF65-F5344CB8AC3E}">
        <p14:creationId xmlns:p14="http://schemas.microsoft.com/office/powerpoint/2010/main" val="37700745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Question n°3 </a:t>
            </a:r>
            <a:endParaRPr lang="fr-FR" dirty="0"/>
          </a:p>
        </p:txBody>
      </p:sp>
      <p:sp>
        <p:nvSpPr>
          <p:cNvPr id="3" name="Espace réservé du contenu 2"/>
          <p:cNvSpPr>
            <a:spLocks noGrp="1"/>
          </p:cNvSpPr>
          <p:nvPr>
            <p:ph idx="1"/>
          </p:nvPr>
        </p:nvSpPr>
        <p:spPr/>
        <p:txBody>
          <a:bodyPr/>
          <a:lstStyle/>
          <a:p>
            <a:pPr marL="0" indent="0">
              <a:buNone/>
            </a:pPr>
            <a:r>
              <a:rPr lang="fr-FR" dirty="0" smtClean="0"/>
              <a:t>Quels </a:t>
            </a:r>
            <a:r>
              <a:rPr lang="fr-FR" dirty="0"/>
              <a:t>examens allez-vous prescrire de 1° intention et qu'en attendez-vous ?</a:t>
            </a:r>
          </a:p>
          <a:p>
            <a:endParaRPr lang="fr-FR" dirty="0"/>
          </a:p>
        </p:txBody>
      </p:sp>
    </p:spTree>
    <p:extLst>
      <p:ext uri="{BB962C8B-B14F-4D97-AF65-F5344CB8AC3E}">
        <p14:creationId xmlns:p14="http://schemas.microsoft.com/office/powerpoint/2010/main" val="202242476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TotalTime>
  <Words>863</Words>
  <Application>Microsoft Macintosh PowerPoint</Application>
  <PresentationFormat>Présentation à l'écran (4:3)</PresentationFormat>
  <Paragraphs>182</Paragraphs>
  <Slides>22</Slides>
  <Notes>4</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Cas clinique N°1</vt:lpstr>
      <vt:lpstr>Cas clinique N°1</vt:lpstr>
      <vt:lpstr>Question n°1 </vt:lpstr>
      <vt:lpstr>Réponse 1</vt:lpstr>
      <vt:lpstr>  Question n°2</vt:lpstr>
      <vt:lpstr>Réponse 2</vt:lpstr>
      <vt:lpstr>Présentation PowerPoint</vt:lpstr>
      <vt:lpstr>Présentation PowerPoint</vt:lpstr>
      <vt:lpstr>Question n°3 </vt:lpstr>
      <vt:lpstr>Réponse</vt:lpstr>
      <vt:lpstr>Question N°4</vt:lpstr>
      <vt:lpstr>Réponse 4a</vt:lpstr>
      <vt:lpstr>Réponse 4b</vt:lpstr>
      <vt:lpstr>Présentation PowerPoint</vt:lpstr>
      <vt:lpstr>Présentation PowerPoint</vt:lpstr>
      <vt:lpstr>Présentation PowerPoint</vt:lpstr>
      <vt:lpstr>Epidémiologie du VHB</vt:lpstr>
      <vt:lpstr>Présentation PowerPoint</vt:lpstr>
      <vt:lpstr>Histoire naturelle chez l’adulte </vt:lpstr>
      <vt:lpstr>Présentation PowerPoint</vt:lpstr>
      <vt:lpstr>NASH : Manifestations</vt:lpstr>
      <vt:lpstr>Diagnostic différentiel (éliminer)</vt:lpstr>
    </vt:vector>
  </TitlesOfParts>
  <Company>INSERM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 clinique N°1</dc:title>
  <dc:creator>Tarik Asselah</dc:creator>
  <cp:lastModifiedBy>Tarik Asselah</cp:lastModifiedBy>
  <cp:revision>5</cp:revision>
  <dcterms:created xsi:type="dcterms:W3CDTF">2013-11-14T05:56:14Z</dcterms:created>
  <dcterms:modified xsi:type="dcterms:W3CDTF">2013-11-14T06:52:41Z</dcterms:modified>
</cp:coreProperties>
</file>